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336" r:id="rId2"/>
    <p:sldId id="388" r:id="rId3"/>
    <p:sldId id="377" r:id="rId4"/>
    <p:sldId id="378" r:id="rId5"/>
    <p:sldId id="379" r:id="rId6"/>
    <p:sldId id="380" r:id="rId7"/>
    <p:sldId id="381" r:id="rId8"/>
    <p:sldId id="382" r:id="rId9"/>
    <p:sldId id="383" r:id="rId10"/>
    <p:sldId id="384" r:id="rId11"/>
    <p:sldId id="385" r:id="rId12"/>
    <p:sldId id="386" r:id="rId13"/>
    <p:sldId id="390" r:id="rId14"/>
    <p:sldId id="387" r:id="rId15"/>
    <p:sldId id="370" r:id="rId16"/>
  </p:sldIdLst>
  <p:sldSz cx="9144000" cy="6858000" type="screen4x3"/>
  <p:notesSz cx="6797675" cy="9926638"/>
  <p:defaultTextStyle>
    <a:defPPr>
      <a:defRPr lang="hu-H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E6E6"/>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Közepesen sötét stílus 2 – 2.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Közepesen sötét stílus 4 – 2. jelölőszín">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Közepesen sötét stílus 4 – 1. jelölőszín">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36" autoAdjust="0"/>
    <p:restoredTop sz="65461" autoAdjust="0"/>
  </p:normalViewPr>
  <p:slideViewPr>
    <p:cSldViewPr>
      <p:cViewPr varScale="1">
        <p:scale>
          <a:sx n="75" d="100"/>
          <a:sy n="75" d="100"/>
        </p:scale>
        <p:origin x="2742" y="72"/>
      </p:cViewPr>
      <p:guideLst>
        <p:guide orient="horz" pos="2160"/>
        <p:guide pos="2880"/>
      </p:guideLst>
    </p:cSldViewPr>
  </p:slideViewPr>
  <p:outlineViewPr>
    <p:cViewPr>
      <p:scale>
        <a:sx n="33" d="100"/>
        <a:sy n="33" d="100"/>
      </p:scale>
      <p:origin x="0" y="5202"/>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1"/>
            <a:ext cx="2946400" cy="496889"/>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sz="quarter" idx="1"/>
          </p:nvPr>
        </p:nvSpPr>
        <p:spPr>
          <a:xfrm>
            <a:off x="3849689" y="1"/>
            <a:ext cx="2946400" cy="496889"/>
          </a:xfrm>
          <a:prstGeom prst="rect">
            <a:avLst/>
          </a:prstGeom>
        </p:spPr>
        <p:txBody>
          <a:bodyPr vert="horz" lIns="91440" tIns="45720" rIns="91440" bIns="45720" rtlCol="0"/>
          <a:lstStyle>
            <a:lvl1pPr algn="r">
              <a:defRPr sz="1200"/>
            </a:lvl1pPr>
          </a:lstStyle>
          <a:p>
            <a:fld id="{48F5CF16-7926-407C-A334-B686A75DAA21}" type="datetimeFigureOut">
              <a:rPr lang="hu-HU" smtClean="0"/>
              <a:t>2020. 02. 05.</a:t>
            </a:fld>
            <a:endParaRPr lang="hu-HU"/>
          </a:p>
        </p:txBody>
      </p:sp>
      <p:sp>
        <p:nvSpPr>
          <p:cNvPr id="4" name="Élőláb helye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hu-HU"/>
          </a:p>
        </p:txBody>
      </p:sp>
      <p:sp>
        <p:nvSpPr>
          <p:cNvPr id="5" name="Dia számának helye 4"/>
          <p:cNvSpPr>
            <a:spLocks noGrp="1"/>
          </p:cNvSpPr>
          <p:nvPr>
            <p:ph type="sldNum" sz="quarter" idx="3"/>
          </p:nvPr>
        </p:nvSpPr>
        <p:spPr>
          <a:xfrm>
            <a:off x="3849689" y="9428164"/>
            <a:ext cx="2946400" cy="496887"/>
          </a:xfrm>
          <a:prstGeom prst="rect">
            <a:avLst/>
          </a:prstGeom>
        </p:spPr>
        <p:txBody>
          <a:bodyPr vert="horz" lIns="91440" tIns="45720" rIns="91440" bIns="45720" rtlCol="0" anchor="b"/>
          <a:lstStyle>
            <a:lvl1pPr algn="r">
              <a:defRPr sz="1200"/>
            </a:lvl1pPr>
          </a:lstStyle>
          <a:p>
            <a:fld id="{08D03FF7-337A-476D-A0E7-C937F7D766F0}" type="slidenum">
              <a:rPr lang="hu-HU" smtClean="0"/>
              <a:t>‹#›</a:t>
            </a:fld>
            <a:endParaRPr lang="hu-HU"/>
          </a:p>
        </p:txBody>
      </p:sp>
    </p:spTree>
    <p:extLst>
      <p:ext uri="{BB962C8B-B14F-4D97-AF65-F5344CB8AC3E}">
        <p14:creationId xmlns:p14="http://schemas.microsoft.com/office/powerpoint/2010/main" val="2872959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FB0AB37F-19D1-4680-B2C2-904F5B8F8EAE}" type="datetimeFigureOut">
              <a:rPr lang="hu-HU" smtClean="0"/>
              <a:t>2020. 02. 05.</a:t>
            </a:fld>
            <a:endParaRPr lang="hu-HU"/>
          </a:p>
        </p:txBody>
      </p:sp>
      <p:sp>
        <p:nvSpPr>
          <p:cNvPr id="4" name="Diakép hely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B21608A5-F495-4B3A-B52A-FD333201A3CE}" type="slidenum">
              <a:rPr lang="hu-HU" smtClean="0"/>
              <a:t>‹#›</a:t>
            </a:fld>
            <a:endParaRPr lang="hu-HU"/>
          </a:p>
        </p:txBody>
      </p:sp>
    </p:spTree>
    <p:extLst>
      <p:ext uri="{BB962C8B-B14F-4D97-AF65-F5344CB8AC3E}">
        <p14:creationId xmlns:p14="http://schemas.microsoft.com/office/powerpoint/2010/main" val="3053369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B21608A5-F495-4B3A-B52A-FD333201A3CE}" type="slidenum">
              <a:rPr lang="hu-HU" smtClean="0"/>
              <a:t>1</a:t>
            </a:fld>
            <a:endParaRPr lang="hu-HU" dirty="0"/>
          </a:p>
        </p:txBody>
      </p:sp>
    </p:spTree>
    <p:extLst>
      <p:ext uri="{BB962C8B-B14F-4D97-AF65-F5344CB8AC3E}">
        <p14:creationId xmlns:p14="http://schemas.microsoft.com/office/powerpoint/2010/main" val="27395989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171450" indent="-171450">
              <a:buFontTx/>
              <a:buChar char="-"/>
            </a:pPr>
            <a:r>
              <a:rPr lang="hu-HU" dirty="0" smtClean="0"/>
              <a:t>A projekt</a:t>
            </a:r>
            <a:r>
              <a:rPr lang="hu-HU" baseline="0" dirty="0" smtClean="0"/>
              <a:t> hatásainak </a:t>
            </a:r>
            <a:r>
              <a:rPr lang="hu-HU" baseline="0" dirty="0" err="1" smtClean="0"/>
              <a:t>nyomonkövetése</a:t>
            </a:r>
            <a:r>
              <a:rPr lang="hu-HU" baseline="0" dirty="0" smtClean="0"/>
              <a:t>, mérése</a:t>
            </a:r>
          </a:p>
          <a:p>
            <a:pPr marL="171450" indent="-171450">
              <a:buFontTx/>
              <a:buChar char="-"/>
            </a:pPr>
            <a:r>
              <a:rPr lang="hu-HU" baseline="0" dirty="0" smtClean="0"/>
              <a:t>A projekt lehetséges hatásai a résztvevőkre és az intézményekre a megvalósítás alatt és után</a:t>
            </a:r>
          </a:p>
          <a:p>
            <a:pPr marL="171450" indent="-171450">
              <a:buFontTx/>
              <a:buChar char="-"/>
            </a:pPr>
            <a:r>
              <a:rPr lang="hu-HU" baseline="0" dirty="0" smtClean="0"/>
              <a:t>A projekt </a:t>
            </a:r>
            <a:r>
              <a:rPr lang="hu-HU" baseline="0" dirty="0" err="1" smtClean="0"/>
              <a:t>lehetségei</a:t>
            </a:r>
            <a:r>
              <a:rPr lang="hu-HU" baseline="0" dirty="0" smtClean="0"/>
              <a:t> hatásai külső intézményekre (helyi, regionális, nemzeti és EU-s szinten)</a:t>
            </a:r>
          </a:p>
          <a:p>
            <a:pPr marL="171450" indent="-171450">
              <a:buFontTx/>
              <a:buChar char="-"/>
            </a:pPr>
            <a:r>
              <a:rPr lang="hu-HU" baseline="0" dirty="0" smtClean="0"/>
              <a:t>A </a:t>
            </a:r>
            <a:r>
              <a:rPr lang="hu-HU" baseline="0" dirty="0" err="1" smtClean="0"/>
              <a:t>disszeminációs</a:t>
            </a:r>
            <a:r>
              <a:rPr lang="hu-HU" baseline="0" dirty="0" smtClean="0"/>
              <a:t> terv minősége</a:t>
            </a:r>
          </a:p>
          <a:p>
            <a:pPr marL="171450" indent="-171450">
              <a:buFontTx/>
              <a:buChar char="-"/>
            </a:pPr>
            <a:r>
              <a:rPr lang="hu-HU" baseline="0" dirty="0" smtClean="0"/>
              <a:t>A projekt eredményeink fenntarthatósága</a:t>
            </a:r>
            <a:endParaRPr lang="hu-HU" dirty="0" smtClean="0"/>
          </a:p>
          <a:p>
            <a:endParaRPr lang="hu-HU" dirty="0" smtClean="0"/>
          </a:p>
          <a:p>
            <a:r>
              <a:rPr lang="hu-HU" dirty="0" smtClean="0"/>
              <a:t>A szakértők végül, de nem utolsó sorban a projekt hatását és az eredmények terjesztését értékelik. Ebben az értékelési kategóriában megvizsgálják, hogy a partnerség résztvevői a projekt megvalósítása során milyen értékelési módszereket használnak, mind a projekt egészére, mind a résztvevőkre, mind pedig a célcsoportra, valamint az eredményekre vonatkoztatva. Vizsgálják továbbá a projekt hatását hasonló dimenziókban: a részt vevő intézményekre, az érintettekre, és a külső szereplőkre. Természetesen ebben a kategóriában jelenik majd meg a </a:t>
            </a:r>
            <a:r>
              <a:rPr lang="hu-HU" dirty="0" err="1" smtClean="0"/>
              <a:t>disszeminációs</a:t>
            </a:r>
            <a:r>
              <a:rPr lang="hu-HU" dirty="0" smtClean="0"/>
              <a:t> terv kidolgozottságának értékelése. A szakértők itt ítélik meg, hogy az eredmények és termékek hozzáférhetőek és felhasználhatóak-e más oktatási szereplők számára is, valamint értékelik a projekt megvalósulás utáni jövőképét, a megfelelő intézményi beépülést és a fenntarthatóságot is. Fontos, hogy az itt megfogalmazott tervek reálisak és életszerűek legyenek.</a:t>
            </a:r>
          </a:p>
        </p:txBody>
      </p:sp>
      <p:sp>
        <p:nvSpPr>
          <p:cNvPr id="4" name="Dia számának helye 3"/>
          <p:cNvSpPr>
            <a:spLocks noGrp="1"/>
          </p:cNvSpPr>
          <p:nvPr>
            <p:ph type="sldNum" sz="quarter" idx="10"/>
          </p:nvPr>
        </p:nvSpPr>
        <p:spPr/>
        <p:txBody>
          <a:bodyPr/>
          <a:lstStyle/>
          <a:p>
            <a:fld id="{B21608A5-F495-4B3A-B52A-FD333201A3CE}" type="slidenum">
              <a:rPr lang="hu-HU" smtClean="0"/>
              <a:t>10</a:t>
            </a:fld>
            <a:endParaRPr lang="hu-HU"/>
          </a:p>
        </p:txBody>
      </p:sp>
    </p:spTree>
    <p:extLst>
      <p:ext uri="{BB962C8B-B14F-4D97-AF65-F5344CB8AC3E}">
        <p14:creationId xmlns:p14="http://schemas.microsoft.com/office/powerpoint/2010/main" val="854796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b="1" baseline="0" dirty="0" smtClean="0"/>
              <a:t>Eredmény/hatás/indikátor</a:t>
            </a:r>
            <a:r>
              <a:rPr lang="hu-HU" baseline="0" dirty="0" smtClean="0"/>
              <a:t>: hatás: „változás, ami egy tevékenység révén megy végbe” - János</a:t>
            </a:r>
          </a:p>
          <a:p>
            <a:pPr marL="0" marR="0" indent="0" algn="l" defTabSz="914400" rtl="0" eaLnBrk="1" fontAlgn="auto" latinLnBrk="0" hangingPunct="1">
              <a:lnSpc>
                <a:spcPct val="100000"/>
              </a:lnSpc>
              <a:spcBef>
                <a:spcPts val="0"/>
              </a:spcBef>
              <a:spcAft>
                <a:spcPts val="0"/>
              </a:spcAft>
              <a:buClrTx/>
              <a:buSzTx/>
              <a:buFontTx/>
              <a:buNone/>
              <a:tabLst/>
              <a:defRPr/>
            </a:pPr>
            <a:r>
              <a:rPr lang="hu-HU" b="1" baseline="0" dirty="0" smtClean="0"/>
              <a:t>Hatások mérése</a:t>
            </a:r>
            <a:r>
              <a:rPr lang="hu-HU" baseline="0" dirty="0" smtClean="0"/>
              <a:t>: könnyebben, konkrétabban megfogható, ha nem csak azt írják le, hogy mit szeretnének elérni, hanem, hogy mihez képest szeretnének változást. Ezeket indikátorokkal (kvalitatív + kvantitatív), mérőszámokkal lehet még kézzelfoghatóbbá érthetőbbé tenni.</a:t>
            </a:r>
          </a:p>
          <a:p>
            <a:pPr marL="0" marR="0" indent="0" algn="l" defTabSz="914400" rtl="0" eaLnBrk="1" fontAlgn="auto" latinLnBrk="0" hangingPunct="1">
              <a:lnSpc>
                <a:spcPct val="100000"/>
              </a:lnSpc>
              <a:spcBef>
                <a:spcPts val="0"/>
              </a:spcBef>
              <a:spcAft>
                <a:spcPts val="0"/>
              </a:spcAft>
              <a:buClrTx/>
              <a:buSzTx/>
              <a:buFontTx/>
              <a:buNone/>
              <a:tabLst/>
              <a:defRPr/>
            </a:pPr>
            <a:endParaRPr lang="hu-HU"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u-HU" baseline="0" dirty="0" err="1" smtClean="0"/>
              <a:t>Disszeminációról</a:t>
            </a:r>
            <a:r>
              <a:rPr lang="hu-HU" baseline="0" dirty="0" smtClean="0"/>
              <a:t> még a honlapunkon: </a:t>
            </a:r>
          </a:p>
          <a:p>
            <a:r>
              <a:rPr lang="hu-HU" dirty="0" smtClean="0"/>
              <a:t>http://www.tka.hu/tudastar</a:t>
            </a:r>
          </a:p>
          <a:p>
            <a:r>
              <a:rPr lang="hu-HU" dirty="0" smtClean="0"/>
              <a:t>Mit csinálnak mások? – Projektbemutatók, Európai</a:t>
            </a:r>
            <a:r>
              <a:rPr lang="hu-HU" baseline="0" dirty="0" smtClean="0"/>
              <a:t> adatbázisok</a:t>
            </a:r>
          </a:p>
          <a:p>
            <a:r>
              <a:rPr lang="hu-HU" baseline="0" dirty="0" smtClean="0"/>
              <a:t>Hogyan tudom terjeszteni…? – Tanácsok hatékony </a:t>
            </a:r>
            <a:r>
              <a:rPr lang="hu-HU" baseline="0" dirty="0" err="1" smtClean="0"/>
              <a:t>disszeminációhoz</a:t>
            </a:r>
            <a:r>
              <a:rPr lang="hu-HU" baseline="0" dirty="0" smtClean="0"/>
              <a:t> – miért fontos, hogyan, eszközök, közösségi média, lényeg kiemelése, stb.</a:t>
            </a:r>
          </a:p>
          <a:p>
            <a:endParaRPr lang="hu-HU" baseline="0" dirty="0" smtClean="0"/>
          </a:p>
          <a:p>
            <a:r>
              <a:rPr lang="hu-HU" baseline="0" dirty="0" smtClean="0"/>
              <a:t>Fenntarthatóság: </a:t>
            </a:r>
            <a:r>
              <a:rPr lang="hu-HU" dirty="0" smtClean="0"/>
              <a:t>eléri-e a tervezett célcsoportokat, érdekeltté tudja-e tenni őket, az eredmények fenntarthatók-e, képesek-e a tervezett változások elérésére, a hiányok megszüntetésére</a:t>
            </a:r>
            <a:endParaRPr lang="hu-HU"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hu-H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Eredmények </a:t>
            </a:r>
            <a:r>
              <a:rPr lang="hu-HU" b="1" dirty="0" smtClean="0"/>
              <a:t>hatása</a:t>
            </a:r>
            <a:r>
              <a:rPr lang="hu-HU" dirty="0" smtClean="0"/>
              <a:t>: (nehéz megadni, de</a:t>
            </a:r>
            <a:r>
              <a:rPr lang="hu-HU" dirty="0" smtClean="0">
                <a:sym typeface="Wingdings" panose="05000000000000000000" pitchFamily="2" charset="2"/>
              </a:rPr>
              <a:t>) </a:t>
            </a:r>
            <a:r>
              <a:rPr lang="hu-HU" i="1" dirty="0" smtClean="0"/>
              <a:t>realitás</a:t>
            </a:r>
            <a:endParaRPr lang="hu-HU"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hu-HU"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u-HU" b="1" dirty="0" err="1" smtClean="0"/>
              <a:t>Disszemináció</a:t>
            </a:r>
            <a:r>
              <a:rPr lang="hu-HU" dirty="0" smtClean="0"/>
              <a:t>: nem pusztán elemek, hanem folyamat, sokrétű (nem elég, hogy a honlapon megjelenik! Különféle utak, módok, közvetítők használata: élő, nyomtatott, online, digitális, média…).</a:t>
            </a:r>
          </a:p>
          <a:p>
            <a:pPr marL="0" marR="0" indent="0" algn="l" defTabSz="914400" rtl="0" eaLnBrk="1" fontAlgn="auto" latinLnBrk="0" hangingPunct="1">
              <a:lnSpc>
                <a:spcPct val="100000"/>
              </a:lnSpc>
              <a:spcBef>
                <a:spcPts val="0"/>
              </a:spcBef>
              <a:spcAft>
                <a:spcPts val="0"/>
              </a:spcAft>
              <a:buClrTx/>
              <a:buSzTx/>
              <a:buFontTx/>
              <a:buNone/>
              <a:tabLst/>
              <a:defRPr/>
            </a:pPr>
            <a:endParaRPr lang="hu-H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A terjesztési tevékenységeket a projekt kezdetétől folyamatosan kell tervezni, nem csak a befejezésre hagyni. Hasznos a terjesztési tervet úgy elkészíteni, hogy az minél több konkrétumot tartalmazzon, lehetséges időpontokkal, a tevékenységek, csatornák megjelölésével és az adott intézményi felelősök megjelölésével. Példaként, nem elég csak annyit megemlíteni, hogy az eredményeket konferencián kívánják terjeszteni, meg kell jelölni, hogy van-e már kiszemelt konferencia. Saját szervezésű eseménynél mutassák be, hogy mely célcsoportot kívánják meghívni. Amennyiben a projektnek honlapot készítenek, a pályázatukban arra is térjenek ki, hogy azt miként kívánják népszerűsíteni, hogy rátaláljanak az érdeklődők. Csak olyan feladatokat tervezzenek, melyek a projekt futamideje alatt megvalósíthatók és melyekhez megfelelő kapacitással rendelkeznek.</a:t>
            </a:r>
          </a:p>
          <a:p>
            <a:pPr marL="0" marR="0" indent="0" algn="l" defTabSz="914400" rtl="0" eaLnBrk="1" fontAlgn="auto" latinLnBrk="0" hangingPunct="1">
              <a:lnSpc>
                <a:spcPct val="100000"/>
              </a:lnSpc>
              <a:spcBef>
                <a:spcPts val="0"/>
              </a:spcBef>
              <a:spcAft>
                <a:spcPts val="0"/>
              </a:spcAft>
              <a:buClrTx/>
              <a:buSzTx/>
              <a:buFontTx/>
              <a:buNone/>
              <a:tabLst/>
              <a:defRPr/>
            </a:pPr>
            <a:endParaRPr lang="hu-H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A fenntarthatóság azt jelenti, hogy a főbb tevékenységek és az eredmények továbbélnek, és a projekt lezárása után is hasznosíthatják a partnerségben részt vevő intézmények, munkatársak és diákok, más intézmények, esetleg a köznevelés egésze. Ennek ismeretében fontos leírniuk, hogy az eredményeket konkrétan kik és mire fogják használni a projekt után, és milyen tényleges lépéseket tesznek annak érdekében, hogy a partnerségen kívüli intézmények is átvegyék és hasznosítsák azokat. A továbbvitel a programok és kezdeményezések sikeres eredményeinek átvitelét jelenti szélesebb kontextusba: az eredeti projektkörnyezeten kívüli oktatáspolitikai döntéshozók, érintettek, végfelhasználók (helyi, regionális, nemzeti vagy európai szinten) átveszik például a projekt során kidolgozott eszközöket, gyakorlatokat. Minél beágyazottabb a projekt az intézmény napi működésébe, annál könnyebb lesz beépíteni az eredményeket is és garantálni azok fennmaradását. Érdemes garanciákat, konkrét cselekvési tervet kidolgozni a fenntarthatóság biztosítására, bemutatva azt, hogy milyen konkrét lépéseket tesznek annak érdekében, hogy az érintettek valóban átvegyék/(fel)használják az eredményeket. </a:t>
            </a:r>
          </a:p>
        </p:txBody>
      </p:sp>
      <p:sp>
        <p:nvSpPr>
          <p:cNvPr id="4" name="Dia számának helye 3"/>
          <p:cNvSpPr>
            <a:spLocks noGrp="1"/>
          </p:cNvSpPr>
          <p:nvPr>
            <p:ph type="sldNum" sz="quarter" idx="10"/>
          </p:nvPr>
        </p:nvSpPr>
        <p:spPr/>
        <p:txBody>
          <a:bodyPr/>
          <a:lstStyle/>
          <a:p>
            <a:fld id="{B21608A5-F495-4B3A-B52A-FD333201A3CE}" type="slidenum">
              <a:rPr lang="hu-HU" smtClean="0"/>
              <a:t>11</a:t>
            </a:fld>
            <a:endParaRPr lang="hu-HU"/>
          </a:p>
        </p:txBody>
      </p:sp>
    </p:spTree>
    <p:extLst>
      <p:ext uri="{BB962C8B-B14F-4D97-AF65-F5344CB8AC3E}">
        <p14:creationId xmlns:p14="http://schemas.microsoft.com/office/powerpoint/2010/main" val="2528469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b="1" dirty="0" smtClean="0"/>
              <a:t>Önellentmondások/nincs összefüggés:</a:t>
            </a:r>
            <a:r>
              <a:rPr lang="hu-HU" dirty="0" smtClean="0"/>
              <a:t> pl.</a:t>
            </a:r>
            <a:r>
              <a:rPr lang="hu-HU" baseline="0" dirty="0" smtClean="0"/>
              <a:t> a szöveges részben leírják, hogy 3 db diák és 1 pedagógus fog kiutazni egy találkozóra, azonban a támogatás igénylésénél más számokat adnak meg.</a:t>
            </a:r>
          </a:p>
          <a:p>
            <a:r>
              <a:rPr lang="hu-HU" b="1" baseline="0" dirty="0" smtClean="0"/>
              <a:t>Szükségletelemzés nem megfelelő: </a:t>
            </a:r>
            <a:r>
              <a:rPr lang="hu-HU" baseline="0" dirty="0" smtClean="0"/>
              <a:t>pl. nem releváns szakmai felmérésekre, kutatásokra hivatkoznak, vagy nagyon tág a felmérés célközönsége, ami az intézményük térségére nincs leszűkítve, a felmérést nem az intézményükre szabják, nem érintettek közvetlenül. Vagy nincs megfelelően alátámasztva, megindokolva, hogy miért van szükségük erre a projektre. Győzzék meg a szakértőt!</a:t>
            </a:r>
          </a:p>
          <a:p>
            <a:r>
              <a:rPr lang="hu-HU" b="1" baseline="0" dirty="0" smtClean="0"/>
              <a:t>Partnerek nem relevánsak: </a:t>
            </a:r>
            <a:r>
              <a:rPr lang="hu-HU" baseline="0" dirty="0" smtClean="0"/>
              <a:t>csak azért ne vonjunk be valakit, hogy meglegyen a minimum kötelező partnerszám. Olyan partnert vonjunk be, akinek releváns tapasztalata/igénye van azzal kapcsolatban, amit a projekttel el akarunk érni.</a:t>
            </a:r>
          </a:p>
          <a:p>
            <a:r>
              <a:rPr lang="hu-HU" b="1" baseline="0" dirty="0" smtClean="0"/>
              <a:t>Koordinátor dominanciája:</a:t>
            </a:r>
            <a:r>
              <a:rPr lang="hu-HU" baseline="0" dirty="0" smtClean="0"/>
              <a:t> ahogy a nevében is benne van, ez egy partnerség. Valóban lehet, hogy a koordinátor intézménynek több adminisztrációs feladata van, vagy a koordinációból adódóan jobban kell figyelnie a szervezési feladatokra, de ez ne legyen domináns, hogy szinte csak ő végzi a dolgokat a partnerek pedig elfogadják. Mindenki végezzen feladatokat, lehetőleg egyformán elosztva egymás között.</a:t>
            </a:r>
          </a:p>
          <a:p>
            <a:r>
              <a:rPr lang="hu-HU" baseline="0" dirty="0" smtClean="0"/>
              <a:t>Volumen és tartalom ellentmondása: </a:t>
            </a:r>
          </a:p>
          <a:p>
            <a:r>
              <a:rPr lang="hu-HU" baseline="0" dirty="0" smtClean="0"/>
              <a:t>Költségvetés nem alátámasztott: legyen ésszerű, ne legyen túlköltekezés (pl. </a:t>
            </a:r>
            <a:r>
              <a:rPr lang="hu-HU" baseline="0" dirty="0" err="1" smtClean="0"/>
              <a:t>PMI-ből</a:t>
            </a:r>
            <a:r>
              <a:rPr lang="hu-HU" baseline="0" dirty="0" smtClean="0"/>
              <a:t>).</a:t>
            </a:r>
            <a:endParaRPr lang="hu-HU" dirty="0"/>
          </a:p>
        </p:txBody>
      </p:sp>
      <p:sp>
        <p:nvSpPr>
          <p:cNvPr id="4" name="Dia számának helye 3"/>
          <p:cNvSpPr>
            <a:spLocks noGrp="1"/>
          </p:cNvSpPr>
          <p:nvPr>
            <p:ph type="sldNum" sz="quarter" idx="10"/>
          </p:nvPr>
        </p:nvSpPr>
        <p:spPr/>
        <p:txBody>
          <a:bodyPr/>
          <a:lstStyle/>
          <a:p>
            <a:fld id="{B21608A5-F495-4B3A-B52A-FD333201A3CE}" type="slidenum">
              <a:rPr lang="hu-HU" smtClean="0"/>
              <a:t>12</a:t>
            </a:fld>
            <a:endParaRPr lang="hu-HU"/>
          </a:p>
        </p:txBody>
      </p:sp>
    </p:spTree>
    <p:extLst>
      <p:ext uri="{BB962C8B-B14F-4D97-AF65-F5344CB8AC3E}">
        <p14:creationId xmlns:p14="http://schemas.microsoft.com/office/powerpoint/2010/main" val="1041490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B21608A5-F495-4B3A-B52A-FD333201A3CE}" type="slidenum">
              <a:rPr lang="hu-HU" smtClean="0"/>
              <a:t>13</a:t>
            </a:fld>
            <a:endParaRPr lang="hu-HU"/>
          </a:p>
        </p:txBody>
      </p:sp>
    </p:spTree>
    <p:extLst>
      <p:ext uri="{BB962C8B-B14F-4D97-AF65-F5344CB8AC3E}">
        <p14:creationId xmlns:p14="http://schemas.microsoft.com/office/powerpoint/2010/main" val="3595301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b="1" dirty="0" smtClean="0"/>
              <a:t>Szakértő a leírtak alapján értékel:</a:t>
            </a:r>
            <a:r>
              <a:rPr lang="hu-HU" b="1" baseline="0" dirty="0" smtClean="0"/>
              <a:t> </a:t>
            </a:r>
            <a:r>
              <a:rPr lang="hu-HU" baseline="0" dirty="0" smtClean="0"/>
              <a:t>Nincs semmi háttértudása, csak a pályázatban leírtakat látja, így jól gondolják át, hogy mit és hogyan jelenítenek meg az űrlapon. Érdemes egy kívülálló kollégát vagy valakit bevonni, megkérni, hogy olvassa el a pályázati anyagot, hogy kívülálló szemmel érthetőnek, világosnak találja-e. Adhat olyan meglátásokat, hogy hol kellene pl. részletezni, világosabban leírni a már megfogalmazottakat.</a:t>
            </a:r>
            <a:endParaRPr lang="hu-HU" dirty="0" smtClean="0"/>
          </a:p>
          <a:p>
            <a:r>
              <a:rPr lang="hu-HU" b="1" dirty="0" smtClean="0"/>
              <a:t>Világos, egyértelmű megfogalmazás</a:t>
            </a:r>
          </a:p>
          <a:p>
            <a:r>
              <a:rPr lang="hu-HU" b="1" dirty="0" smtClean="0"/>
              <a:t>Részletes kifejtés – összefüggések</a:t>
            </a:r>
          </a:p>
          <a:p>
            <a:r>
              <a:rPr lang="hu-HU" b="1" dirty="0" smtClean="0"/>
              <a:t>Válasz valamennyi kérdésre</a:t>
            </a:r>
          </a:p>
          <a:p>
            <a:r>
              <a:rPr lang="hu-HU" b="1" dirty="0" smtClean="0"/>
              <a:t>Általános szemponttól a konkrét példákig</a:t>
            </a:r>
          </a:p>
          <a:p>
            <a:r>
              <a:rPr lang="hu-HU" b="1" dirty="0" smtClean="0"/>
              <a:t>Szükségletelemzés, </a:t>
            </a:r>
            <a:r>
              <a:rPr lang="hu-HU" b="1" dirty="0" err="1" smtClean="0"/>
              <a:t>disszemináció</a:t>
            </a:r>
            <a:r>
              <a:rPr lang="hu-HU" b="1" dirty="0" smtClean="0"/>
              <a:t> fontossága</a:t>
            </a:r>
          </a:p>
          <a:p>
            <a:endParaRPr lang="hu-HU" b="1" dirty="0" smtClean="0"/>
          </a:p>
          <a:p>
            <a:r>
              <a:rPr lang="hu-HU" b="1" dirty="0" smtClean="0"/>
              <a:t>Nyelv: </a:t>
            </a:r>
            <a:r>
              <a:rPr lang="hu-HU" b="0" dirty="0" smtClean="0"/>
              <a:t>mindenki tudjon mindent</a:t>
            </a:r>
          </a:p>
          <a:p>
            <a:endParaRPr lang="hu-HU" b="0" dirty="0" smtClean="0"/>
          </a:p>
          <a:p>
            <a:r>
              <a:rPr lang="hu-HU" b="0" dirty="0" smtClean="0"/>
              <a:t>Még konkrétabb,</a:t>
            </a:r>
            <a:r>
              <a:rPr lang="hu-HU" b="0" baseline="0" dirty="0" smtClean="0"/>
              <a:t> még egyértelműbb megfogalmazás. Cellák/kérdések kiestek és kevesebb karakterszám áll rendelkezésre összességében, azért van erre szükség.</a:t>
            </a:r>
          </a:p>
          <a:p>
            <a:endParaRPr lang="hu-HU" b="0" baseline="0" dirty="0" smtClean="0"/>
          </a:p>
          <a:p>
            <a:r>
              <a:rPr lang="hu-HU" b="0" baseline="0" dirty="0" smtClean="0"/>
              <a:t>Volumen és tartalom ellentmondása: ne vállalják túl magukat, attól nem lesz jobb a pályázat, hogy minél több dolgot szeretnének elérni.</a:t>
            </a:r>
            <a:endParaRPr lang="hu-HU" b="0" dirty="0" smtClean="0"/>
          </a:p>
          <a:p>
            <a:endParaRPr lang="hu-HU" b="1" dirty="0"/>
          </a:p>
        </p:txBody>
      </p:sp>
      <p:sp>
        <p:nvSpPr>
          <p:cNvPr id="4" name="Dia számának helye 3"/>
          <p:cNvSpPr>
            <a:spLocks noGrp="1"/>
          </p:cNvSpPr>
          <p:nvPr>
            <p:ph type="sldNum" sz="quarter" idx="10"/>
          </p:nvPr>
        </p:nvSpPr>
        <p:spPr/>
        <p:txBody>
          <a:bodyPr/>
          <a:lstStyle/>
          <a:p>
            <a:fld id="{B21608A5-F495-4B3A-B52A-FD333201A3CE}" type="slidenum">
              <a:rPr lang="hu-HU" smtClean="0"/>
              <a:t>14</a:t>
            </a:fld>
            <a:endParaRPr lang="hu-HU"/>
          </a:p>
        </p:txBody>
      </p:sp>
    </p:spTree>
    <p:extLst>
      <p:ext uri="{BB962C8B-B14F-4D97-AF65-F5344CB8AC3E}">
        <p14:creationId xmlns:p14="http://schemas.microsoft.com/office/powerpoint/2010/main" val="18291722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B21608A5-F495-4B3A-B52A-FD333201A3CE}" type="slidenum">
              <a:rPr lang="hu-HU" smtClean="0"/>
              <a:t>15</a:t>
            </a:fld>
            <a:endParaRPr lang="hu-HU"/>
          </a:p>
        </p:txBody>
      </p:sp>
    </p:spTree>
    <p:extLst>
      <p:ext uri="{BB962C8B-B14F-4D97-AF65-F5344CB8AC3E}">
        <p14:creationId xmlns:p14="http://schemas.microsoft.com/office/powerpoint/2010/main" val="2762058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smtClean="0"/>
              <a:t>Ebben az</a:t>
            </a:r>
            <a:r>
              <a:rPr lang="hu-HU" baseline="0" dirty="0" smtClean="0"/>
              <a:t> előadásban támpontokat adunk ahhoz, hogy mire érdemes figyelni a pályázat megírásakor, illetve, hogy milyen szempontokat néznek a pályázatot értékelő szakértők az értékelési folyamat során. </a:t>
            </a:r>
          </a:p>
          <a:p>
            <a:endParaRPr lang="hu-HU" baseline="0" dirty="0" smtClean="0"/>
          </a:p>
          <a:p>
            <a:r>
              <a:rPr lang="hu-HU" baseline="0" dirty="0" smtClean="0"/>
              <a:t>Az értékelési folyamat több részből áll:</a:t>
            </a:r>
          </a:p>
          <a:p>
            <a:pPr marL="0" indent="0">
              <a:buFont typeface="Arial" panose="020B0604020202020204" pitchFamily="34" charset="0"/>
              <a:buNone/>
            </a:pPr>
            <a:r>
              <a:rPr lang="hu-HU" baseline="0" dirty="0" smtClean="0"/>
              <a:t>- Beérkezést követően először formai bírálaton esnek át a pályázatok (megfelelő űrlap?, minden választ megadtak? – most már az űrlap ellenőrzi ezt, aláírt nyilatkozat megvan-e?, stb.)</a:t>
            </a:r>
          </a:p>
          <a:p>
            <a:pPr marL="171450" indent="-171450">
              <a:buFontTx/>
              <a:buChar char="-"/>
            </a:pPr>
            <a:r>
              <a:rPr lang="hu-HU" baseline="0" dirty="0" smtClean="0"/>
              <a:t>Technikai és Tartalmi bírálat (két független szakértő, először felkészítjük őket, aztán online bírálat, csak akkor derül ki, hogy kik a bírálópárok, amikor egyeztetik a szövegeket, addig nem tudják)</a:t>
            </a:r>
          </a:p>
          <a:p>
            <a:pPr marL="0" indent="0">
              <a:buFontTx/>
              <a:buNone/>
            </a:pPr>
            <a:r>
              <a:rPr lang="hu-HU" baseline="0" dirty="0" smtClean="0"/>
              <a:t>A TKA honlapján megtalálható a szakértői útmutató: </a:t>
            </a:r>
          </a:p>
          <a:p>
            <a:pPr marL="0" indent="0">
              <a:buFontTx/>
              <a:buNone/>
            </a:pPr>
            <a:endParaRPr lang="hu-H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hu-HU" dirty="0" smtClean="0"/>
              <a:t>Minden pályázatot az adott oktatási szektorban, adott szakterületen jártas két, egymástól független szakértő értékel. </a:t>
            </a:r>
            <a:r>
              <a:rPr lang="hu-HU" baseline="0" dirty="0" smtClean="0"/>
              <a:t>A szakértők a bírálat megkezdése előtt egy felkészítésen esnek át, amit a NI tart a részükre. Fontos, hogy a szakértők átfogó tudással rendelkezzenek az Erasmus+ Programme </a:t>
            </a:r>
            <a:r>
              <a:rPr lang="hu-HU" baseline="0" dirty="0" err="1" smtClean="0"/>
              <a:t>Guide-ot</a:t>
            </a:r>
            <a:r>
              <a:rPr lang="hu-HU" baseline="0" dirty="0" smtClean="0"/>
              <a:t> és az adott pályázattípust illetően, illetve ismerjék az értékelési szempontokat és a pályázati űrlapot is.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A tartalmi értékelésen a formai bírálaton megfelelt pályázatok vesznek részt.</a:t>
            </a:r>
            <a:r>
              <a:rPr lang="hu-HU" baseline="0" dirty="0" smtClean="0"/>
              <a:t> </a:t>
            </a:r>
            <a:r>
              <a:rPr lang="hu-HU" dirty="0" smtClean="0"/>
              <a:t>A pályázatot először egyénileg értékeli mindkét szakértő. Ezt követően a szakértőknek a pályázatról alkotott véleményüket egyeztetniük kell, és közös szöveges értékelést kell készíteniük, illetve közös pontszámot határoznak meg. Amennyiben a szakértők nem tudnak megegyezni, vagy kettejük </a:t>
            </a:r>
            <a:r>
              <a:rPr lang="hu-HU" dirty="0" err="1" smtClean="0"/>
              <a:t>összpontszáma</a:t>
            </a:r>
            <a:r>
              <a:rPr lang="hu-HU" dirty="0" smtClean="0"/>
              <a:t> között eleve minimum 30 pontos eltérés van, a pályázatot egy harmadik szakértőnek is el kell bírálnia, akinek aztán az első két szakértő közül azzal kell egyeztetnie, aki pontszámban közelebb áll hozzá.</a:t>
            </a:r>
            <a:endParaRPr lang="hu-HU" baseline="0" dirty="0" smtClean="0"/>
          </a:p>
          <a:p>
            <a:pPr marL="171450" indent="-171450">
              <a:buFontTx/>
              <a:buChar char="-"/>
            </a:pPr>
            <a:endParaRPr lang="hu-HU" baseline="0" dirty="0" smtClean="0"/>
          </a:p>
        </p:txBody>
      </p:sp>
      <p:sp>
        <p:nvSpPr>
          <p:cNvPr id="4" name="Dia számának helye 3"/>
          <p:cNvSpPr>
            <a:spLocks noGrp="1"/>
          </p:cNvSpPr>
          <p:nvPr>
            <p:ph type="sldNum" sz="quarter" idx="10"/>
          </p:nvPr>
        </p:nvSpPr>
        <p:spPr/>
        <p:txBody>
          <a:bodyPr/>
          <a:lstStyle/>
          <a:p>
            <a:fld id="{B21608A5-F495-4B3A-B52A-FD333201A3CE}" type="slidenum">
              <a:rPr lang="hu-HU" smtClean="0"/>
              <a:t>2</a:t>
            </a:fld>
            <a:endParaRPr lang="hu-HU"/>
          </a:p>
        </p:txBody>
      </p:sp>
    </p:spTree>
    <p:extLst>
      <p:ext uri="{BB962C8B-B14F-4D97-AF65-F5344CB8AC3E}">
        <p14:creationId xmlns:p14="http://schemas.microsoft.com/office/powerpoint/2010/main" val="1060794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smtClean="0"/>
              <a:t>A szakértő feladata a teljes pályázati anyag értékelése, bírálata az előzetes szempontok alapján. (Két szakértő közös munkája) </a:t>
            </a:r>
          </a:p>
          <a:p>
            <a:r>
              <a:rPr lang="hu-HU" dirty="0" smtClean="0"/>
              <a:t>Fontos az egyes szempontok súlya: </a:t>
            </a:r>
          </a:p>
          <a:p>
            <a:pPr lvl="1"/>
            <a:r>
              <a:rPr lang="hu-HU" dirty="0" smtClean="0"/>
              <a:t>Relevancia 30</a:t>
            </a:r>
          </a:p>
          <a:p>
            <a:pPr lvl="1"/>
            <a:r>
              <a:rPr lang="hu-HU" dirty="0" smtClean="0"/>
              <a:t>Tervezés: 20</a:t>
            </a:r>
          </a:p>
          <a:p>
            <a:pPr lvl="1"/>
            <a:r>
              <a:rPr lang="hu-HU" dirty="0" smtClean="0"/>
              <a:t>Hatás és </a:t>
            </a:r>
            <a:r>
              <a:rPr lang="hu-HU" dirty="0" err="1" smtClean="0"/>
              <a:t>disszemináció</a:t>
            </a:r>
            <a:r>
              <a:rPr lang="hu-HU" dirty="0" smtClean="0"/>
              <a:t>: 30</a:t>
            </a:r>
          </a:p>
          <a:p>
            <a:pPr lvl="1"/>
            <a:r>
              <a:rPr lang="hu-HU" dirty="0" smtClean="0"/>
              <a:t>Partnerség, együttműködés 20</a:t>
            </a:r>
          </a:p>
          <a:p>
            <a:r>
              <a:rPr lang="hu-HU" i="1" dirty="0" smtClean="0"/>
              <a:t>Szakmai</a:t>
            </a:r>
            <a:r>
              <a:rPr lang="hu-HU" dirty="0" smtClean="0"/>
              <a:t> szempontok: </a:t>
            </a:r>
          </a:p>
          <a:p>
            <a:r>
              <a:rPr lang="hu-HU" dirty="0" smtClean="0"/>
              <a:t>- a pályázat minősége általánosan (tervezés! helyzet- és igényfelmérés, partnerség, </a:t>
            </a:r>
            <a:r>
              <a:rPr lang="hu-HU" dirty="0" err="1" smtClean="0"/>
              <a:t>disszemináció</a:t>
            </a:r>
            <a:r>
              <a:rPr lang="hu-HU" dirty="0" smtClean="0"/>
              <a:t>, hatás, minőségbiztosítás, stb. ) </a:t>
            </a:r>
          </a:p>
          <a:p>
            <a:r>
              <a:rPr lang="hu-HU" dirty="0" smtClean="0"/>
              <a:t>- adott </a:t>
            </a:r>
            <a:r>
              <a:rPr lang="hu-HU" i="1" dirty="0" smtClean="0"/>
              <a:t>terület</a:t>
            </a:r>
            <a:r>
              <a:rPr lang="hu-HU" dirty="0" smtClean="0"/>
              <a:t> szakértője értékeli a pályázatot: szakmai minőség</a:t>
            </a:r>
            <a:endParaRPr lang="hu-HU" i="1" dirty="0" smtClean="0"/>
          </a:p>
          <a:p>
            <a:r>
              <a:rPr lang="hu-HU" dirty="0" smtClean="0"/>
              <a:t>- a pályázatban tervezett szakértői munka értékelése</a:t>
            </a:r>
          </a:p>
          <a:p>
            <a:r>
              <a:rPr lang="hu-HU" dirty="0" smtClean="0"/>
              <a:t>A költségvetés is a bírálat része (munkaórák, találkozók, beépített mobilitások, stb.)</a:t>
            </a:r>
          </a:p>
          <a:p>
            <a:endParaRPr lang="hu-H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Min. 60 pont, min. 50% kritériumonként, min. 1 prioritáshoz való  kapcsolódás.</a:t>
            </a:r>
          </a:p>
          <a:p>
            <a:pPr marL="0" marR="0" indent="0" algn="l" defTabSz="914400" rtl="0" eaLnBrk="1" fontAlgn="auto" latinLnBrk="0" hangingPunct="1">
              <a:lnSpc>
                <a:spcPct val="100000"/>
              </a:lnSpc>
              <a:spcBef>
                <a:spcPts val="0"/>
              </a:spcBef>
              <a:spcAft>
                <a:spcPts val="0"/>
              </a:spcAft>
              <a:buClrTx/>
              <a:buSzTx/>
              <a:buFontTx/>
              <a:buNone/>
              <a:tabLst/>
              <a:defRPr/>
            </a:pPr>
            <a:endParaRPr lang="hu-H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Arányosság elve: A pályázatok értékelése a konzorcium méretéhez, a meghatározott célokhoz és a pályázó intézmények kapacitásához mérten arányosan zajlik. (Tehát, nem biztos, hogy az a nyerő, aki minél több mindent elterve</a:t>
            </a:r>
            <a:r>
              <a:rPr lang="hu-HU" baseline="0" dirty="0" smtClean="0"/>
              <a:t>z a pályázatban, vagy próbál minél több elemet összesűríteni a projekt időtartamára; inkább az szakértői szemszögből a nyerő, ahol az eltervezett dolgok, ha kevés is, nagyon illeszkedik az intézményhez, releváns, az eltervezett időben ésszerűen végrehajtható.)</a:t>
            </a:r>
            <a:endParaRPr lang="hu-HU"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hu-H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Az egyes értékelési blokkokhoz adott pontszámot rendelt az Európai Bizottság. A részpontszámoknál kategóriánként minimum 50%-ot, míg az </a:t>
            </a:r>
            <a:r>
              <a:rPr lang="hu-HU" dirty="0" err="1" smtClean="0"/>
              <a:t>összpontszám</a:t>
            </a:r>
            <a:r>
              <a:rPr lang="hu-HU" dirty="0" smtClean="0"/>
              <a:t> tekintetében minimum 60%-ot kell elérni a pályázat érvényességéhez az alábbiak szerint: </a:t>
            </a:r>
          </a:p>
          <a:p>
            <a:pPr marL="0" marR="0" indent="0" algn="l" defTabSz="914400" rtl="0" eaLnBrk="1" fontAlgn="auto" latinLnBrk="0" hangingPunct="1">
              <a:lnSpc>
                <a:spcPct val="100000"/>
              </a:lnSpc>
              <a:spcBef>
                <a:spcPts val="0"/>
              </a:spcBef>
              <a:spcAft>
                <a:spcPts val="0"/>
              </a:spcAft>
              <a:buClrTx/>
              <a:buSzTx/>
              <a:buFontTx/>
              <a:buNone/>
              <a:tabLst/>
              <a:defRPr/>
            </a:pPr>
            <a:endParaRPr lang="hu-H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Értékelési szempont    Adható pontszám Érvényességhez szükséges minimum pontszám Érvényességhez szükséges arány </a:t>
            </a:r>
          </a:p>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A projekt relevanciája            30                                       15                                                          50% </a:t>
            </a:r>
          </a:p>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A projekt- és megvalósítási</a:t>
            </a:r>
            <a:br>
              <a:rPr lang="hu-HU" dirty="0" smtClean="0"/>
            </a:br>
            <a:r>
              <a:rPr lang="hu-HU" dirty="0" smtClean="0"/>
              <a:t>terv minősége                       20                                       10                                                          50% </a:t>
            </a:r>
          </a:p>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A partnerség összetétele és</a:t>
            </a:r>
            <a:br>
              <a:rPr lang="hu-HU" dirty="0" smtClean="0"/>
            </a:br>
            <a:r>
              <a:rPr lang="hu-HU" dirty="0" smtClean="0"/>
              <a:t>az együttműködés minősége   20                                       10                                                          50%  </a:t>
            </a:r>
          </a:p>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Hatás és </a:t>
            </a:r>
            <a:r>
              <a:rPr lang="hu-HU" dirty="0" err="1" smtClean="0"/>
              <a:t>disszemináció</a:t>
            </a:r>
            <a:r>
              <a:rPr lang="hu-HU" dirty="0" smtClean="0"/>
              <a:t>           30                                       15                                                          50% </a:t>
            </a:r>
          </a:p>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Összesen                             100                                       60                                                          60% </a:t>
            </a:r>
          </a:p>
          <a:p>
            <a:endParaRPr lang="hu-HU" dirty="0" smtClean="0"/>
          </a:p>
          <a:p>
            <a:endParaRPr lang="hu-HU" dirty="0"/>
          </a:p>
        </p:txBody>
      </p:sp>
      <p:sp>
        <p:nvSpPr>
          <p:cNvPr id="4" name="Dia számának helye 3"/>
          <p:cNvSpPr>
            <a:spLocks noGrp="1"/>
          </p:cNvSpPr>
          <p:nvPr>
            <p:ph type="sldNum" sz="quarter" idx="10"/>
          </p:nvPr>
        </p:nvSpPr>
        <p:spPr/>
        <p:txBody>
          <a:bodyPr/>
          <a:lstStyle/>
          <a:p>
            <a:fld id="{B21608A5-F495-4B3A-B52A-FD333201A3CE}" type="slidenum">
              <a:rPr lang="hu-HU" smtClean="0"/>
              <a:t>3</a:t>
            </a:fld>
            <a:endParaRPr lang="hu-HU"/>
          </a:p>
        </p:txBody>
      </p:sp>
    </p:spTree>
    <p:extLst>
      <p:ext uri="{BB962C8B-B14F-4D97-AF65-F5344CB8AC3E}">
        <p14:creationId xmlns:p14="http://schemas.microsoft.com/office/powerpoint/2010/main" val="1639111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smtClean="0"/>
              <a:t>Illeszkedik-e az E+ program céljaihoz és a prioritásaihoz?</a:t>
            </a:r>
          </a:p>
          <a:p>
            <a:r>
              <a:rPr lang="hu-HU" dirty="0" smtClean="0"/>
              <a:t>Valós igényekre reagál?</a:t>
            </a:r>
          </a:p>
          <a:p>
            <a:endParaRPr lang="hu-HU" dirty="0" smtClean="0"/>
          </a:p>
          <a:p>
            <a:r>
              <a:rPr lang="hu-HU" dirty="0" smtClean="0"/>
              <a:t>A projekt relevanciája alatt azt értjük, hogy a projekt témája illeszkedik-e a program céljaihoz, a horizontális, illetve a szektorok szerint meghatározott prioritásokhoz. Az Erasmus+ programban való részvétel elsődleges feltétele, hogy az oktatás és képzés területén, az európai céloknak megfeleltetve tervezze a pályázó a projektjét. A céloknak egyértelműeknek és megfelelően körvonalazottaknak kell lenniük. Elengedhetetlen, hogy a projekt valós igényekre válaszoljon. Ennek alátámasztására a pályázatban igényfelmérés bemutatásával kell azonosítani a felmerülő igényeket, továbbá be kell mutatni a kimeneteket, a projekt újszerűségét és a nemzetközi dimenzió szükségességét.</a:t>
            </a:r>
          </a:p>
          <a:p>
            <a:r>
              <a:rPr lang="hu-HU" dirty="0" smtClean="0"/>
              <a:t>Fontos, hogy a pályázat</a:t>
            </a:r>
            <a:r>
              <a:rPr lang="hu-HU" baseline="0" dirty="0" smtClean="0"/>
              <a:t> valós szükségleteken alapuljon, és releváns kérdéseket, problémákat, fejlődési területeket céloz az intézmény vagy az egyének életében. Pozitívum lehet, ha korábban megvalósított projektre épül vagy más kezdeményezésekhez is kapcsolódik. Lényeges továbbá, hogy bizonyítást nyerjen, a tevékenységek megvalósításához és a projekt céljainak eléréséhez szükséges a nemzetközi együttműködés, a pályázat EU-s szinten hozzáadott értéket képvisel.</a:t>
            </a:r>
            <a:endParaRPr lang="hu-HU" dirty="0"/>
          </a:p>
        </p:txBody>
      </p:sp>
      <p:sp>
        <p:nvSpPr>
          <p:cNvPr id="4" name="Dia számának helye 3"/>
          <p:cNvSpPr>
            <a:spLocks noGrp="1"/>
          </p:cNvSpPr>
          <p:nvPr>
            <p:ph type="sldNum" sz="quarter" idx="10"/>
          </p:nvPr>
        </p:nvSpPr>
        <p:spPr/>
        <p:txBody>
          <a:bodyPr/>
          <a:lstStyle/>
          <a:p>
            <a:fld id="{B21608A5-F495-4B3A-B52A-FD333201A3CE}" type="slidenum">
              <a:rPr lang="hu-HU" smtClean="0"/>
              <a:t>4</a:t>
            </a:fld>
            <a:endParaRPr lang="hu-HU"/>
          </a:p>
        </p:txBody>
      </p:sp>
    </p:spTree>
    <p:extLst>
      <p:ext uri="{BB962C8B-B14F-4D97-AF65-F5344CB8AC3E}">
        <p14:creationId xmlns:p14="http://schemas.microsoft.com/office/powerpoint/2010/main" val="3620649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lvl="0" indent="0" fontAlgn="auto">
              <a:spcBef>
                <a:spcPts val="0"/>
              </a:spcBef>
              <a:spcAft>
                <a:spcPts val="0"/>
              </a:spcAft>
              <a:buFont typeface="Arial" pitchFamily="34" charset="0"/>
              <a:buNone/>
              <a:defRPr/>
            </a:pPr>
            <a:r>
              <a:rPr lang="hu-HU" sz="1200" b="1" kern="1200" dirty="0" smtClean="0">
                <a:solidFill>
                  <a:srgbClr val="000000"/>
                </a:solidFill>
              </a:rPr>
              <a:t>Igényfelmérés:</a:t>
            </a:r>
            <a:r>
              <a:rPr lang="hu-HU" sz="1200" kern="1200" dirty="0" smtClean="0">
                <a:solidFill>
                  <a:srgbClr val="000000"/>
                </a:solidFill>
              </a:rPr>
              <a:t> Egyáltalán nem nehéz! Néhány munkatárs és az intézmény vezetői üljenek le, és beszélgessenek egymással arról, hogy az iskolának mire van szüksége. A pályázatban ezeket a körülményeket kell érvelésre alkalmas módon megfogalmazni, illetve lehetőség szerint alátámasztani. </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hu-HU" b="1" dirty="0" smtClean="0"/>
              <a:t>Intézményi tevékenységekbe</a:t>
            </a:r>
            <a:r>
              <a:rPr lang="hu-HU" b="1" dirty="0" smtClean="0">
                <a:solidFill>
                  <a:srgbClr val="FF0000"/>
                </a:solidFill>
              </a:rPr>
              <a:t> </a:t>
            </a:r>
            <a:r>
              <a:rPr lang="hu-HU" b="1" dirty="0" smtClean="0"/>
              <a:t>épülés:</a:t>
            </a:r>
            <a:r>
              <a:rPr lang="hu-HU" dirty="0" smtClean="0"/>
              <a:t> Így a legkönnyebb és legmaradandóbb a megvalósítás.</a:t>
            </a:r>
          </a:p>
          <a:p>
            <a:pPr marL="0" lvl="0" indent="0" fontAlgn="auto">
              <a:spcBef>
                <a:spcPts val="0"/>
              </a:spcBef>
              <a:spcAft>
                <a:spcPts val="0"/>
              </a:spcAft>
              <a:buFont typeface="Arial" pitchFamily="34" charset="0"/>
              <a:buNone/>
              <a:defRPr/>
            </a:pPr>
            <a:endParaRPr lang="hu-HU" sz="1200" kern="1200" dirty="0" smtClean="0">
              <a:solidFill>
                <a:srgbClr val="000000"/>
              </a:solidFill>
            </a:endParaRPr>
          </a:p>
          <a:p>
            <a:pPr marL="0" lvl="0" indent="0" fontAlgn="auto">
              <a:spcBef>
                <a:spcPts val="0"/>
              </a:spcBef>
              <a:spcAft>
                <a:spcPts val="0"/>
              </a:spcAft>
              <a:buFont typeface="Arial" pitchFamily="34" charset="0"/>
              <a:buNone/>
              <a:defRPr/>
            </a:pPr>
            <a:r>
              <a:rPr lang="hu-HU" sz="1200" kern="1200" dirty="0" smtClean="0">
                <a:solidFill>
                  <a:srgbClr val="000000"/>
                </a:solidFill>
              </a:rPr>
              <a:t>Stratégiai tervezés: az intézmények határozzák meg jövőképüket és ehhez kapcsolódva tervezzék meg a projektet, ami így illeszkedik</a:t>
            </a:r>
            <a:r>
              <a:rPr lang="hu-HU" sz="1200" kern="1200" baseline="0" dirty="0" smtClean="0">
                <a:solidFill>
                  <a:srgbClr val="000000"/>
                </a:solidFill>
              </a:rPr>
              <a:t> az intézmény stratégiájába, a jövőkép eléréséhez szükséges feladatok, tevékenységek végrehajtásába. (A projekt ne csak lógjon a levegőben.)</a:t>
            </a:r>
          </a:p>
          <a:p>
            <a:pPr marL="0" lvl="0" indent="0" fontAlgn="auto">
              <a:spcBef>
                <a:spcPts val="0"/>
              </a:spcBef>
              <a:spcAft>
                <a:spcPts val="0"/>
              </a:spcAft>
              <a:buFont typeface="Arial" pitchFamily="34" charset="0"/>
              <a:buNone/>
              <a:defRPr/>
            </a:pPr>
            <a:r>
              <a:rPr lang="hu-HU" sz="1200" kern="1200" baseline="0" dirty="0" err="1" smtClean="0">
                <a:solidFill>
                  <a:srgbClr val="000000"/>
                </a:solidFill>
              </a:rPr>
              <a:t>Nemzetköziesítés</a:t>
            </a:r>
            <a:r>
              <a:rPr lang="hu-HU" sz="1200" kern="1200" baseline="0" dirty="0" smtClean="0">
                <a:solidFill>
                  <a:srgbClr val="000000"/>
                </a:solidFill>
              </a:rPr>
              <a:t>: az intézmény jelenjen meg, váljon láthatóvá a nemzetközi színtéren. Kihívás, de erőforrások is. </a:t>
            </a:r>
            <a:r>
              <a:rPr lang="hu-HU" sz="1200" b="0" i="0" kern="1200" dirty="0" smtClean="0">
                <a:solidFill>
                  <a:schemeClr val="tx1"/>
                </a:solidFill>
                <a:effectLst/>
                <a:latin typeface="+mn-lt"/>
                <a:ea typeface="+mn-ea"/>
                <a:cs typeface="+mn-cs"/>
              </a:rPr>
              <a:t>A </a:t>
            </a:r>
            <a:r>
              <a:rPr lang="hu-HU" sz="1200" b="0" i="0" kern="1200" dirty="0" err="1" smtClean="0">
                <a:solidFill>
                  <a:schemeClr val="tx1"/>
                </a:solidFill>
                <a:effectLst/>
                <a:latin typeface="+mn-lt"/>
                <a:ea typeface="+mn-ea"/>
                <a:cs typeface="+mn-cs"/>
              </a:rPr>
              <a:t>nemzetköziesedés</a:t>
            </a:r>
            <a:r>
              <a:rPr lang="hu-HU" sz="1200" b="0" i="0" kern="1200" dirty="0" smtClean="0">
                <a:solidFill>
                  <a:schemeClr val="tx1"/>
                </a:solidFill>
                <a:effectLst/>
                <a:latin typeface="+mn-lt"/>
                <a:ea typeface="+mn-ea"/>
                <a:cs typeface="+mn-cs"/>
              </a:rPr>
              <a:t> leegyszerűsítve az országhatárokon átnyúló kapcsolatrendszer bővülésére utal, ezeknek a folyamatoknak a tudatos irányítására való törekvést pedig a </a:t>
            </a:r>
            <a:r>
              <a:rPr lang="hu-HU" sz="1200" b="0" i="0" kern="1200" dirty="0" err="1" smtClean="0">
                <a:solidFill>
                  <a:schemeClr val="tx1"/>
                </a:solidFill>
                <a:effectLst/>
                <a:latin typeface="+mn-lt"/>
                <a:ea typeface="+mn-ea"/>
                <a:cs typeface="+mn-cs"/>
              </a:rPr>
              <a:t>nemzetköziesítés</a:t>
            </a:r>
            <a:r>
              <a:rPr lang="hu-HU" sz="1200" b="0" i="0" kern="1200" dirty="0" smtClean="0">
                <a:solidFill>
                  <a:schemeClr val="tx1"/>
                </a:solidFill>
                <a:effectLst/>
                <a:latin typeface="+mn-lt"/>
                <a:ea typeface="+mn-ea"/>
                <a:cs typeface="+mn-cs"/>
              </a:rPr>
              <a:t> fogalma ragadja meg. </a:t>
            </a:r>
            <a:endParaRPr lang="hu-HU" sz="1200" kern="1200" dirty="0" smtClean="0">
              <a:solidFill>
                <a:srgbClr val="000000"/>
              </a:solidFill>
            </a:endParaRPr>
          </a:p>
          <a:p>
            <a:pPr marL="171450" lvl="0" indent="-171450" fontAlgn="auto">
              <a:spcBef>
                <a:spcPts val="0"/>
              </a:spcBef>
              <a:spcAft>
                <a:spcPts val="0"/>
              </a:spcAft>
              <a:buFont typeface="Arial" pitchFamily="34" charset="0"/>
              <a:buChar char="•"/>
              <a:defRPr/>
            </a:pPr>
            <a:endParaRPr lang="hu-HU" sz="1200" kern="1200" dirty="0" smtClean="0">
              <a:solidFill>
                <a:srgbClr val="000000"/>
              </a:solidFill>
            </a:endParaRPr>
          </a:p>
          <a:p>
            <a:pPr marL="0" lvl="0" indent="0" fontAlgn="auto">
              <a:spcBef>
                <a:spcPts val="0"/>
              </a:spcBef>
              <a:spcAft>
                <a:spcPts val="0"/>
              </a:spcAft>
              <a:buFont typeface="Arial" pitchFamily="34" charset="0"/>
              <a:buNone/>
              <a:defRPr/>
            </a:pPr>
            <a:r>
              <a:rPr lang="hu-HU" sz="1200" b="1" kern="1200" dirty="0" smtClean="0">
                <a:solidFill>
                  <a:srgbClr val="000000"/>
                </a:solidFill>
              </a:rPr>
              <a:t>Prioritások:</a:t>
            </a:r>
            <a:r>
              <a:rPr lang="hu-HU" sz="1200" kern="1200" baseline="0" dirty="0" smtClean="0">
                <a:solidFill>
                  <a:srgbClr val="000000"/>
                </a:solidFill>
              </a:rPr>
              <a:t> </a:t>
            </a:r>
            <a:r>
              <a:rPr lang="hu-HU" sz="1200" kern="1200" dirty="0" smtClean="0">
                <a:solidFill>
                  <a:srgbClr val="000000"/>
                </a:solidFill>
              </a:rPr>
              <a:t>Bizottság határozta meg -  Kiemelt témakörök amihez kapcsolódni kell! </a:t>
            </a:r>
            <a:r>
              <a:rPr lang="hu-HU" altLang="hu-HU" sz="1200" kern="1200" dirty="0" smtClean="0">
                <a:solidFill>
                  <a:srgbClr val="000000"/>
                </a:solidFill>
              </a:rPr>
              <a:t>Gyakori hiba, hogy a projekt céljai csak erőltetetten felelnek meg a prioritásoknak.</a:t>
            </a:r>
            <a:endParaRPr lang="hu-HU" dirty="0" smtClean="0"/>
          </a:p>
          <a:p>
            <a:pPr>
              <a:buFont typeface="Wingdings" panose="05000000000000000000" pitchFamily="2" charset="2"/>
              <a:buChar char="§"/>
              <a:defRPr/>
            </a:pPr>
            <a:r>
              <a:rPr lang="hu-HU" dirty="0" smtClean="0"/>
              <a:t>Komplex alapelvek, amelyek a projektekben meg kell hogy jelenjenek.</a:t>
            </a:r>
          </a:p>
          <a:p>
            <a:pPr>
              <a:buFont typeface="Wingdings" panose="05000000000000000000" pitchFamily="2" charset="2"/>
              <a:buChar char="§"/>
              <a:defRPr/>
            </a:pPr>
            <a:r>
              <a:rPr lang="hu-HU" dirty="0" smtClean="0"/>
              <a:t>Átfogó problémakörök, témák, amelyek aktuális társadalmi, az oktatásban megjelenő problémákra reagálnak</a:t>
            </a:r>
            <a:r>
              <a:rPr lang="hu-HU" baseline="0" dirty="0" smtClean="0"/>
              <a:t> – ezeknek meghatározásával szeretné a Bizottság elősegíteni az oktatás és képzés, jelen esetben a közoktatás alakulását.</a:t>
            </a:r>
            <a:endParaRPr lang="hu-HU" dirty="0" smtClean="0"/>
          </a:p>
          <a:p>
            <a:pPr>
              <a:buFont typeface="Wingdings" panose="05000000000000000000" pitchFamily="2" charset="2"/>
              <a:buChar char="§"/>
              <a:defRPr/>
            </a:pPr>
            <a:r>
              <a:rPr lang="hu-HU" b="1" dirty="0" smtClean="0"/>
              <a:t>Horizontális prioritások</a:t>
            </a:r>
            <a:r>
              <a:rPr lang="hu-HU" dirty="0" smtClean="0"/>
              <a:t> – a célok érdekében végzett tevékenységeket át kell hogy hassák, a program végrehajtása során meg kell hogy jelenjenek.</a:t>
            </a:r>
          </a:p>
          <a:p>
            <a:pPr>
              <a:buFont typeface="Wingdings" panose="05000000000000000000" pitchFamily="2" charset="2"/>
              <a:buChar char="§"/>
              <a:defRPr/>
            </a:pPr>
            <a:r>
              <a:rPr lang="hu-HU" b="1" dirty="0" err="1" smtClean="0"/>
              <a:t>Szektorális</a:t>
            </a:r>
            <a:r>
              <a:rPr lang="hu-HU" b="1" dirty="0" smtClean="0"/>
              <a:t> prioritások</a:t>
            </a:r>
            <a:r>
              <a:rPr lang="hu-HU" dirty="0" smtClean="0"/>
              <a:t> – egyes oktatási szektorokra vonatkozó speciális alapelvek, irányok.</a:t>
            </a:r>
          </a:p>
          <a:p>
            <a:pPr>
              <a:buFont typeface="Wingdings" panose="05000000000000000000" pitchFamily="2" charset="2"/>
              <a:buChar char="§"/>
              <a:defRPr/>
            </a:pPr>
            <a:r>
              <a:rPr lang="hu-HU" dirty="0" smtClean="0"/>
              <a:t>Megtalálhatók a </a:t>
            </a:r>
            <a:r>
              <a:rPr lang="hu-HU" dirty="0" err="1" smtClean="0"/>
              <a:t>Programme</a:t>
            </a:r>
            <a:r>
              <a:rPr lang="hu-HU" dirty="0" smtClean="0"/>
              <a:t> </a:t>
            </a:r>
            <a:r>
              <a:rPr lang="hu-HU" dirty="0" err="1" smtClean="0"/>
              <a:t>Guide-ban</a:t>
            </a:r>
            <a:r>
              <a:rPr lang="hu-HU" dirty="0" smtClean="0"/>
              <a:t>,</a:t>
            </a:r>
            <a:r>
              <a:rPr lang="hu-HU" baseline="0" dirty="0" smtClean="0"/>
              <a:t> illetve elérhetőek a Pályázati Kalauzunkból is.</a:t>
            </a:r>
          </a:p>
          <a:p>
            <a:pPr>
              <a:buFont typeface="Wingdings" panose="05000000000000000000" pitchFamily="2" charset="2"/>
              <a:buNone/>
              <a:defRPr/>
            </a:pPr>
            <a:endParaRPr lang="hu-HU" baseline="0" dirty="0" smtClean="0"/>
          </a:p>
          <a:p>
            <a:pPr>
              <a:buFont typeface="Wingdings" panose="05000000000000000000" pitchFamily="2" charset="2"/>
              <a:buChar char="§"/>
              <a:defRPr/>
            </a:pPr>
            <a:endParaRPr lang="hu-HU" baseline="0" dirty="0" smtClean="0"/>
          </a:p>
          <a:p>
            <a:pPr>
              <a:buFont typeface="Wingdings" panose="05000000000000000000" pitchFamily="2" charset="2"/>
              <a:buChar char="§"/>
              <a:defRPr/>
            </a:pPr>
            <a:r>
              <a:rPr lang="hu-HU" b="1" baseline="0" dirty="0" smtClean="0">
                <a:solidFill>
                  <a:srgbClr val="FF0000"/>
                </a:solidFill>
              </a:rPr>
              <a:t>Kiemelt hazai prioritások:</a:t>
            </a:r>
          </a:p>
          <a:p>
            <a:r>
              <a:rPr lang="hu-HU" sz="1200" b="0" i="0" kern="1200" dirty="0" smtClean="0">
                <a:solidFill>
                  <a:schemeClr val="tx1"/>
                </a:solidFill>
                <a:effectLst/>
                <a:latin typeface="+mn-lt"/>
                <a:ea typeface="+mn-ea"/>
                <a:cs typeface="+mn-cs"/>
              </a:rPr>
              <a:t>A nemzeti irodáknak lehetőségük van kiemelni a Stratégiai partnerségek pályázati prioritásai közül azokat, melyek különösen fontosak és relevánsak a hazai oktatási környezetben. A magyar intézmények által 2019-ben benyújtandó Iskolai, óvodai partnerségek pályázatok esetében ezek a prioritások az alábbiak:</a:t>
            </a:r>
          </a:p>
          <a:p>
            <a:r>
              <a:rPr lang="hu-HU" sz="1200" b="0" i="0" kern="1200" dirty="0" smtClean="0">
                <a:solidFill>
                  <a:schemeClr val="tx1"/>
                </a:solidFill>
                <a:effectLst/>
                <a:latin typeface="+mn-lt"/>
                <a:ea typeface="+mn-ea"/>
                <a:cs typeface="+mn-cs"/>
              </a:rPr>
              <a:t>- Nyitott és innovatív gyakorlatok a digitális oktatás területén;</a:t>
            </a:r>
          </a:p>
          <a:p>
            <a:r>
              <a:rPr lang="hu-HU" sz="1200" b="0" i="0" kern="1200" dirty="0" smtClean="0">
                <a:solidFill>
                  <a:schemeClr val="tx1"/>
                </a:solidFill>
                <a:effectLst/>
                <a:latin typeface="+mn-lt"/>
                <a:ea typeface="+mn-ea"/>
                <a:cs typeface="+mn-cs"/>
              </a:rPr>
              <a:t>- A tanári szakmák szakmai profiljának megerősítése.</a:t>
            </a:r>
          </a:p>
          <a:p>
            <a:pPr>
              <a:buFont typeface="Wingdings" panose="05000000000000000000" pitchFamily="2" charset="2"/>
              <a:buNone/>
              <a:defRPr/>
            </a:pPr>
            <a:endParaRPr lang="hu-HU" altLang="hu-HU" sz="1200" kern="1200" dirty="0" smtClean="0">
              <a:solidFill>
                <a:srgbClr val="000000"/>
              </a:solidFill>
            </a:endParaRPr>
          </a:p>
          <a:p>
            <a:pPr marL="171450" lvl="0" indent="-171450" fontAlgn="auto">
              <a:lnSpc>
                <a:spcPct val="90000"/>
              </a:lnSpc>
              <a:spcAft>
                <a:spcPts val="600"/>
              </a:spcAft>
              <a:buFont typeface="Arial" pitchFamily="34" charset="0"/>
              <a:buChar char="•"/>
            </a:pPr>
            <a:endParaRPr lang="hu-HU" altLang="hu-HU" sz="1200" kern="1200" dirty="0" smtClean="0">
              <a:solidFill>
                <a:srgbClr val="000000"/>
              </a:solidFill>
            </a:endParaRPr>
          </a:p>
          <a:p>
            <a:pPr marL="0" lvl="0" indent="0" fontAlgn="auto">
              <a:lnSpc>
                <a:spcPct val="80000"/>
              </a:lnSpc>
              <a:spcAft>
                <a:spcPts val="600"/>
              </a:spcAft>
              <a:buNone/>
            </a:pPr>
            <a:r>
              <a:rPr lang="hu-HU" altLang="hu-HU" sz="1200" kern="1200" dirty="0" smtClean="0">
                <a:solidFill>
                  <a:srgbClr val="000000"/>
                </a:solidFill>
              </a:rPr>
              <a:t>A prioritások illeszkednek a projektötlethez</a:t>
            </a:r>
          </a:p>
          <a:p>
            <a:pPr marL="0" lvl="0" indent="0" fontAlgn="auto">
              <a:lnSpc>
                <a:spcPct val="80000"/>
              </a:lnSpc>
              <a:spcAft>
                <a:spcPts val="600"/>
              </a:spcAft>
              <a:buNone/>
            </a:pPr>
            <a:endParaRPr lang="hu-HU" altLang="hu-HU" sz="1200" kern="1200" dirty="0" smtClean="0">
              <a:solidFill>
                <a:srgbClr val="000000"/>
              </a:solidFill>
            </a:endParaRPr>
          </a:p>
          <a:p>
            <a:pPr marL="0" lvl="0" indent="0" fontAlgn="auto">
              <a:lnSpc>
                <a:spcPct val="80000"/>
              </a:lnSpc>
              <a:spcAft>
                <a:spcPts val="600"/>
              </a:spcAft>
              <a:buNone/>
            </a:pPr>
            <a:r>
              <a:rPr lang="hu-HU" altLang="hu-HU" sz="1200" kern="1200" dirty="0" smtClean="0">
                <a:solidFill>
                  <a:srgbClr val="000000"/>
                </a:solidFill>
              </a:rPr>
              <a:t>Nem csak leírja, hogy illeszkedik, hanem végigvezeti a pályázatban </a:t>
            </a:r>
            <a:r>
              <a:rPr lang="hu-HU" altLang="hu-HU" sz="1200" b="1" kern="1200" dirty="0" smtClean="0">
                <a:solidFill>
                  <a:srgbClr val="000000"/>
                </a:solidFill>
              </a:rPr>
              <a:t>cél</a:t>
            </a:r>
            <a:r>
              <a:rPr lang="hu-HU" altLang="hu-HU" sz="1200" kern="1200" dirty="0" smtClean="0">
                <a:solidFill>
                  <a:srgbClr val="000000"/>
                </a:solidFill>
              </a:rPr>
              <a:t> – </a:t>
            </a:r>
            <a:r>
              <a:rPr lang="hu-HU" altLang="hu-HU" sz="1200" b="1" kern="1200" dirty="0" smtClean="0">
                <a:solidFill>
                  <a:srgbClr val="000000"/>
                </a:solidFill>
              </a:rPr>
              <a:t>tevékenység</a:t>
            </a:r>
            <a:r>
              <a:rPr lang="hu-HU" altLang="hu-HU" sz="1200" kern="1200" dirty="0" smtClean="0">
                <a:solidFill>
                  <a:srgbClr val="000000"/>
                </a:solidFill>
              </a:rPr>
              <a:t> – </a:t>
            </a:r>
            <a:r>
              <a:rPr lang="hu-HU" altLang="hu-HU" sz="1200" b="1" kern="1200" dirty="0" smtClean="0">
                <a:solidFill>
                  <a:srgbClr val="000000"/>
                </a:solidFill>
              </a:rPr>
              <a:t>munkaterv</a:t>
            </a:r>
            <a:r>
              <a:rPr lang="hu-HU" altLang="hu-HU" sz="1200" kern="1200" dirty="0" smtClean="0">
                <a:solidFill>
                  <a:srgbClr val="000000"/>
                </a:solidFill>
              </a:rPr>
              <a:t> – </a:t>
            </a:r>
            <a:r>
              <a:rPr lang="hu-HU" altLang="hu-HU" sz="1200" b="1" kern="1200" dirty="0" smtClean="0">
                <a:solidFill>
                  <a:srgbClr val="000000"/>
                </a:solidFill>
              </a:rPr>
              <a:t>közreműködők</a:t>
            </a:r>
            <a:r>
              <a:rPr lang="hu-HU" altLang="hu-HU" sz="1200" kern="1200" dirty="0" smtClean="0">
                <a:solidFill>
                  <a:srgbClr val="000000"/>
                </a:solidFill>
              </a:rPr>
              <a:t> – </a:t>
            </a:r>
            <a:r>
              <a:rPr lang="hu-HU" altLang="hu-HU" sz="1200" b="1" kern="1200" dirty="0" smtClean="0">
                <a:solidFill>
                  <a:srgbClr val="000000"/>
                </a:solidFill>
              </a:rPr>
              <a:t>célcsoport</a:t>
            </a:r>
            <a:r>
              <a:rPr lang="hu-HU" altLang="hu-HU" sz="1200" kern="1200" dirty="0" smtClean="0">
                <a:solidFill>
                  <a:srgbClr val="000000"/>
                </a:solidFill>
              </a:rPr>
              <a:t> – </a:t>
            </a:r>
            <a:r>
              <a:rPr lang="hu-HU" altLang="hu-HU" sz="1200" b="1" kern="1200" dirty="0" smtClean="0">
                <a:solidFill>
                  <a:srgbClr val="000000"/>
                </a:solidFill>
              </a:rPr>
              <a:t>hatás</a:t>
            </a:r>
            <a:r>
              <a:rPr lang="hu-HU" altLang="hu-HU" sz="1200" kern="1200" dirty="0" smtClean="0">
                <a:solidFill>
                  <a:srgbClr val="000000"/>
                </a:solidFill>
              </a:rPr>
              <a:t> – </a:t>
            </a:r>
            <a:r>
              <a:rPr lang="hu-HU" altLang="hu-HU" sz="1200" b="1" kern="1200" dirty="0" err="1" smtClean="0">
                <a:solidFill>
                  <a:srgbClr val="000000"/>
                </a:solidFill>
              </a:rPr>
              <a:t>disszemináció</a:t>
            </a:r>
            <a:r>
              <a:rPr lang="hu-HU" altLang="hu-HU" sz="1200" kern="1200" dirty="0" smtClean="0">
                <a:solidFill>
                  <a:srgbClr val="000000"/>
                </a:solidFill>
              </a:rPr>
              <a:t> (</a:t>
            </a:r>
            <a:r>
              <a:rPr lang="hu-HU" altLang="hu-HU" sz="1200" b="1" kern="1200" dirty="0" smtClean="0">
                <a:solidFill>
                  <a:srgbClr val="000000"/>
                </a:solidFill>
              </a:rPr>
              <a:t>Főként a munkatervben és a célcsoportra gyakorolt hatásban</a:t>
            </a:r>
            <a:r>
              <a:rPr lang="hu-HU" altLang="hu-HU" sz="1200" kern="1200" dirty="0" smtClean="0">
                <a:solidFill>
                  <a:srgbClr val="000000"/>
                </a:solidFill>
              </a:rPr>
              <a:t>) 2018-as űrlap kérdése: az</a:t>
            </a:r>
            <a:r>
              <a:rPr lang="hu-HU" altLang="hu-HU" sz="1200" kern="1200" baseline="0" dirty="0" smtClean="0">
                <a:solidFill>
                  <a:srgbClr val="000000"/>
                </a:solidFill>
              </a:rPr>
              <a:t> elérni kívánt célok hogyan kapcsolódnak a kiválasztott prioritásokhoz?</a:t>
            </a:r>
            <a:endParaRPr lang="hu-HU" altLang="hu-HU" sz="1200" kern="1200" dirty="0" smtClean="0">
              <a:solidFill>
                <a:srgbClr val="000000"/>
              </a:solidFill>
            </a:endParaRPr>
          </a:p>
          <a:p>
            <a:pPr marL="0" lvl="0" indent="0" fontAlgn="auto">
              <a:lnSpc>
                <a:spcPct val="80000"/>
              </a:lnSpc>
              <a:spcAft>
                <a:spcPts val="600"/>
              </a:spcAft>
              <a:buNone/>
            </a:pPr>
            <a:r>
              <a:rPr lang="hu-HU" altLang="hu-HU" sz="1200" kern="1200" dirty="0" smtClean="0">
                <a:solidFill>
                  <a:srgbClr val="000000"/>
                </a:solidFill>
              </a:rPr>
              <a:t>Nem általánosságban és </a:t>
            </a:r>
            <a:r>
              <a:rPr lang="hu-HU" altLang="hu-HU" sz="1200" b="1" kern="1200" dirty="0" smtClean="0">
                <a:solidFill>
                  <a:srgbClr val="000000"/>
                </a:solidFill>
              </a:rPr>
              <a:t>nem címszavakban </a:t>
            </a:r>
            <a:r>
              <a:rPr lang="hu-HU" altLang="hu-HU" sz="1200" kern="1200" dirty="0" smtClean="0">
                <a:solidFill>
                  <a:srgbClr val="000000"/>
                </a:solidFill>
              </a:rPr>
              <a:t>illeszkedik, </a:t>
            </a:r>
            <a:r>
              <a:rPr lang="hu-HU" altLang="hu-HU" sz="1200" b="1" kern="1200" dirty="0" smtClean="0">
                <a:solidFill>
                  <a:srgbClr val="000000"/>
                </a:solidFill>
              </a:rPr>
              <a:t>nem a prioritás szavainak, fogalmainak ismétlésében</a:t>
            </a:r>
            <a:r>
              <a:rPr lang="hu-HU" altLang="hu-HU" sz="1200" kern="1200" dirty="0" smtClean="0">
                <a:solidFill>
                  <a:srgbClr val="000000"/>
                </a:solidFill>
              </a:rPr>
              <a:t> (Konkrétan hogyan valósul meg?)</a:t>
            </a:r>
          </a:p>
          <a:p>
            <a:pPr marL="0" lvl="0" indent="0" fontAlgn="auto">
              <a:lnSpc>
                <a:spcPct val="80000"/>
              </a:lnSpc>
              <a:spcAft>
                <a:spcPts val="600"/>
              </a:spcAft>
              <a:buNone/>
            </a:pPr>
            <a:r>
              <a:rPr lang="hu-HU" altLang="hu-HU" sz="1200" kern="1200" dirty="0" smtClean="0">
                <a:solidFill>
                  <a:srgbClr val="000000"/>
                </a:solidFill>
              </a:rPr>
              <a:t>A prioritás sokféle tevékenységet takarhat:</a:t>
            </a:r>
          </a:p>
          <a:p>
            <a:pPr marL="0" lvl="0" indent="0" fontAlgn="auto">
              <a:lnSpc>
                <a:spcPct val="80000"/>
              </a:lnSpc>
              <a:spcAft>
                <a:spcPts val="600"/>
              </a:spcAft>
              <a:buNone/>
            </a:pPr>
            <a:r>
              <a:rPr lang="hu-HU" altLang="hu-HU" sz="1200" b="1" kern="1200" dirty="0" smtClean="0">
                <a:solidFill>
                  <a:srgbClr val="000000"/>
                </a:solidFill>
              </a:rPr>
              <a:t>Nem kell az egész prioritást </a:t>
            </a:r>
            <a:r>
              <a:rPr lang="hu-HU" altLang="hu-HU" sz="1200" kern="1200" dirty="0" smtClean="0">
                <a:solidFill>
                  <a:srgbClr val="000000"/>
                </a:solidFill>
              </a:rPr>
              <a:t>egy projektnek megoldania, hanem értelmezze a saját tevékenységére, az intézményi profilhoz/stratégiához mérten </a:t>
            </a:r>
            <a:endParaRPr lang="hu-HU" baseline="0" dirty="0" smtClean="0"/>
          </a:p>
          <a:p>
            <a:pPr>
              <a:buFont typeface="Wingdings" panose="05000000000000000000" pitchFamily="2" charset="2"/>
              <a:buChar char="§"/>
              <a:defRPr/>
            </a:pPr>
            <a:endParaRPr lang="hu-HU" baseline="0" dirty="0" smtClean="0"/>
          </a:p>
          <a:p>
            <a:pPr>
              <a:buFont typeface="Wingdings" panose="05000000000000000000" pitchFamily="2" charset="2"/>
              <a:buChar char="§"/>
              <a:defRPr/>
            </a:pPr>
            <a:endParaRPr lang="hu-HU" dirty="0" smtClean="0"/>
          </a:p>
          <a:p>
            <a:endParaRPr lang="hu-HU" dirty="0"/>
          </a:p>
        </p:txBody>
      </p:sp>
      <p:sp>
        <p:nvSpPr>
          <p:cNvPr id="4" name="Dia számának helye 3"/>
          <p:cNvSpPr>
            <a:spLocks noGrp="1"/>
          </p:cNvSpPr>
          <p:nvPr>
            <p:ph type="sldNum" sz="quarter" idx="10"/>
          </p:nvPr>
        </p:nvSpPr>
        <p:spPr/>
        <p:txBody>
          <a:bodyPr/>
          <a:lstStyle/>
          <a:p>
            <a:fld id="{B21608A5-F495-4B3A-B52A-FD333201A3CE}" type="slidenum">
              <a:rPr lang="hu-HU" smtClean="0"/>
              <a:t>5</a:t>
            </a:fld>
            <a:endParaRPr lang="hu-HU"/>
          </a:p>
        </p:txBody>
      </p:sp>
    </p:spTree>
    <p:extLst>
      <p:ext uri="{BB962C8B-B14F-4D97-AF65-F5344CB8AC3E}">
        <p14:creationId xmlns:p14="http://schemas.microsoft.com/office/powerpoint/2010/main" val="17206003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hu-HU" b="0" dirty="0" smtClean="0"/>
              <a:t>A munkaprogram</a:t>
            </a:r>
            <a:r>
              <a:rPr lang="hu-HU" b="0" baseline="0" dirty="0" smtClean="0"/>
              <a:t> átláthatósága, kidolgozottsága és minősége – a különböző szakaszok (előkészítés, megvalósítás, </a:t>
            </a:r>
            <a:r>
              <a:rPr lang="hu-HU" b="0" baseline="0" dirty="0" err="1" smtClean="0"/>
              <a:t>nyomonkövetés</a:t>
            </a:r>
            <a:r>
              <a:rPr lang="hu-HU" b="0" baseline="0" dirty="0" smtClean="0"/>
              <a:t>, értékelés) egyértelműen megjelennek</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hu-HU" b="0" baseline="0" dirty="0" smtClean="0"/>
              <a:t>A projekt céljai és a tervezett tevékenységek összhangban vannak</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hu-HU" b="0" baseline="0" dirty="0" smtClean="0"/>
              <a:t>Bemutatásra kerül, hogy a tervezett tevékenységek hogyan segítik a kitűzött célok megvalósulását</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hu-HU" b="0" baseline="0" dirty="0" smtClean="0"/>
              <a:t>Minőségbiztosítás megjelenése a pályázatban, ami biztosítja, hogy végig magas szinten, időben és a költségvetéshez alkalmazkodva történjen a megvalósítás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hu-HU" b="0" baseline="0" dirty="0" smtClean="0"/>
              <a:t>A projekt költséghatékony</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hu-HU"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hu-HU"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u-HU" b="1" dirty="0" smtClean="0"/>
              <a:t>Minőségbiztosítási</a:t>
            </a:r>
            <a:r>
              <a:rPr lang="hu-HU" dirty="0" smtClean="0"/>
              <a:t> folyamat terve, látható értékelése, módszerek használata, a lehetséges rizikók reális felmérése (megoldások).</a:t>
            </a:r>
          </a:p>
          <a:p>
            <a:endParaRPr lang="hu-HU" dirty="0" smtClean="0"/>
          </a:p>
          <a:p>
            <a:r>
              <a:rPr lang="hu-HU" dirty="0" smtClean="0"/>
              <a:t>A következő nagy értékelési blokk a projekttervet és a megvalósítást vizsgálja. E tekintetben a legfontosabb a pályázat koherenciája: a célok, a munkaterv és a tevékenységek összhangja. A szakértőnek feladata vizsgálni, hogy a célok eléréséhez adekvát módszereket választottak-e a pályázatban, és költséghatékonyság szempontjából a legmegfelelőbb tevékenységeket illesztették a tervbe. A projekt megvalósulásának garanciájaként minőségellenőrzési szempontokat is szükséges beépíteni, figyelembe kell venni az elismertetést és alátámasztani a megvalósíthatóságot.</a:t>
            </a:r>
          </a:p>
          <a:p>
            <a:endParaRPr lang="hu-HU" dirty="0" smtClean="0"/>
          </a:p>
          <a:p>
            <a:r>
              <a:rPr lang="hu-HU" dirty="0" smtClean="0"/>
              <a:t>Intézményen belül ne csak egy személy</a:t>
            </a:r>
            <a:r>
              <a:rPr lang="hu-HU" baseline="0" dirty="0" smtClean="0"/>
              <a:t> legyen felelős a projektért: tavaly volt egy olyan példa, hogy egy nyertes HU </a:t>
            </a:r>
            <a:r>
              <a:rPr lang="hu-HU" baseline="0" dirty="0" err="1" smtClean="0"/>
              <a:t>koord</a:t>
            </a:r>
            <a:r>
              <a:rPr lang="hu-HU" baseline="0" dirty="0" smtClean="0"/>
              <a:t>. intézmény visszalépett a projekt megvalósításától (már a támogatás első részletét is átutaltuk nekik), miután az egyetlen intézményi koordinátor kilépett az iskolából és nem volt más, aki vállalta volna a projekt továbbvitelét. Így az egész partnerség elesett a lehetőségtől és a támogatástól. Ha több emberrel terveznek, akkor pótolhatták volna az intézményi koordinátort és mehetett volna tovább az együttműködés.</a:t>
            </a:r>
          </a:p>
          <a:p>
            <a:endParaRPr lang="hu-HU" baseline="0" dirty="0" smtClean="0"/>
          </a:p>
          <a:p>
            <a:r>
              <a:rPr lang="hu-HU" baseline="0" dirty="0" smtClean="0"/>
              <a:t>A költségvetést is vizsgálja a szakértő a pályázat értékelésekor. Amennyiben úgy tartja indokoltnak, levonást kezdeményezhet a támogatási összegből.</a:t>
            </a:r>
          </a:p>
          <a:p>
            <a:endParaRPr lang="hu-HU" baseline="0" dirty="0" smtClean="0"/>
          </a:p>
          <a:p>
            <a:r>
              <a:rPr lang="hu-HU" b="1" baseline="0" dirty="0" smtClean="0"/>
              <a:t>Értékelési terv/minőségbiztosítás</a:t>
            </a:r>
            <a:r>
              <a:rPr lang="hu-HU" baseline="0" dirty="0" smtClean="0"/>
              <a:t>: nem csak az eredmények, hatások értékelése, hanem a saját munkafolyamatok megfigyelése, szükség esetén korrekciója.</a:t>
            </a:r>
            <a:endParaRPr lang="hu-HU" dirty="0"/>
          </a:p>
        </p:txBody>
      </p:sp>
      <p:sp>
        <p:nvSpPr>
          <p:cNvPr id="4" name="Dia számának helye 3"/>
          <p:cNvSpPr>
            <a:spLocks noGrp="1"/>
          </p:cNvSpPr>
          <p:nvPr>
            <p:ph type="sldNum" sz="quarter" idx="10"/>
          </p:nvPr>
        </p:nvSpPr>
        <p:spPr/>
        <p:txBody>
          <a:bodyPr/>
          <a:lstStyle/>
          <a:p>
            <a:fld id="{B21608A5-F495-4B3A-B52A-FD333201A3CE}" type="slidenum">
              <a:rPr lang="hu-HU" smtClean="0"/>
              <a:t>6</a:t>
            </a:fld>
            <a:endParaRPr lang="hu-HU"/>
          </a:p>
        </p:txBody>
      </p:sp>
    </p:spTree>
    <p:extLst>
      <p:ext uri="{BB962C8B-B14F-4D97-AF65-F5344CB8AC3E}">
        <p14:creationId xmlns:p14="http://schemas.microsoft.com/office/powerpoint/2010/main" val="1837590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lvl="0" algn="l"/>
            <a:r>
              <a:rPr lang="hu-HU" sz="1200" i="0" kern="1200" dirty="0" smtClean="0">
                <a:solidFill>
                  <a:schemeClr val="tx1"/>
                </a:solidFill>
                <a:effectLst/>
                <a:latin typeface="+mn-lt"/>
                <a:ea typeface="+mn-ea"/>
                <a:cs typeface="+mn-cs"/>
              </a:rPr>
              <a:t>Ha</a:t>
            </a:r>
            <a:r>
              <a:rPr lang="hu-HU" sz="1200" i="0" kern="1200" baseline="0" dirty="0" smtClean="0">
                <a:solidFill>
                  <a:schemeClr val="tx1"/>
                </a:solidFill>
                <a:effectLst/>
                <a:latin typeface="+mn-lt"/>
                <a:ea typeface="+mn-ea"/>
                <a:cs typeface="+mn-cs"/>
              </a:rPr>
              <a:t> lehet, ne alkalmazzanak felsorolást. </a:t>
            </a:r>
          </a:p>
          <a:p>
            <a:pPr lvl="0" algn="l"/>
            <a:endParaRPr lang="hu-HU" sz="1200" i="0" kern="1200" baseline="0" dirty="0" smtClean="0">
              <a:solidFill>
                <a:schemeClr val="tx1"/>
              </a:solidFill>
              <a:effectLst/>
              <a:latin typeface="+mn-lt"/>
              <a:ea typeface="+mn-ea"/>
              <a:cs typeface="+mn-cs"/>
            </a:endParaRPr>
          </a:p>
          <a:p>
            <a:pPr lvl="0" algn="l"/>
            <a:r>
              <a:rPr lang="hu-HU" sz="1200" i="0" kern="1200" baseline="0" dirty="0" smtClean="0">
                <a:solidFill>
                  <a:schemeClr val="tx1"/>
                </a:solidFill>
                <a:effectLst/>
                <a:latin typeface="+mn-lt"/>
                <a:ea typeface="+mn-ea"/>
                <a:cs typeface="+mn-cs"/>
              </a:rPr>
              <a:t>Mivel a </a:t>
            </a:r>
            <a:r>
              <a:rPr lang="hu-HU" sz="1200" i="0" kern="1200" baseline="0" dirty="0" err="1" smtClean="0">
                <a:solidFill>
                  <a:schemeClr val="tx1"/>
                </a:solidFill>
                <a:effectLst/>
                <a:latin typeface="+mn-lt"/>
                <a:ea typeface="+mn-ea"/>
                <a:cs typeface="+mn-cs"/>
              </a:rPr>
              <a:t>ktgvetés</a:t>
            </a:r>
            <a:r>
              <a:rPr lang="hu-HU" sz="1200" i="0" kern="1200" baseline="0" dirty="0" smtClean="0">
                <a:solidFill>
                  <a:schemeClr val="tx1"/>
                </a:solidFill>
                <a:effectLst/>
                <a:latin typeface="+mn-lt"/>
                <a:ea typeface="+mn-ea"/>
                <a:cs typeface="+mn-cs"/>
              </a:rPr>
              <a:t> tevékenység alapú, ezért az egyes tervezett tevékenységeket, </a:t>
            </a:r>
            <a:r>
              <a:rPr lang="hu-HU" sz="1200" b="1" i="0" kern="1200" baseline="0" dirty="0" smtClean="0">
                <a:solidFill>
                  <a:schemeClr val="tx1"/>
                </a:solidFill>
                <a:effectLst/>
                <a:latin typeface="+mn-lt"/>
                <a:ea typeface="+mn-ea"/>
                <a:cs typeface="+mn-cs"/>
              </a:rPr>
              <a:t>mobilitások</a:t>
            </a:r>
            <a:r>
              <a:rPr lang="hu-HU" sz="1200" i="0" kern="1200" baseline="0" dirty="0" smtClean="0">
                <a:solidFill>
                  <a:schemeClr val="tx1"/>
                </a:solidFill>
                <a:effectLst/>
                <a:latin typeface="+mn-lt"/>
                <a:ea typeface="+mn-ea"/>
                <a:cs typeface="+mn-cs"/>
              </a:rPr>
              <a:t>at nagyon jól alá kell támasztani. Ne csak egy sima utazás legyen a mobilitás, hanem épüljön be a szakmai megvalósításba. </a:t>
            </a:r>
          </a:p>
          <a:p>
            <a:pPr lvl="0" algn="l"/>
            <a:endParaRPr lang="hu-HU" sz="1200" i="0" kern="1200" baseline="0" dirty="0" smtClean="0">
              <a:solidFill>
                <a:schemeClr val="tx1"/>
              </a:solidFill>
              <a:effectLst/>
              <a:latin typeface="+mn-lt"/>
              <a:ea typeface="+mn-ea"/>
              <a:cs typeface="+mn-cs"/>
            </a:endParaRPr>
          </a:p>
          <a:p>
            <a:pPr lvl="0" algn="l"/>
            <a:r>
              <a:rPr lang="hu-HU" sz="1200" i="0" kern="1200" baseline="0" dirty="0" smtClean="0">
                <a:solidFill>
                  <a:schemeClr val="tx1"/>
                </a:solidFill>
                <a:effectLst/>
                <a:latin typeface="+mn-lt"/>
                <a:ea typeface="+mn-ea"/>
                <a:cs typeface="+mn-cs"/>
              </a:rPr>
              <a:t>Intézményen belül több személy legyen felelős a projektért: itt lehet elmondani a magyar </a:t>
            </a:r>
            <a:r>
              <a:rPr lang="hu-HU" sz="1200" i="0" kern="1200" baseline="0" dirty="0" err="1" smtClean="0">
                <a:solidFill>
                  <a:schemeClr val="tx1"/>
                </a:solidFill>
                <a:effectLst/>
                <a:latin typeface="+mn-lt"/>
                <a:ea typeface="+mn-ea"/>
                <a:cs typeface="+mn-cs"/>
              </a:rPr>
              <a:t>koord</a:t>
            </a:r>
            <a:r>
              <a:rPr lang="hu-HU" sz="1200" i="0" kern="1200" baseline="0" dirty="0" smtClean="0">
                <a:solidFill>
                  <a:schemeClr val="tx1"/>
                </a:solidFill>
                <a:effectLst/>
                <a:latin typeface="+mn-lt"/>
                <a:ea typeface="+mn-ea"/>
                <a:cs typeface="+mn-cs"/>
              </a:rPr>
              <a:t>. példáját, akik visszaléptek, mert elment onnan dolgozni az intézményi koordinátor.</a:t>
            </a:r>
          </a:p>
          <a:p>
            <a:pPr lvl="0" algn="l"/>
            <a:endParaRPr lang="hu-HU" sz="1200" i="0" kern="1200" baseline="0" dirty="0" smtClean="0">
              <a:solidFill>
                <a:schemeClr val="tx1"/>
              </a:solidFill>
              <a:effectLst/>
              <a:latin typeface="+mn-lt"/>
              <a:ea typeface="+mn-ea"/>
              <a:cs typeface="+mn-cs"/>
            </a:endParaRPr>
          </a:p>
          <a:p>
            <a:pPr lvl="0" algn="l"/>
            <a:r>
              <a:rPr lang="hu-HU" sz="1200" i="0" kern="1200" dirty="0" smtClean="0">
                <a:solidFill>
                  <a:schemeClr val="tx1"/>
                </a:solidFill>
                <a:effectLst/>
                <a:latin typeface="+mn-lt"/>
                <a:ea typeface="+mn-ea"/>
                <a:cs typeface="+mn-cs"/>
              </a:rPr>
              <a:t>A beépített mobilitások ne csupán a </a:t>
            </a:r>
            <a:r>
              <a:rPr lang="hu-HU" sz="1200" i="0" kern="1200" dirty="0" err="1" smtClean="0">
                <a:solidFill>
                  <a:schemeClr val="tx1"/>
                </a:solidFill>
                <a:effectLst/>
                <a:latin typeface="+mn-lt"/>
                <a:ea typeface="+mn-ea"/>
                <a:cs typeface="+mn-cs"/>
              </a:rPr>
              <a:t>diákmobilitásokról</a:t>
            </a:r>
            <a:r>
              <a:rPr lang="hu-HU" sz="1200" i="0" kern="1200" dirty="0" smtClean="0">
                <a:solidFill>
                  <a:schemeClr val="tx1"/>
                </a:solidFill>
                <a:effectLst/>
                <a:latin typeface="+mn-lt"/>
                <a:ea typeface="+mn-ea"/>
                <a:cs typeface="+mn-cs"/>
              </a:rPr>
              <a:t> szóljanak. Azok járuljanak hozzá az együttműködés stratégiai megvalósításához.</a:t>
            </a:r>
          </a:p>
          <a:p>
            <a:pPr lvl="0" algn="l"/>
            <a:endParaRPr lang="hu-HU" sz="1200" i="0" kern="1200" dirty="0" smtClean="0">
              <a:solidFill>
                <a:schemeClr val="tx1"/>
              </a:solidFill>
              <a:effectLst/>
              <a:latin typeface="+mn-lt"/>
              <a:ea typeface="+mn-ea"/>
              <a:cs typeface="+mn-cs"/>
            </a:endParaRPr>
          </a:p>
          <a:p>
            <a:pPr lvl="0" algn="l"/>
            <a:r>
              <a:rPr lang="hu-HU" sz="1200" i="0" kern="1200" dirty="0" smtClean="0">
                <a:solidFill>
                  <a:schemeClr val="tx1"/>
                </a:solidFill>
                <a:effectLst/>
                <a:latin typeface="+mn-lt"/>
                <a:ea typeface="+mn-ea"/>
                <a:cs typeface="+mn-cs"/>
              </a:rPr>
              <a:t>Koherencia: tartalom és pénzügyek</a:t>
            </a:r>
            <a:r>
              <a:rPr lang="hu-HU" sz="1200" i="0" kern="1200" baseline="0" dirty="0" smtClean="0">
                <a:solidFill>
                  <a:schemeClr val="tx1"/>
                </a:solidFill>
                <a:effectLst/>
                <a:latin typeface="+mn-lt"/>
                <a:ea typeface="+mn-ea"/>
                <a:cs typeface="+mn-cs"/>
              </a:rPr>
              <a:t> – a szakértő a költségvetést is figyelembe veszi a pályázat értékelésénél, így fontos, hogy az is összhangban legyen. Amennyiben valamilyen eltérést, túlzott költségvetést talál, ami szakmailag is alátámasztható, akkor levonást javasolhat a támogatási összegből. Pl. egy mobilitáson, ahol a szakmai tartalomhoz képest túl sok pedagógus venne részt a tervek szerint, akkor javasolhatja, hogy kevesebb pedagógus utazzon ki, mert a leírtak alapján kevesebb fő is megvalósíthatja azt a szakmai feladatot.</a:t>
            </a:r>
            <a:endParaRPr lang="hu-HU" sz="1200" i="0" kern="1200" dirty="0" smtClean="0">
              <a:solidFill>
                <a:schemeClr val="tx1"/>
              </a:solidFill>
              <a:effectLst/>
              <a:latin typeface="+mn-lt"/>
              <a:ea typeface="+mn-ea"/>
              <a:cs typeface="+mn-cs"/>
            </a:endParaRPr>
          </a:p>
          <a:p>
            <a:r>
              <a:rPr lang="hu-HU" sz="1200" kern="1200" dirty="0" smtClean="0">
                <a:solidFill>
                  <a:schemeClr val="tx1"/>
                </a:solidFill>
                <a:effectLst/>
                <a:latin typeface="+mn-lt"/>
                <a:ea typeface="+mn-ea"/>
                <a:cs typeface="+mn-cs"/>
              </a:rPr>
              <a:t> </a:t>
            </a:r>
            <a:endParaRPr lang="hu-HU" sz="1600" kern="1200" dirty="0" smtClean="0">
              <a:solidFill>
                <a:schemeClr val="tx1"/>
              </a:solidFill>
              <a:effectLst/>
              <a:latin typeface="+mn-lt"/>
              <a:ea typeface="+mn-ea"/>
              <a:cs typeface="+mn-cs"/>
            </a:endParaRPr>
          </a:p>
          <a:p>
            <a:endParaRPr lang="hu-HU" dirty="0"/>
          </a:p>
        </p:txBody>
      </p:sp>
      <p:sp>
        <p:nvSpPr>
          <p:cNvPr id="4" name="Dia számának helye 3"/>
          <p:cNvSpPr>
            <a:spLocks noGrp="1"/>
          </p:cNvSpPr>
          <p:nvPr>
            <p:ph type="sldNum" sz="quarter" idx="10"/>
          </p:nvPr>
        </p:nvSpPr>
        <p:spPr/>
        <p:txBody>
          <a:bodyPr/>
          <a:lstStyle/>
          <a:p>
            <a:fld id="{B21608A5-F495-4B3A-B52A-FD333201A3CE}" type="slidenum">
              <a:rPr lang="hu-HU" smtClean="0"/>
              <a:t>7</a:t>
            </a:fld>
            <a:endParaRPr lang="hu-HU"/>
          </a:p>
        </p:txBody>
      </p:sp>
    </p:spTree>
    <p:extLst>
      <p:ext uri="{BB962C8B-B14F-4D97-AF65-F5344CB8AC3E}">
        <p14:creationId xmlns:p14="http://schemas.microsoft.com/office/powerpoint/2010/main" val="3505599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hu-HU" dirty="0" smtClean="0"/>
              <a:t>A partnerségben résztvevő intézmények a projekt céljaihoz kapcsolódó profillal, tapasztalattal és tudással rendelkeznek</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hu-HU" dirty="0" smtClean="0"/>
              <a:t>A</a:t>
            </a:r>
            <a:r>
              <a:rPr lang="hu-HU" baseline="0" dirty="0" smtClean="0"/>
              <a:t> résztvevő intézmények mind aktívan részt vesznek a megvalósításban, a feladatmegosztás kiegyenlített</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hu-HU" baseline="0" dirty="0" smtClean="0"/>
              <a:t>A projektbe bevonódnak korábbi Erasmus+ tapasztalattal nem rendelkező intézmények is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hu-HU" baseline="0" dirty="0" smtClean="0"/>
              <a:t>A partnerségben </a:t>
            </a:r>
            <a:r>
              <a:rPr lang="hu-HU" baseline="0" dirty="0" err="1" smtClean="0"/>
              <a:t>eTwinning</a:t>
            </a:r>
            <a:r>
              <a:rPr lang="hu-HU" baseline="0" dirty="0" smtClean="0"/>
              <a:t> iskola is részt vesz (kifejtésre kerül, hogy az </a:t>
            </a:r>
            <a:r>
              <a:rPr lang="hu-HU" baseline="0" dirty="0" err="1" smtClean="0"/>
              <a:t>eTwinning</a:t>
            </a:r>
            <a:r>
              <a:rPr lang="hu-HU" baseline="0" dirty="0" smtClean="0"/>
              <a:t> és a SEG hogyan alkalmazható a megvalósítás során)</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hu-HU" baseline="0" dirty="0" smtClean="0"/>
              <a:t>A koordináció és partnerek közötti kommunikáció egyértelmű és megfelelő</a:t>
            </a:r>
            <a:r>
              <a:rPr lang="hu-HU"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hu-H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A projekt megvalósítása során együttműködő partnerek összetétele mind intézményi, mind partnerségi szinten több szempontból is fontos, hiszen olyan elkötelezett, szakértő csapatnak kell összeállnia a közös munka során, akik hatékonyan és konstruktívan tudnak együtt dolgozni a projekt céljainak elérése érdekében egy bizonyos időintervallumban. Ezért a szakértők megvizsgálják a pályázat értékelése során, hogy a partnerség intézményi összetétele megfelelő-e, a feladat megosztás egyértelmű és arányos, rendelkezésre áll-e a megfelelő tapasztalat, szakértelem a projektben való részvételhez. A partnerségre vonatkozóan a szakértő vizsgálja a partnerség hatékony koordinációját. Értékelési</a:t>
            </a:r>
            <a:r>
              <a:rPr lang="hu-HU" baseline="0" dirty="0" smtClean="0"/>
              <a:t> szempont továbbá</a:t>
            </a:r>
            <a:r>
              <a:rPr lang="hu-HU" dirty="0" smtClean="0"/>
              <a:t>, hogy a konzorcium bevon-e olyan résztvevőket, akik eddig nem vettek részt az Erasmus+ programban.</a:t>
            </a:r>
          </a:p>
        </p:txBody>
      </p:sp>
      <p:sp>
        <p:nvSpPr>
          <p:cNvPr id="4" name="Dia számának helye 3"/>
          <p:cNvSpPr>
            <a:spLocks noGrp="1"/>
          </p:cNvSpPr>
          <p:nvPr>
            <p:ph type="sldNum" sz="quarter" idx="10"/>
          </p:nvPr>
        </p:nvSpPr>
        <p:spPr/>
        <p:txBody>
          <a:bodyPr/>
          <a:lstStyle/>
          <a:p>
            <a:fld id="{B21608A5-F495-4B3A-B52A-FD333201A3CE}" type="slidenum">
              <a:rPr lang="hu-HU" smtClean="0"/>
              <a:t>8</a:t>
            </a:fld>
            <a:endParaRPr lang="hu-HU"/>
          </a:p>
        </p:txBody>
      </p:sp>
    </p:spTree>
    <p:extLst>
      <p:ext uri="{BB962C8B-B14F-4D97-AF65-F5344CB8AC3E}">
        <p14:creationId xmlns:p14="http://schemas.microsoft.com/office/powerpoint/2010/main" val="2600130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b="1" dirty="0" smtClean="0"/>
              <a:t>Partnerek bemutatkozása projektspecifikus:</a:t>
            </a:r>
            <a:r>
              <a:rPr lang="hu-HU" dirty="0" smtClean="0"/>
              <a:t> Mit tudnak hozzátenni a közöshöz? Miért jó a partnerségnek, ha ők az egyik partnerek? Ők mit tanulhatnak a többiektől?</a:t>
            </a:r>
          </a:p>
          <a:p>
            <a:endParaRPr lang="hu-HU" dirty="0" smtClean="0"/>
          </a:p>
          <a:p>
            <a:r>
              <a:rPr lang="hu-HU" b="1" dirty="0" smtClean="0"/>
              <a:t>A</a:t>
            </a:r>
            <a:r>
              <a:rPr lang="hu-HU" b="1" baseline="0" dirty="0" smtClean="0"/>
              <a:t> pályázatot együtt írják meg:</a:t>
            </a:r>
            <a:r>
              <a:rPr lang="hu-HU" baseline="0" dirty="0" smtClean="0"/>
              <a:t> …és olyan nyelven, amelyet a partnerség összes tagja megért. Ez fontos, hogy minden partner tudja, pontosan mi van rögzítve a pályázatban, mik a kötelezettségei.</a:t>
            </a:r>
            <a:endParaRPr lang="hu-HU" dirty="0" smtClean="0"/>
          </a:p>
          <a:p>
            <a:endParaRPr lang="hu-HU" dirty="0" smtClean="0"/>
          </a:p>
          <a:p>
            <a:r>
              <a:rPr lang="hu-HU" dirty="0" smtClean="0"/>
              <a:t>Belső és külső </a:t>
            </a:r>
            <a:r>
              <a:rPr lang="hu-HU" b="1" dirty="0" smtClean="0"/>
              <a:t>kommunikáció</a:t>
            </a:r>
            <a:r>
              <a:rPr lang="hu-HU" dirty="0" smtClean="0"/>
              <a:t> végiggondoltsága (központi jelentőségű a projekt megvalósítása szempontjából (már most végiggondolni a </a:t>
            </a:r>
            <a:r>
              <a:rPr lang="hu-HU" b="1" i="1" dirty="0" smtClean="0"/>
              <a:t>dokumentációt</a:t>
            </a:r>
            <a:r>
              <a:rPr lang="hu-HU" dirty="0" smtClean="0"/>
              <a:t>: az esetleges monitoring látogatások, illetve</a:t>
            </a:r>
            <a:r>
              <a:rPr lang="hu-HU" baseline="0" dirty="0" smtClean="0"/>
              <a:t> a beszámolók – időközi és záró – figyelembe vételével.</a:t>
            </a:r>
          </a:p>
          <a:p>
            <a:endParaRPr lang="hu-HU" baseline="0" dirty="0" smtClean="0"/>
          </a:p>
          <a:p>
            <a:r>
              <a:rPr lang="hu-HU" b="1" baseline="0" dirty="0" smtClean="0"/>
              <a:t>Új pályázók a partnerségben: </a:t>
            </a:r>
            <a:r>
              <a:rPr lang="hu-HU" baseline="0" dirty="0" smtClean="0"/>
              <a:t>Mivel a pályázati akció kiemelt célja, hogy minél több intézményben megjelenhessen az európai dimenzió, és minél több intézményt fel tudjon készíteni a határokon átnyúló együttműködésekre, ezért az űrlap is rákérdez, hogy a partnerség bevon-e olyan intézményt, amely még nem pályázott Erasmus+-</a:t>
            </a:r>
            <a:r>
              <a:rPr lang="hu-HU" baseline="0" dirty="0" err="1" smtClean="0"/>
              <a:t>ban</a:t>
            </a:r>
            <a:r>
              <a:rPr lang="hu-HU" baseline="0" dirty="0" smtClean="0"/>
              <a:t>. A mennyiben ilyen intézményt is bevonnak, mindenképpen tüntessék fel a pályázati űrlapban és </a:t>
            </a:r>
            <a:r>
              <a:rPr lang="hu-HU" baseline="0" dirty="0" err="1" smtClean="0"/>
              <a:t>fejtsék</a:t>
            </a:r>
            <a:r>
              <a:rPr lang="hu-HU" baseline="0" dirty="0" smtClean="0"/>
              <a:t> ki a kérdésre adott válaszban.</a:t>
            </a:r>
          </a:p>
          <a:p>
            <a:endParaRPr lang="hu-HU" baseline="0" dirty="0" smtClean="0"/>
          </a:p>
          <a:p>
            <a:r>
              <a:rPr lang="hu-HU" b="1" baseline="0" dirty="0" err="1" smtClean="0"/>
              <a:t>eTwinning</a:t>
            </a:r>
            <a:r>
              <a:rPr lang="hu-HU" b="1" baseline="0" dirty="0" smtClean="0"/>
              <a:t> bevonása:</a:t>
            </a:r>
            <a:r>
              <a:rPr lang="hu-HU" baseline="0" dirty="0" smtClean="0"/>
              <a:t> Amennyiben az ön intézménye elnyerte az Európai Bizottság által alapított </a:t>
            </a:r>
            <a:r>
              <a:rPr lang="hu-HU" baseline="0" dirty="0" err="1" smtClean="0"/>
              <a:t>eTwinning</a:t>
            </a:r>
            <a:r>
              <a:rPr lang="hu-HU" baseline="0" dirty="0" smtClean="0"/>
              <a:t> Iskola (</a:t>
            </a:r>
            <a:r>
              <a:rPr lang="hu-HU" baseline="0" dirty="0" err="1" smtClean="0"/>
              <a:t>eTwinning</a:t>
            </a:r>
            <a:r>
              <a:rPr lang="hu-HU" baseline="0" dirty="0" smtClean="0"/>
              <a:t> </a:t>
            </a:r>
            <a:r>
              <a:rPr lang="hu-HU" baseline="0" dirty="0" err="1" smtClean="0"/>
              <a:t>School</a:t>
            </a:r>
            <a:r>
              <a:rPr lang="hu-HU" baseline="0" dirty="0" smtClean="0"/>
              <a:t> </a:t>
            </a:r>
            <a:r>
              <a:rPr lang="hu-HU" baseline="0" dirty="0" err="1" smtClean="0"/>
              <a:t>Label</a:t>
            </a:r>
            <a:r>
              <a:rPr lang="hu-HU" baseline="0" dirty="0" smtClean="0"/>
              <a:t>) díjat, úgy kérjük, jelölje a pályázati űrlapon. Ennek abban az esetben lehet jelentősége, ha az Iskolai, óvodai partnerségi projektje korábbi, vagy tervezett </a:t>
            </a:r>
            <a:r>
              <a:rPr lang="hu-HU" baseline="0" dirty="0" err="1" smtClean="0"/>
              <a:t>eTwinning</a:t>
            </a:r>
            <a:r>
              <a:rPr lang="hu-HU" baseline="0" dirty="0" smtClean="0"/>
              <a:t> együttműködéshez kapcsolódik. </a:t>
            </a:r>
            <a:r>
              <a:rPr lang="hu-HU" baseline="0" dirty="0" err="1" smtClean="0"/>
              <a:t>eTwinning</a:t>
            </a:r>
            <a:r>
              <a:rPr lang="hu-HU" baseline="0" dirty="0" smtClean="0"/>
              <a:t> Iskolaként támogathatja az </a:t>
            </a:r>
            <a:r>
              <a:rPr lang="hu-HU" baseline="0" dirty="0" err="1" smtClean="0"/>
              <a:t>eTwinning</a:t>
            </a:r>
            <a:r>
              <a:rPr lang="hu-HU" baseline="0" dirty="0" smtClean="0"/>
              <a:t> projektekben kevesebb gyakorlattal rendelkező iskolákat.</a:t>
            </a:r>
          </a:p>
          <a:p>
            <a:r>
              <a:rPr lang="hu-HU" baseline="0" dirty="0" smtClean="0"/>
              <a:t>Már egy lezárult vagy egy jelenleg futó </a:t>
            </a:r>
            <a:r>
              <a:rPr lang="hu-HU" baseline="0" dirty="0" err="1" smtClean="0"/>
              <a:t>eTwin</a:t>
            </a:r>
            <a:r>
              <a:rPr lang="hu-HU" baseline="0" dirty="0" smtClean="0"/>
              <a:t> projektre is épülhet a KA229 projektjük.</a:t>
            </a:r>
          </a:p>
          <a:p>
            <a:r>
              <a:rPr lang="hu-HU" baseline="0" dirty="0" err="1" smtClean="0"/>
              <a:t>eTwin</a:t>
            </a:r>
            <a:r>
              <a:rPr lang="hu-HU" baseline="0" dirty="0" smtClean="0"/>
              <a:t> felület lehetőségeinek használata, partnerkeresésre is, </a:t>
            </a:r>
            <a:r>
              <a:rPr lang="hu-HU" baseline="0" dirty="0" err="1" smtClean="0"/>
              <a:t>blended</a:t>
            </a:r>
            <a:r>
              <a:rPr lang="hu-HU" baseline="0" dirty="0" smtClean="0"/>
              <a:t> </a:t>
            </a:r>
            <a:r>
              <a:rPr lang="hu-HU" baseline="0" dirty="0" err="1" smtClean="0"/>
              <a:t>mobility</a:t>
            </a:r>
            <a:r>
              <a:rPr lang="hu-HU" baseline="0" dirty="0" smtClean="0"/>
              <a:t>, anyagok megosztása, kapcsolattartás a felületen, stb. </a:t>
            </a:r>
          </a:p>
        </p:txBody>
      </p:sp>
      <p:sp>
        <p:nvSpPr>
          <p:cNvPr id="4" name="Dia számának helye 3"/>
          <p:cNvSpPr>
            <a:spLocks noGrp="1"/>
          </p:cNvSpPr>
          <p:nvPr>
            <p:ph type="sldNum" sz="quarter" idx="10"/>
          </p:nvPr>
        </p:nvSpPr>
        <p:spPr/>
        <p:txBody>
          <a:bodyPr/>
          <a:lstStyle/>
          <a:p>
            <a:fld id="{B21608A5-F495-4B3A-B52A-FD333201A3CE}" type="slidenum">
              <a:rPr lang="hu-HU" smtClean="0"/>
              <a:t>9</a:t>
            </a:fld>
            <a:endParaRPr lang="hu-HU"/>
          </a:p>
        </p:txBody>
      </p:sp>
    </p:spTree>
    <p:extLst>
      <p:ext uri="{BB962C8B-B14F-4D97-AF65-F5344CB8AC3E}">
        <p14:creationId xmlns:p14="http://schemas.microsoft.com/office/powerpoint/2010/main" val="1023052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lvl1pPr>
              <a:defRPr/>
            </a:lvl1pPr>
          </a:lstStyle>
          <a:p>
            <a:endParaRPr lang="hu-HU" altLang="hu-HU"/>
          </a:p>
        </p:txBody>
      </p:sp>
      <p:sp>
        <p:nvSpPr>
          <p:cNvPr id="5" name="Élőláb helye 4"/>
          <p:cNvSpPr>
            <a:spLocks noGrp="1"/>
          </p:cNvSpPr>
          <p:nvPr>
            <p:ph type="ftr" sz="quarter" idx="11"/>
          </p:nvPr>
        </p:nvSpPr>
        <p:spPr/>
        <p:txBody>
          <a:bodyPr/>
          <a:lstStyle>
            <a:lvl1pPr>
              <a:defRPr/>
            </a:lvl1pPr>
          </a:lstStyle>
          <a:p>
            <a:endParaRPr lang="hu-HU" altLang="hu-HU"/>
          </a:p>
        </p:txBody>
      </p:sp>
      <p:sp>
        <p:nvSpPr>
          <p:cNvPr id="6" name="Dia számának helye 5"/>
          <p:cNvSpPr>
            <a:spLocks noGrp="1"/>
          </p:cNvSpPr>
          <p:nvPr>
            <p:ph type="sldNum" sz="quarter" idx="12"/>
          </p:nvPr>
        </p:nvSpPr>
        <p:spPr/>
        <p:txBody>
          <a:bodyPr/>
          <a:lstStyle>
            <a:lvl1pPr>
              <a:defRPr/>
            </a:lvl1pPr>
          </a:lstStyle>
          <a:p>
            <a:fld id="{8AB43EE7-997C-4200-8F00-C08604B68938}" type="slidenum">
              <a:rPr lang="hu-HU" altLang="hu-HU"/>
              <a:pPr/>
              <a:t>‹#›</a:t>
            </a:fld>
            <a:endParaRPr lang="hu-HU" altLang="hu-HU"/>
          </a:p>
        </p:txBody>
      </p:sp>
    </p:spTree>
    <p:extLst>
      <p:ext uri="{BB962C8B-B14F-4D97-AF65-F5344CB8AC3E}">
        <p14:creationId xmlns:p14="http://schemas.microsoft.com/office/powerpoint/2010/main" val="2322006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endParaRPr lang="hu-HU" altLang="hu-HU"/>
          </a:p>
        </p:txBody>
      </p:sp>
      <p:sp>
        <p:nvSpPr>
          <p:cNvPr id="5" name="Élőláb helye 4"/>
          <p:cNvSpPr>
            <a:spLocks noGrp="1"/>
          </p:cNvSpPr>
          <p:nvPr>
            <p:ph type="ftr" sz="quarter" idx="11"/>
          </p:nvPr>
        </p:nvSpPr>
        <p:spPr/>
        <p:txBody>
          <a:bodyPr/>
          <a:lstStyle>
            <a:lvl1pPr>
              <a:defRPr/>
            </a:lvl1pPr>
          </a:lstStyle>
          <a:p>
            <a:endParaRPr lang="hu-HU" altLang="hu-HU"/>
          </a:p>
        </p:txBody>
      </p:sp>
      <p:sp>
        <p:nvSpPr>
          <p:cNvPr id="6" name="Dia számának helye 5"/>
          <p:cNvSpPr>
            <a:spLocks noGrp="1"/>
          </p:cNvSpPr>
          <p:nvPr>
            <p:ph type="sldNum" sz="quarter" idx="12"/>
          </p:nvPr>
        </p:nvSpPr>
        <p:spPr/>
        <p:txBody>
          <a:bodyPr/>
          <a:lstStyle>
            <a:lvl1pPr>
              <a:defRPr/>
            </a:lvl1pPr>
          </a:lstStyle>
          <a:p>
            <a:fld id="{5E70943A-AEAC-4935-8F1F-7638C7B991EF}" type="slidenum">
              <a:rPr lang="hu-HU" altLang="hu-HU"/>
              <a:pPr/>
              <a:t>‹#›</a:t>
            </a:fld>
            <a:endParaRPr lang="hu-HU" altLang="hu-HU"/>
          </a:p>
        </p:txBody>
      </p:sp>
    </p:spTree>
    <p:extLst>
      <p:ext uri="{BB962C8B-B14F-4D97-AF65-F5344CB8AC3E}">
        <p14:creationId xmlns:p14="http://schemas.microsoft.com/office/powerpoint/2010/main" val="336660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endParaRPr lang="hu-HU" altLang="hu-HU"/>
          </a:p>
        </p:txBody>
      </p:sp>
      <p:sp>
        <p:nvSpPr>
          <p:cNvPr id="5" name="Élőláb helye 4"/>
          <p:cNvSpPr>
            <a:spLocks noGrp="1"/>
          </p:cNvSpPr>
          <p:nvPr>
            <p:ph type="ftr" sz="quarter" idx="11"/>
          </p:nvPr>
        </p:nvSpPr>
        <p:spPr/>
        <p:txBody>
          <a:bodyPr/>
          <a:lstStyle>
            <a:lvl1pPr>
              <a:defRPr/>
            </a:lvl1pPr>
          </a:lstStyle>
          <a:p>
            <a:endParaRPr lang="hu-HU" altLang="hu-HU"/>
          </a:p>
        </p:txBody>
      </p:sp>
      <p:sp>
        <p:nvSpPr>
          <p:cNvPr id="6" name="Dia számának helye 5"/>
          <p:cNvSpPr>
            <a:spLocks noGrp="1"/>
          </p:cNvSpPr>
          <p:nvPr>
            <p:ph type="sldNum" sz="quarter" idx="12"/>
          </p:nvPr>
        </p:nvSpPr>
        <p:spPr/>
        <p:txBody>
          <a:bodyPr/>
          <a:lstStyle>
            <a:lvl1pPr>
              <a:defRPr/>
            </a:lvl1pPr>
          </a:lstStyle>
          <a:p>
            <a:fld id="{C0D54B87-AE9C-4E02-ABD1-A9708A5BE2DE}" type="slidenum">
              <a:rPr lang="hu-HU" altLang="hu-HU"/>
              <a:pPr/>
              <a:t>‹#›</a:t>
            </a:fld>
            <a:endParaRPr lang="hu-HU" altLang="hu-HU"/>
          </a:p>
        </p:txBody>
      </p:sp>
    </p:spTree>
    <p:extLst>
      <p:ext uri="{BB962C8B-B14F-4D97-AF65-F5344CB8AC3E}">
        <p14:creationId xmlns:p14="http://schemas.microsoft.com/office/powerpoint/2010/main" val="1176954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endParaRPr lang="hu-HU" altLang="hu-HU"/>
          </a:p>
        </p:txBody>
      </p:sp>
      <p:sp>
        <p:nvSpPr>
          <p:cNvPr id="5" name="Élőláb helye 4"/>
          <p:cNvSpPr>
            <a:spLocks noGrp="1"/>
          </p:cNvSpPr>
          <p:nvPr>
            <p:ph type="ftr" sz="quarter" idx="11"/>
          </p:nvPr>
        </p:nvSpPr>
        <p:spPr/>
        <p:txBody>
          <a:bodyPr/>
          <a:lstStyle>
            <a:lvl1pPr>
              <a:defRPr/>
            </a:lvl1pPr>
          </a:lstStyle>
          <a:p>
            <a:endParaRPr lang="hu-HU" altLang="hu-HU"/>
          </a:p>
        </p:txBody>
      </p:sp>
      <p:sp>
        <p:nvSpPr>
          <p:cNvPr id="6" name="Dia számának helye 5"/>
          <p:cNvSpPr>
            <a:spLocks noGrp="1"/>
          </p:cNvSpPr>
          <p:nvPr>
            <p:ph type="sldNum" sz="quarter" idx="12"/>
          </p:nvPr>
        </p:nvSpPr>
        <p:spPr/>
        <p:txBody>
          <a:bodyPr/>
          <a:lstStyle>
            <a:lvl1pPr>
              <a:defRPr/>
            </a:lvl1pPr>
          </a:lstStyle>
          <a:p>
            <a:fld id="{8786C8E2-9E3F-4C8C-994D-EE3284EB7F2D}" type="slidenum">
              <a:rPr lang="hu-HU" altLang="hu-HU"/>
              <a:pPr/>
              <a:t>‹#›</a:t>
            </a:fld>
            <a:endParaRPr lang="hu-HU" altLang="hu-HU"/>
          </a:p>
        </p:txBody>
      </p:sp>
    </p:spTree>
    <p:extLst>
      <p:ext uri="{BB962C8B-B14F-4D97-AF65-F5344CB8AC3E}">
        <p14:creationId xmlns:p14="http://schemas.microsoft.com/office/powerpoint/2010/main" val="1928473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smtClean="0"/>
              <a:t>Mintaszöveg szerkesztése</a:t>
            </a:r>
          </a:p>
        </p:txBody>
      </p:sp>
      <p:sp>
        <p:nvSpPr>
          <p:cNvPr id="4" name="Dátum helye 3"/>
          <p:cNvSpPr>
            <a:spLocks noGrp="1"/>
          </p:cNvSpPr>
          <p:nvPr>
            <p:ph type="dt" sz="half" idx="10"/>
          </p:nvPr>
        </p:nvSpPr>
        <p:spPr/>
        <p:txBody>
          <a:bodyPr/>
          <a:lstStyle>
            <a:lvl1pPr>
              <a:defRPr/>
            </a:lvl1pPr>
          </a:lstStyle>
          <a:p>
            <a:endParaRPr lang="hu-HU" altLang="hu-HU"/>
          </a:p>
        </p:txBody>
      </p:sp>
      <p:sp>
        <p:nvSpPr>
          <p:cNvPr id="5" name="Élőláb helye 4"/>
          <p:cNvSpPr>
            <a:spLocks noGrp="1"/>
          </p:cNvSpPr>
          <p:nvPr>
            <p:ph type="ftr" sz="quarter" idx="11"/>
          </p:nvPr>
        </p:nvSpPr>
        <p:spPr/>
        <p:txBody>
          <a:bodyPr/>
          <a:lstStyle>
            <a:lvl1pPr>
              <a:defRPr/>
            </a:lvl1pPr>
          </a:lstStyle>
          <a:p>
            <a:endParaRPr lang="hu-HU" altLang="hu-HU"/>
          </a:p>
        </p:txBody>
      </p:sp>
      <p:sp>
        <p:nvSpPr>
          <p:cNvPr id="6" name="Dia számának helye 5"/>
          <p:cNvSpPr>
            <a:spLocks noGrp="1"/>
          </p:cNvSpPr>
          <p:nvPr>
            <p:ph type="sldNum" sz="quarter" idx="12"/>
          </p:nvPr>
        </p:nvSpPr>
        <p:spPr/>
        <p:txBody>
          <a:bodyPr/>
          <a:lstStyle>
            <a:lvl1pPr>
              <a:defRPr/>
            </a:lvl1pPr>
          </a:lstStyle>
          <a:p>
            <a:fld id="{DDCDB4C6-3708-4DE7-A578-56F161374993}" type="slidenum">
              <a:rPr lang="hu-HU" altLang="hu-HU"/>
              <a:pPr/>
              <a:t>‹#›</a:t>
            </a:fld>
            <a:endParaRPr lang="hu-HU" altLang="hu-HU"/>
          </a:p>
        </p:txBody>
      </p:sp>
    </p:spTree>
    <p:extLst>
      <p:ext uri="{BB962C8B-B14F-4D97-AF65-F5344CB8AC3E}">
        <p14:creationId xmlns:p14="http://schemas.microsoft.com/office/powerpoint/2010/main" val="159078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lvl1pPr>
              <a:defRPr/>
            </a:lvl1pPr>
          </a:lstStyle>
          <a:p>
            <a:endParaRPr lang="hu-HU" altLang="hu-HU"/>
          </a:p>
        </p:txBody>
      </p:sp>
      <p:sp>
        <p:nvSpPr>
          <p:cNvPr id="6" name="Élőláb helye 5"/>
          <p:cNvSpPr>
            <a:spLocks noGrp="1"/>
          </p:cNvSpPr>
          <p:nvPr>
            <p:ph type="ftr" sz="quarter" idx="11"/>
          </p:nvPr>
        </p:nvSpPr>
        <p:spPr/>
        <p:txBody>
          <a:bodyPr/>
          <a:lstStyle>
            <a:lvl1pPr>
              <a:defRPr/>
            </a:lvl1pPr>
          </a:lstStyle>
          <a:p>
            <a:endParaRPr lang="hu-HU" altLang="hu-HU"/>
          </a:p>
        </p:txBody>
      </p:sp>
      <p:sp>
        <p:nvSpPr>
          <p:cNvPr id="7" name="Dia számának helye 6"/>
          <p:cNvSpPr>
            <a:spLocks noGrp="1"/>
          </p:cNvSpPr>
          <p:nvPr>
            <p:ph type="sldNum" sz="quarter" idx="12"/>
          </p:nvPr>
        </p:nvSpPr>
        <p:spPr/>
        <p:txBody>
          <a:bodyPr/>
          <a:lstStyle>
            <a:lvl1pPr>
              <a:defRPr/>
            </a:lvl1pPr>
          </a:lstStyle>
          <a:p>
            <a:fld id="{F220782D-6769-4CCD-B220-321E89422061}" type="slidenum">
              <a:rPr lang="hu-HU" altLang="hu-HU"/>
              <a:pPr/>
              <a:t>‹#›</a:t>
            </a:fld>
            <a:endParaRPr lang="hu-HU" altLang="hu-HU"/>
          </a:p>
        </p:txBody>
      </p:sp>
    </p:spTree>
    <p:extLst>
      <p:ext uri="{BB962C8B-B14F-4D97-AF65-F5344CB8AC3E}">
        <p14:creationId xmlns:p14="http://schemas.microsoft.com/office/powerpoint/2010/main" val="797110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lvl1pPr>
              <a:defRPr/>
            </a:lvl1pPr>
          </a:lstStyle>
          <a:p>
            <a:endParaRPr lang="hu-HU" altLang="hu-HU"/>
          </a:p>
        </p:txBody>
      </p:sp>
      <p:sp>
        <p:nvSpPr>
          <p:cNvPr id="8" name="Élőláb helye 7"/>
          <p:cNvSpPr>
            <a:spLocks noGrp="1"/>
          </p:cNvSpPr>
          <p:nvPr>
            <p:ph type="ftr" sz="quarter" idx="11"/>
          </p:nvPr>
        </p:nvSpPr>
        <p:spPr/>
        <p:txBody>
          <a:bodyPr/>
          <a:lstStyle>
            <a:lvl1pPr>
              <a:defRPr/>
            </a:lvl1pPr>
          </a:lstStyle>
          <a:p>
            <a:endParaRPr lang="hu-HU" altLang="hu-HU"/>
          </a:p>
        </p:txBody>
      </p:sp>
      <p:sp>
        <p:nvSpPr>
          <p:cNvPr id="9" name="Dia számának helye 8"/>
          <p:cNvSpPr>
            <a:spLocks noGrp="1"/>
          </p:cNvSpPr>
          <p:nvPr>
            <p:ph type="sldNum" sz="quarter" idx="12"/>
          </p:nvPr>
        </p:nvSpPr>
        <p:spPr/>
        <p:txBody>
          <a:bodyPr/>
          <a:lstStyle>
            <a:lvl1pPr>
              <a:defRPr/>
            </a:lvl1pPr>
          </a:lstStyle>
          <a:p>
            <a:fld id="{FD2714A3-75C7-4625-B7B5-E3B0B0CA006F}" type="slidenum">
              <a:rPr lang="hu-HU" altLang="hu-HU"/>
              <a:pPr/>
              <a:t>‹#›</a:t>
            </a:fld>
            <a:endParaRPr lang="hu-HU" altLang="hu-HU"/>
          </a:p>
        </p:txBody>
      </p:sp>
    </p:spTree>
    <p:extLst>
      <p:ext uri="{BB962C8B-B14F-4D97-AF65-F5344CB8AC3E}">
        <p14:creationId xmlns:p14="http://schemas.microsoft.com/office/powerpoint/2010/main" val="78969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lvl1pPr>
              <a:defRPr/>
            </a:lvl1pPr>
          </a:lstStyle>
          <a:p>
            <a:endParaRPr lang="hu-HU" altLang="hu-HU"/>
          </a:p>
        </p:txBody>
      </p:sp>
      <p:sp>
        <p:nvSpPr>
          <p:cNvPr id="4" name="Élőláb helye 3"/>
          <p:cNvSpPr>
            <a:spLocks noGrp="1"/>
          </p:cNvSpPr>
          <p:nvPr>
            <p:ph type="ftr" sz="quarter" idx="11"/>
          </p:nvPr>
        </p:nvSpPr>
        <p:spPr/>
        <p:txBody>
          <a:bodyPr/>
          <a:lstStyle>
            <a:lvl1pPr>
              <a:defRPr/>
            </a:lvl1pPr>
          </a:lstStyle>
          <a:p>
            <a:endParaRPr lang="hu-HU" altLang="hu-HU"/>
          </a:p>
        </p:txBody>
      </p:sp>
      <p:sp>
        <p:nvSpPr>
          <p:cNvPr id="5" name="Dia számának helye 4"/>
          <p:cNvSpPr>
            <a:spLocks noGrp="1"/>
          </p:cNvSpPr>
          <p:nvPr>
            <p:ph type="sldNum" sz="quarter" idx="12"/>
          </p:nvPr>
        </p:nvSpPr>
        <p:spPr/>
        <p:txBody>
          <a:bodyPr/>
          <a:lstStyle>
            <a:lvl1pPr>
              <a:defRPr/>
            </a:lvl1pPr>
          </a:lstStyle>
          <a:p>
            <a:fld id="{1499D077-FB4A-477D-8C45-99E0467194BF}" type="slidenum">
              <a:rPr lang="hu-HU" altLang="hu-HU"/>
              <a:pPr/>
              <a:t>‹#›</a:t>
            </a:fld>
            <a:endParaRPr lang="hu-HU" altLang="hu-HU"/>
          </a:p>
        </p:txBody>
      </p:sp>
    </p:spTree>
    <p:extLst>
      <p:ext uri="{BB962C8B-B14F-4D97-AF65-F5344CB8AC3E}">
        <p14:creationId xmlns:p14="http://schemas.microsoft.com/office/powerpoint/2010/main" val="68897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lvl1pPr>
              <a:defRPr/>
            </a:lvl1pPr>
          </a:lstStyle>
          <a:p>
            <a:endParaRPr lang="hu-HU" altLang="hu-HU"/>
          </a:p>
        </p:txBody>
      </p:sp>
      <p:sp>
        <p:nvSpPr>
          <p:cNvPr id="3" name="Élőláb helye 2"/>
          <p:cNvSpPr>
            <a:spLocks noGrp="1"/>
          </p:cNvSpPr>
          <p:nvPr>
            <p:ph type="ftr" sz="quarter" idx="11"/>
          </p:nvPr>
        </p:nvSpPr>
        <p:spPr/>
        <p:txBody>
          <a:bodyPr/>
          <a:lstStyle>
            <a:lvl1pPr>
              <a:defRPr/>
            </a:lvl1pPr>
          </a:lstStyle>
          <a:p>
            <a:endParaRPr lang="hu-HU" altLang="hu-HU"/>
          </a:p>
        </p:txBody>
      </p:sp>
      <p:sp>
        <p:nvSpPr>
          <p:cNvPr id="4" name="Dia számának helye 3"/>
          <p:cNvSpPr>
            <a:spLocks noGrp="1"/>
          </p:cNvSpPr>
          <p:nvPr>
            <p:ph type="sldNum" sz="quarter" idx="12"/>
          </p:nvPr>
        </p:nvSpPr>
        <p:spPr/>
        <p:txBody>
          <a:bodyPr/>
          <a:lstStyle>
            <a:lvl1pPr>
              <a:defRPr/>
            </a:lvl1pPr>
          </a:lstStyle>
          <a:p>
            <a:fld id="{8CD8F437-B0D1-4FD8-B715-BFFF903CA956}" type="slidenum">
              <a:rPr lang="hu-HU" altLang="hu-HU"/>
              <a:pPr/>
              <a:t>‹#›</a:t>
            </a:fld>
            <a:endParaRPr lang="hu-HU" altLang="hu-HU"/>
          </a:p>
        </p:txBody>
      </p:sp>
    </p:spTree>
    <p:extLst>
      <p:ext uri="{BB962C8B-B14F-4D97-AF65-F5344CB8AC3E}">
        <p14:creationId xmlns:p14="http://schemas.microsoft.com/office/powerpoint/2010/main" val="2886974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lvl1pPr>
              <a:defRPr/>
            </a:lvl1pPr>
          </a:lstStyle>
          <a:p>
            <a:endParaRPr lang="hu-HU" altLang="hu-HU"/>
          </a:p>
        </p:txBody>
      </p:sp>
      <p:sp>
        <p:nvSpPr>
          <p:cNvPr id="6" name="Élőláb helye 5"/>
          <p:cNvSpPr>
            <a:spLocks noGrp="1"/>
          </p:cNvSpPr>
          <p:nvPr>
            <p:ph type="ftr" sz="quarter" idx="11"/>
          </p:nvPr>
        </p:nvSpPr>
        <p:spPr/>
        <p:txBody>
          <a:bodyPr/>
          <a:lstStyle>
            <a:lvl1pPr>
              <a:defRPr/>
            </a:lvl1pPr>
          </a:lstStyle>
          <a:p>
            <a:endParaRPr lang="hu-HU" altLang="hu-HU"/>
          </a:p>
        </p:txBody>
      </p:sp>
      <p:sp>
        <p:nvSpPr>
          <p:cNvPr id="7" name="Dia számának helye 6"/>
          <p:cNvSpPr>
            <a:spLocks noGrp="1"/>
          </p:cNvSpPr>
          <p:nvPr>
            <p:ph type="sldNum" sz="quarter" idx="12"/>
          </p:nvPr>
        </p:nvSpPr>
        <p:spPr/>
        <p:txBody>
          <a:bodyPr/>
          <a:lstStyle>
            <a:lvl1pPr>
              <a:defRPr/>
            </a:lvl1pPr>
          </a:lstStyle>
          <a:p>
            <a:fld id="{39966F28-7943-4A00-B262-3C1CA430A721}" type="slidenum">
              <a:rPr lang="hu-HU" altLang="hu-HU"/>
              <a:pPr/>
              <a:t>‹#›</a:t>
            </a:fld>
            <a:endParaRPr lang="hu-HU" altLang="hu-HU"/>
          </a:p>
        </p:txBody>
      </p:sp>
    </p:spTree>
    <p:extLst>
      <p:ext uri="{BB962C8B-B14F-4D97-AF65-F5344CB8AC3E}">
        <p14:creationId xmlns:p14="http://schemas.microsoft.com/office/powerpoint/2010/main" val="1537768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smtClean="0"/>
              <a:t>Kép beszúrásához kattintson az ikonra</a:t>
            </a:r>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lvl1pPr>
              <a:defRPr/>
            </a:lvl1pPr>
          </a:lstStyle>
          <a:p>
            <a:endParaRPr lang="hu-HU" altLang="hu-HU"/>
          </a:p>
        </p:txBody>
      </p:sp>
      <p:sp>
        <p:nvSpPr>
          <p:cNvPr id="6" name="Élőláb helye 5"/>
          <p:cNvSpPr>
            <a:spLocks noGrp="1"/>
          </p:cNvSpPr>
          <p:nvPr>
            <p:ph type="ftr" sz="quarter" idx="11"/>
          </p:nvPr>
        </p:nvSpPr>
        <p:spPr/>
        <p:txBody>
          <a:bodyPr/>
          <a:lstStyle>
            <a:lvl1pPr>
              <a:defRPr/>
            </a:lvl1pPr>
          </a:lstStyle>
          <a:p>
            <a:endParaRPr lang="hu-HU" altLang="hu-HU"/>
          </a:p>
        </p:txBody>
      </p:sp>
      <p:sp>
        <p:nvSpPr>
          <p:cNvPr id="7" name="Dia számának helye 6"/>
          <p:cNvSpPr>
            <a:spLocks noGrp="1"/>
          </p:cNvSpPr>
          <p:nvPr>
            <p:ph type="sldNum" sz="quarter" idx="12"/>
          </p:nvPr>
        </p:nvSpPr>
        <p:spPr/>
        <p:txBody>
          <a:bodyPr/>
          <a:lstStyle>
            <a:lvl1pPr>
              <a:defRPr/>
            </a:lvl1pPr>
          </a:lstStyle>
          <a:p>
            <a:fld id="{6A31BE84-58D6-4026-93A4-68781B95F74B}" type="slidenum">
              <a:rPr lang="hu-HU" altLang="hu-HU"/>
              <a:pPr/>
              <a:t>‹#›</a:t>
            </a:fld>
            <a:endParaRPr lang="hu-HU" altLang="hu-HU"/>
          </a:p>
        </p:txBody>
      </p:sp>
    </p:spTree>
    <p:extLst>
      <p:ext uri="{BB962C8B-B14F-4D97-AF65-F5344CB8AC3E}">
        <p14:creationId xmlns:p14="http://schemas.microsoft.com/office/powerpoint/2010/main" val="224114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hu-HU" altLang="hu-HU" smtClean="0"/>
              <a:t>Mintacím szerkesztése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u-HU" altLang="hu-HU" smtClean="0"/>
              <a:t>Mintaszöveg szerkesztése</a:t>
            </a:r>
          </a:p>
          <a:p>
            <a:pPr lvl="1"/>
            <a:r>
              <a:rPr lang="hu-HU" altLang="hu-HU" smtClean="0"/>
              <a:t>Második szint</a:t>
            </a:r>
          </a:p>
          <a:p>
            <a:pPr lvl="2"/>
            <a:r>
              <a:rPr lang="hu-HU" altLang="hu-HU" smtClean="0"/>
              <a:t>Harmadik szint</a:t>
            </a:r>
          </a:p>
          <a:p>
            <a:pPr lvl="3"/>
            <a:r>
              <a:rPr lang="hu-HU" altLang="hu-HU" smtClean="0"/>
              <a:t>Negyedik szint</a:t>
            </a:r>
          </a:p>
          <a:p>
            <a:pPr lvl="4"/>
            <a:r>
              <a:rPr lang="hu-HU" altLang="hu-HU" smtClean="0"/>
              <a:t>Ötödik szint</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hu-HU" altLang="hu-H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hu-HU" altLang="hu-H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F3426D5-32D9-4E43-962F-C946B26B7AEC}" type="slidenum">
              <a:rPr lang="hu-HU" altLang="hu-HU"/>
              <a:pPr/>
              <a:t>‹#›</a:t>
            </a:fld>
            <a:endParaRPr lang="hu-HU" alt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ka.hu/erasmus30/12585/segedanyagok-disszeminaciohoz"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ka.hu/palyazatok/535/palyazati-dokumentumok#1266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ka.hu/palyazatok/244/iskolai-ovodai-partnersege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611560" y="3068960"/>
            <a:ext cx="7772400" cy="1470025"/>
          </a:xfrm>
        </p:spPr>
        <p:txBody>
          <a:bodyPr/>
          <a:lstStyle/>
          <a:p>
            <a:r>
              <a:rPr lang="hu-HU" b="1" dirty="0" smtClean="0">
                <a:solidFill>
                  <a:schemeClr val="accent2"/>
                </a:solidFill>
              </a:rPr>
              <a:t>Erasmus+ Iskolai, óvodai partnerségek</a:t>
            </a:r>
            <a:br>
              <a:rPr lang="hu-HU" b="1" dirty="0" smtClean="0">
                <a:solidFill>
                  <a:schemeClr val="accent2"/>
                </a:solidFill>
              </a:rPr>
            </a:br>
            <a:r>
              <a:rPr lang="hu-HU" b="1" dirty="0" smtClean="0">
                <a:solidFill>
                  <a:schemeClr val="accent2"/>
                </a:solidFill>
              </a:rPr>
              <a:t>(KA229)</a:t>
            </a:r>
            <a:r>
              <a:rPr lang="hu-HU" dirty="0" smtClean="0"/>
              <a:t/>
            </a:r>
            <a:br>
              <a:rPr lang="hu-HU" dirty="0" smtClean="0"/>
            </a:br>
            <a:r>
              <a:rPr lang="hu-HU" dirty="0" smtClean="0"/>
              <a:t/>
            </a:r>
            <a:br>
              <a:rPr lang="hu-HU" dirty="0" smtClean="0"/>
            </a:br>
            <a:endParaRPr lang="hu-HU" sz="3800" dirty="0"/>
          </a:p>
        </p:txBody>
      </p:sp>
      <p:sp>
        <p:nvSpPr>
          <p:cNvPr id="3" name="Alcím 2"/>
          <p:cNvSpPr>
            <a:spLocks noGrp="1"/>
          </p:cNvSpPr>
          <p:nvPr>
            <p:ph type="subTitle" idx="1"/>
          </p:nvPr>
        </p:nvSpPr>
        <p:spPr>
          <a:xfrm>
            <a:off x="683568" y="5373216"/>
            <a:ext cx="6400800" cy="1296144"/>
          </a:xfrm>
        </p:spPr>
        <p:txBody>
          <a:bodyPr/>
          <a:lstStyle/>
          <a:p>
            <a:pPr algn="l"/>
            <a:r>
              <a:rPr lang="hu-HU" sz="2000" dirty="0" smtClean="0"/>
              <a:t>Pályázatíró szeminárium</a:t>
            </a:r>
          </a:p>
          <a:p>
            <a:pPr algn="l"/>
            <a:r>
              <a:rPr lang="hu-HU" sz="2000" dirty="0" smtClean="0"/>
              <a:t>2020.02.05., Budapest</a:t>
            </a:r>
            <a:endParaRPr lang="hu-HU" sz="2000" dirty="0"/>
          </a:p>
        </p:txBody>
      </p:sp>
    </p:spTree>
    <p:extLst>
      <p:ext uri="{BB962C8B-B14F-4D97-AF65-F5344CB8AC3E}">
        <p14:creationId xmlns:p14="http://schemas.microsoft.com/office/powerpoint/2010/main" val="36568581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548680"/>
            <a:ext cx="8229600" cy="1143000"/>
          </a:xfrm>
        </p:spPr>
        <p:txBody>
          <a:bodyPr/>
          <a:lstStyle/>
          <a:p>
            <a:pPr algn="l"/>
            <a:r>
              <a:rPr lang="hu-HU" sz="3600" b="1" dirty="0" smtClean="0">
                <a:solidFill>
                  <a:schemeClr val="accent2"/>
                </a:solidFill>
              </a:rPr>
              <a:t>Hatás és </a:t>
            </a:r>
            <a:r>
              <a:rPr lang="hu-HU" sz="3600" b="1" dirty="0" err="1" smtClean="0">
                <a:solidFill>
                  <a:schemeClr val="accent2"/>
                </a:solidFill>
              </a:rPr>
              <a:t>disszemináció</a:t>
            </a:r>
            <a:r>
              <a:rPr lang="hu-HU" sz="3600" b="1" dirty="0" smtClean="0">
                <a:solidFill>
                  <a:schemeClr val="accent2"/>
                </a:solidFill>
              </a:rPr>
              <a:t/>
            </a:r>
            <a:br>
              <a:rPr lang="hu-HU" sz="3600" b="1" dirty="0" smtClean="0">
                <a:solidFill>
                  <a:schemeClr val="accent2"/>
                </a:solidFill>
              </a:rPr>
            </a:br>
            <a:r>
              <a:rPr lang="hu-HU" sz="3600" b="1" dirty="0" smtClean="0">
                <a:solidFill>
                  <a:schemeClr val="accent2"/>
                </a:solidFill>
              </a:rPr>
              <a:t>(</a:t>
            </a:r>
            <a:r>
              <a:rPr lang="hu-HU" sz="3600" b="1" dirty="0" err="1" smtClean="0">
                <a:solidFill>
                  <a:schemeClr val="accent2"/>
                </a:solidFill>
              </a:rPr>
              <a:t>max</a:t>
            </a:r>
            <a:r>
              <a:rPr lang="hu-HU" sz="3600" b="1" dirty="0" smtClean="0">
                <a:solidFill>
                  <a:schemeClr val="accent2"/>
                </a:solidFill>
              </a:rPr>
              <a:t>. 30 pont)</a:t>
            </a:r>
            <a:endParaRPr lang="hu-HU" sz="3600" b="1" dirty="0">
              <a:solidFill>
                <a:schemeClr val="accent2"/>
              </a:solidFill>
            </a:endParaRPr>
          </a:p>
        </p:txBody>
      </p:sp>
      <p:sp>
        <p:nvSpPr>
          <p:cNvPr id="3" name="Tartalom helye 2"/>
          <p:cNvSpPr>
            <a:spLocks noGrp="1"/>
          </p:cNvSpPr>
          <p:nvPr>
            <p:ph idx="1"/>
          </p:nvPr>
        </p:nvSpPr>
        <p:spPr>
          <a:xfrm>
            <a:off x="467544" y="1916832"/>
            <a:ext cx="8229600" cy="4525963"/>
          </a:xfrm>
        </p:spPr>
        <p:txBody>
          <a:bodyPr/>
          <a:lstStyle/>
          <a:p>
            <a:r>
              <a:rPr lang="hu-HU" sz="2800" u="sng" dirty="0" smtClean="0"/>
              <a:t>Eredmények azonosítása: </a:t>
            </a:r>
            <a:r>
              <a:rPr lang="hu-HU" sz="2800" dirty="0" smtClean="0"/>
              <a:t>értékelési módszerek, intézményen belül és kívül várható </a:t>
            </a:r>
            <a:r>
              <a:rPr lang="hu-HU" sz="2800" b="1" dirty="0" smtClean="0"/>
              <a:t>hatások</a:t>
            </a:r>
          </a:p>
          <a:p>
            <a:r>
              <a:rPr lang="hu-HU" sz="2800" u="sng" dirty="0" smtClean="0"/>
              <a:t>Eredmények terjesztése: </a:t>
            </a:r>
            <a:r>
              <a:rPr lang="hu-HU" sz="2800" dirty="0" err="1" smtClean="0"/>
              <a:t>disszeminációs</a:t>
            </a:r>
            <a:r>
              <a:rPr lang="hu-HU" sz="2800" dirty="0" smtClean="0"/>
              <a:t> terv az egész projekt idejére vonatkozóan (milyen eredmények várhatóak, és azokat mely célcsoportnak, hogyan tervezik tovább adni?)</a:t>
            </a:r>
          </a:p>
          <a:p>
            <a:r>
              <a:rPr lang="hu-HU" sz="2800" u="sng" dirty="0" smtClean="0"/>
              <a:t>Eredmények beépülése: </a:t>
            </a:r>
            <a:r>
              <a:rPr lang="hu-HU" sz="2800" dirty="0" smtClean="0"/>
              <a:t>a projekt eredményeinek fenntarthatósága a projekt lezárulta után</a:t>
            </a:r>
          </a:p>
        </p:txBody>
      </p:sp>
      <p:sp>
        <p:nvSpPr>
          <p:cNvPr id="4" name="Dia számának helye 3"/>
          <p:cNvSpPr>
            <a:spLocks noGrp="1"/>
          </p:cNvSpPr>
          <p:nvPr>
            <p:ph type="sldNum" sz="quarter" idx="12"/>
          </p:nvPr>
        </p:nvSpPr>
        <p:spPr/>
        <p:txBody>
          <a:bodyPr/>
          <a:lstStyle/>
          <a:p>
            <a:fld id="{8786C8E2-9E3F-4C8C-994D-EE3284EB7F2D}" type="slidenum">
              <a:rPr lang="hu-HU" altLang="hu-HU" smtClean="0"/>
              <a:pPr/>
              <a:t>10</a:t>
            </a:fld>
            <a:endParaRPr lang="hu-HU" altLang="hu-HU"/>
          </a:p>
        </p:txBody>
      </p:sp>
    </p:spTree>
    <p:extLst>
      <p:ext uri="{BB962C8B-B14F-4D97-AF65-F5344CB8AC3E}">
        <p14:creationId xmlns:p14="http://schemas.microsoft.com/office/powerpoint/2010/main" val="69715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548680"/>
            <a:ext cx="8229600" cy="1143000"/>
          </a:xfrm>
        </p:spPr>
        <p:txBody>
          <a:bodyPr/>
          <a:lstStyle/>
          <a:p>
            <a:pPr algn="l"/>
            <a:r>
              <a:rPr lang="hu-HU" sz="3600" b="1" dirty="0" smtClean="0">
                <a:solidFill>
                  <a:schemeClr val="accent2"/>
                </a:solidFill>
              </a:rPr>
              <a:t>Javaslatok</a:t>
            </a:r>
            <a:endParaRPr lang="hu-HU" sz="3600" b="1" dirty="0">
              <a:solidFill>
                <a:schemeClr val="accent2"/>
              </a:solidFill>
            </a:endParaRPr>
          </a:p>
        </p:txBody>
      </p:sp>
      <p:sp>
        <p:nvSpPr>
          <p:cNvPr id="3" name="Tartalom helye 2"/>
          <p:cNvSpPr>
            <a:spLocks noGrp="1"/>
          </p:cNvSpPr>
          <p:nvPr>
            <p:ph idx="1"/>
          </p:nvPr>
        </p:nvSpPr>
        <p:spPr>
          <a:xfrm>
            <a:off x="457200" y="1494110"/>
            <a:ext cx="8229600" cy="4751115"/>
          </a:xfrm>
        </p:spPr>
        <p:txBody>
          <a:bodyPr/>
          <a:lstStyle/>
          <a:p>
            <a:r>
              <a:rPr lang="hu-HU" sz="2400" dirty="0"/>
              <a:t>Alaposan kidolgozott </a:t>
            </a:r>
            <a:r>
              <a:rPr lang="hu-HU" sz="2400" dirty="0" err="1"/>
              <a:t>disszeminációs</a:t>
            </a:r>
            <a:r>
              <a:rPr lang="hu-HU" sz="2400" dirty="0"/>
              <a:t> </a:t>
            </a:r>
            <a:r>
              <a:rPr lang="hu-HU" sz="2400" dirty="0" smtClean="0"/>
              <a:t>terv!: egy jó terv a konkrét eredményeket is magába foglalja</a:t>
            </a:r>
          </a:p>
          <a:p>
            <a:r>
              <a:rPr lang="hu-HU" sz="2400" dirty="0" smtClean="0"/>
              <a:t>Eredmények bemutatása: mérhető, nem-mérhető</a:t>
            </a:r>
          </a:p>
          <a:p>
            <a:r>
              <a:rPr lang="hu-HU" sz="2400" dirty="0" smtClean="0"/>
              <a:t>Hatások mérése, mérőeszközök meghatározása</a:t>
            </a:r>
          </a:p>
          <a:p>
            <a:r>
              <a:rPr lang="hu-HU" sz="2400" dirty="0" smtClean="0"/>
              <a:t>Érdemes </a:t>
            </a:r>
            <a:r>
              <a:rPr lang="hu-HU" sz="2400" dirty="0"/>
              <a:t>a saját intézményi kereteken túl </a:t>
            </a:r>
            <a:r>
              <a:rPr lang="hu-HU" sz="2400" dirty="0" smtClean="0"/>
              <a:t>gondolkozni</a:t>
            </a:r>
            <a:r>
              <a:rPr lang="hu-HU" sz="2400" dirty="0"/>
              <a:t> </a:t>
            </a:r>
            <a:r>
              <a:rPr lang="hu-HU" sz="2400" dirty="0" smtClean="0"/>
              <a:t>(külső </a:t>
            </a:r>
            <a:r>
              <a:rPr lang="hu-HU" sz="2400" dirty="0"/>
              <a:t>szervezetek bevonása, kapcsolódás más programokhoz, </a:t>
            </a:r>
            <a:r>
              <a:rPr lang="hu-HU" sz="2400" dirty="0" smtClean="0"/>
              <a:t>rendezvényekhez)</a:t>
            </a:r>
          </a:p>
          <a:p>
            <a:r>
              <a:rPr lang="hu-HU" sz="2400" dirty="0"/>
              <a:t>Fenntarthatóság bemutatása – </a:t>
            </a:r>
            <a:r>
              <a:rPr lang="hu-HU" sz="2400" dirty="0" smtClean="0"/>
              <a:t>hogyan építik be a napi működésbe a projektet?</a:t>
            </a:r>
          </a:p>
          <a:p>
            <a:r>
              <a:rPr lang="hu-HU" sz="2400" dirty="0" smtClean="0"/>
              <a:t>Segédanyagok: </a:t>
            </a:r>
            <a:r>
              <a:rPr lang="hu-HU" sz="2400" dirty="0">
                <a:hlinkClick r:id="rId3"/>
              </a:rPr>
              <a:t>https://tka.hu/erasmus30/12585/segedanyagok-disszeminaciohoz</a:t>
            </a:r>
            <a:endParaRPr lang="hu-HU" sz="2400" dirty="0"/>
          </a:p>
          <a:p>
            <a:endParaRPr lang="hu-HU" dirty="0"/>
          </a:p>
        </p:txBody>
      </p:sp>
      <p:sp>
        <p:nvSpPr>
          <p:cNvPr id="4" name="Dia számának helye 3"/>
          <p:cNvSpPr>
            <a:spLocks noGrp="1"/>
          </p:cNvSpPr>
          <p:nvPr>
            <p:ph type="sldNum" sz="quarter" idx="12"/>
          </p:nvPr>
        </p:nvSpPr>
        <p:spPr/>
        <p:txBody>
          <a:bodyPr/>
          <a:lstStyle/>
          <a:p>
            <a:fld id="{8786C8E2-9E3F-4C8C-994D-EE3284EB7F2D}" type="slidenum">
              <a:rPr lang="hu-HU" altLang="hu-HU" smtClean="0"/>
              <a:pPr/>
              <a:t>11</a:t>
            </a:fld>
            <a:endParaRPr lang="hu-HU" altLang="hu-HU"/>
          </a:p>
        </p:txBody>
      </p:sp>
    </p:spTree>
    <p:extLst>
      <p:ext uri="{BB962C8B-B14F-4D97-AF65-F5344CB8AC3E}">
        <p14:creationId xmlns:p14="http://schemas.microsoft.com/office/powerpoint/2010/main" val="1771137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332656"/>
            <a:ext cx="8229600" cy="1143000"/>
          </a:xfrm>
        </p:spPr>
        <p:txBody>
          <a:bodyPr/>
          <a:lstStyle/>
          <a:p>
            <a:pPr algn="l"/>
            <a:r>
              <a:rPr lang="hu-HU" sz="3600" b="1" dirty="0" smtClean="0">
                <a:solidFill>
                  <a:schemeClr val="accent2"/>
                </a:solidFill>
              </a:rPr>
              <a:t>Gyakori hibák I.</a:t>
            </a:r>
            <a:endParaRPr lang="hu-HU" sz="3600" b="1" dirty="0">
              <a:solidFill>
                <a:schemeClr val="accent2"/>
              </a:solidFill>
            </a:endParaRPr>
          </a:p>
        </p:txBody>
      </p:sp>
      <p:sp>
        <p:nvSpPr>
          <p:cNvPr id="3" name="Tartalom helye 2"/>
          <p:cNvSpPr>
            <a:spLocks noGrp="1"/>
          </p:cNvSpPr>
          <p:nvPr>
            <p:ph idx="1"/>
          </p:nvPr>
        </p:nvSpPr>
        <p:spPr>
          <a:xfrm>
            <a:off x="467544" y="1556222"/>
            <a:ext cx="8229600" cy="4896544"/>
          </a:xfrm>
        </p:spPr>
        <p:txBody>
          <a:bodyPr/>
          <a:lstStyle/>
          <a:p>
            <a:pPr>
              <a:spcBef>
                <a:spcPts val="600"/>
              </a:spcBef>
              <a:spcAft>
                <a:spcPts val="600"/>
              </a:spcAft>
            </a:pPr>
            <a:r>
              <a:rPr lang="hu-HU" sz="2800" dirty="0" smtClean="0"/>
              <a:t>Önellentmondások/nincs összefüggés</a:t>
            </a:r>
          </a:p>
          <a:p>
            <a:pPr>
              <a:spcBef>
                <a:spcPts val="600"/>
              </a:spcBef>
              <a:spcAft>
                <a:spcPts val="600"/>
              </a:spcAft>
            </a:pPr>
            <a:r>
              <a:rPr lang="hu-HU" sz="2800" dirty="0" smtClean="0"/>
              <a:t>Az igényfelmérés nem megfelelő, nem alátámasztott a szükséglet</a:t>
            </a:r>
          </a:p>
          <a:p>
            <a:pPr>
              <a:spcBef>
                <a:spcPts val="600"/>
              </a:spcBef>
              <a:spcAft>
                <a:spcPts val="600"/>
              </a:spcAft>
            </a:pPr>
            <a:r>
              <a:rPr lang="hu-HU" sz="2800" dirty="0" smtClean="0"/>
              <a:t>Általános hívószavak/megfogalmazás, nincsenek konkrétumok</a:t>
            </a:r>
          </a:p>
          <a:p>
            <a:pPr>
              <a:spcBef>
                <a:spcPts val="600"/>
              </a:spcBef>
              <a:spcAft>
                <a:spcPts val="600"/>
              </a:spcAft>
            </a:pPr>
            <a:r>
              <a:rPr lang="hu-HU" sz="2800" dirty="0" smtClean="0"/>
              <a:t>A partnerek nem közösen készítik el a pályázatot, így nem ismerik kellően a pályázat tartalmát</a:t>
            </a:r>
          </a:p>
          <a:p>
            <a:pPr>
              <a:spcBef>
                <a:spcPts val="600"/>
              </a:spcBef>
              <a:spcAft>
                <a:spcPts val="600"/>
              </a:spcAft>
            </a:pPr>
            <a:r>
              <a:rPr lang="hu-HU" sz="2800" dirty="0" smtClean="0"/>
              <a:t>A célok és tevékenységek nincsenek összhangban</a:t>
            </a:r>
          </a:p>
        </p:txBody>
      </p:sp>
      <p:sp>
        <p:nvSpPr>
          <p:cNvPr id="4" name="Dia számának helye 3"/>
          <p:cNvSpPr>
            <a:spLocks noGrp="1"/>
          </p:cNvSpPr>
          <p:nvPr>
            <p:ph type="sldNum" sz="quarter" idx="12"/>
          </p:nvPr>
        </p:nvSpPr>
        <p:spPr/>
        <p:txBody>
          <a:bodyPr/>
          <a:lstStyle/>
          <a:p>
            <a:fld id="{8786C8E2-9E3F-4C8C-994D-EE3284EB7F2D}" type="slidenum">
              <a:rPr lang="hu-HU" altLang="hu-HU" smtClean="0"/>
              <a:pPr/>
              <a:t>12</a:t>
            </a:fld>
            <a:endParaRPr lang="hu-HU" altLang="hu-HU" dirty="0"/>
          </a:p>
        </p:txBody>
      </p:sp>
    </p:spTree>
    <p:extLst>
      <p:ext uri="{BB962C8B-B14F-4D97-AF65-F5344CB8AC3E}">
        <p14:creationId xmlns:p14="http://schemas.microsoft.com/office/powerpoint/2010/main" val="2864223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l"/>
            <a:r>
              <a:rPr lang="hu-HU" sz="3600" b="1" dirty="0">
                <a:solidFill>
                  <a:schemeClr val="accent2"/>
                </a:solidFill>
              </a:rPr>
              <a:t>Gyakori hibák </a:t>
            </a:r>
            <a:r>
              <a:rPr lang="hu-HU" sz="3600" b="1" dirty="0" smtClean="0">
                <a:solidFill>
                  <a:schemeClr val="accent2"/>
                </a:solidFill>
              </a:rPr>
              <a:t>II.</a:t>
            </a:r>
            <a:endParaRPr lang="hu-HU" sz="3600" b="1" dirty="0"/>
          </a:p>
        </p:txBody>
      </p:sp>
      <p:sp>
        <p:nvSpPr>
          <p:cNvPr id="3" name="Tartalom helye 2"/>
          <p:cNvSpPr>
            <a:spLocks noGrp="1"/>
          </p:cNvSpPr>
          <p:nvPr>
            <p:ph idx="1"/>
          </p:nvPr>
        </p:nvSpPr>
        <p:spPr>
          <a:xfrm>
            <a:off x="467544" y="1772816"/>
            <a:ext cx="8229600" cy="4525963"/>
          </a:xfrm>
        </p:spPr>
        <p:txBody>
          <a:bodyPr/>
          <a:lstStyle/>
          <a:p>
            <a:pPr>
              <a:spcBef>
                <a:spcPts val="600"/>
              </a:spcBef>
              <a:spcAft>
                <a:spcPts val="600"/>
              </a:spcAft>
            </a:pPr>
            <a:r>
              <a:rPr lang="hu-HU" sz="2800" dirty="0" smtClean="0"/>
              <a:t>Mobilitások túlzott hangsúlya, helyi tevékenységek hiánya</a:t>
            </a:r>
          </a:p>
          <a:p>
            <a:pPr>
              <a:spcBef>
                <a:spcPts val="600"/>
              </a:spcBef>
              <a:spcAft>
                <a:spcPts val="600"/>
              </a:spcAft>
            </a:pPr>
            <a:r>
              <a:rPr lang="hu-HU" sz="2800" dirty="0"/>
              <a:t>Koordinátor dominanciája, </a:t>
            </a:r>
            <a:r>
              <a:rPr lang="hu-HU" sz="2800" dirty="0" smtClean="0"/>
              <a:t>a partnerek </a:t>
            </a:r>
            <a:r>
              <a:rPr lang="hu-HU" sz="2800" dirty="0"/>
              <a:t>nem </a:t>
            </a:r>
            <a:r>
              <a:rPr lang="hu-HU" sz="2800" dirty="0" smtClean="0"/>
              <a:t>relevánsak</a:t>
            </a:r>
            <a:endParaRPr lang="hu-HU" sz="2800" dirty="0"/>
          </a:p>
          <a:p>
            <a:pPr>
              <a:spcBef>
                <a:spcPts val="600"/>
              </a:spcBef>
              <a:spcAft>
                <a:spcPts val="600"/>
              </a:spcAft>
            </a:pPr>
            <a:r>
              <a:rPr lang="hu-HU" sz="2800" dirty="0"/>
              <a:t>Volumen </a:t>
            </a:r>
            <a:r>
              <a:rPr lang="hu-HU" sz="2800" dirty="0" smtClean="0"/>
              <a:t>és időtartam </a:t>
            </a:r>
            <a:r>
              <a:rPr lang="hu-HU" sz="2800" dirty="0"/>
              <a:t>ellentmondása</a:t>
            </a:r>
          </a:p>
          <a:p>
            <a:pPr>
              <a:spcBef>
                <a:spcPts val="600"/>
              </a:spcBef>
              <a:spcAft>
                <a:spcPts val="600"/>
              </a:spcAft>
            </a:pPr>
            <a:r>
              <a:rPr lang="hu-HU" sz="2800" dirty="0" smtClean="0"/>
              <a:t>Az eredmények kizárólag a résztvevők szintjén hasznosulnak</a:t>
            </a:r>
            <a:endParaRPr lang="hu-HU" sz="2800" dirty="0"/>
          </a:p>
          <a:p>
            <a:endParaRPr lang="hu-HU" dirty="0"/>
          </a:p>
        </p:txBody>
      </p:sp>
      <p:sp>
        <p:nvSpPr>
          <p:cNvPr id="4" name="Dia számának helye 3"/>
          <p:cNvSpPr>
            <a:spLocks noGrp="1"/>
          </p:cNvSpPr>
          <p:nvPr>
            <p:ph type="sldNum" sz="quarter" idx="12"/>
          </p:nvPr>
        </p:nvSpPr>
        <p:spPr/>
        <p:txBody>
          <a:bodyPr/>
          <a:lstStyle/>
          <a:p>
            <a:fld id="{8786C8E2-9E3F-4C8C-994D-EE3284EB7F2D}" type="slidenum">
              <a:rPr lang="hu-HU" altLang="hu-HU" smtClean="0"/>
              <a:pPr/>
              <a:t>13</a:t>
            </a:fld>
            <a:endParaRPr lang="hu-HU" altLang="hu-HU"/>
          </a:p>
        </p:txBody>
      </p:sp>
    </p:spTree>
    <p:extLst>
      <p:ext uri="{BB962C8B-B14F-4D97-AF65-F5344CB8AC3E}">
        <p14:creationId xmlns:p14="http://schemas.microsoft.com/office/powerpoint/2010/main" val="1283027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332656"/>
            <a:ext cx="8229600" cy="1143000"/>
          </a:xfrm>
        </p:spPr>
        <p:txBody>
          <a:bodyPr/>
          <a:lstStyle/>
          <a:p>
            <a:pPr algn="l"/>
            <a:r>
              <a:rPr lang="hu-HU" sz="3600" b="1" dirty="0" smtClean="0">
                <a:solidFill>
                  <a:schemeClr val="accent2"/>
                </a:solidFill>
              </a:rPr>
              <a:t>A „jó” pályázat</a:t>
            </a:r>
            <a:endParaRPr lang="hu-HU" sz="3600" b="1" dirty="0">
              <a:solidFill>
                <a:schemeClr val="accent2"/>
              </a:solidFill>
            </a:endParaRPr>
          </a:p>
        </p:txBody>
      </p:sp>
      <p:sp>
        <p:nvSpPr>
          <p:cNvPr id="3" name="Tartalom helye 2"/>
          <p:cNvSpPr>
            <a:spLocks noGrp="1"/>
          </p:cNvSpPr>
          <p:nvPr>
            <p:ph idx="1"/>
          </p:nvPr>
        </p:nvSpPr>
        <p:spPr>
          <a:xfrm>
            <a:off x="611560" y="1475656"/>
            <a:ext cx="8229600" cy="4525963"/>
          </a:xfrm>
        </p:spPr>
        <p:txBody>
          <a:bodyPr/>
          <a:lstStyle/>
          <a:p>
            <a:pPr>
              <a:spcBef>
                <a:spcPts val="600"/>
              </a:spcBef>
              <a:spcAft>
                <a:spcPts val="600"/>
              </a:spcAft>
            </a:pPr>
            <a:r>
              <a:rPr lang="hu-HU" sz="2000" dirty="0" smtClean="0"/>
              <a:t>Formai és tartalmi megfelelés</a:t>
            </a:r>
          </a:p>
          <a:p>
            <a:pPr>
              <a:spcBef>
                <a:spcPts val="600"/>
              </a:spcBef>
              <a:spcAft>
                <a:spcPts val="600"/>
              </a:spcAft>
            </a:pPr>
            <a:r>
              <a:rPr lang="hu-HU" sz="2000" dirty="0" smtClean="0"/>
              <a:t>A pályázat részletes, alaposan kidolgozott, érthető, a tevékenységek indokoltsága alátámasztott</a:t>
            </a:r>
          </a:p>
          <a:p>
            <a:pPr>
              <a:spcBef>
                <a:spcPts val="600"/>
              </a:spcBef>
              <a:spcAft>
                <a:spcPts val="600"/>
              </a:spcAft>
            </a:pPr>
            <a:r>
              <a:rPr lang="hu-HU" sz="2000" dirty="0" smtClean="0"/>
              <a:t>A projekt céljai és a tevékenységek összhangban vannak a program céljaival, prioritásaival</a:t>
            </a:r>
          </a:p>
          <a:p>
            <a:pPr>
              <a:spcBef>
                <a:spcPts val="600"/>
              </a:spcBef>
              <a:spcAft>
                <a:spcPts val="600"/>
              </a:spcAft>
            </a:pPr>
            <a:r>
              <a:rPr lang="hu-HU" sz="2000" dirty="0" smtClean="0"/>
              <a:t>Azonosítható, milyen intézményi szükséglet, motiváció áll a pályázat hátterében</a:t>
            </a:r>
          </a:p>
          <a:p>
            <a:pPr>
              <a:spcBef>
                <a:spcPts val="600"/>
              </a:spcBef>
              <a:spcAft>
                <a:spcPts val="600"/>
              </a:spcAft>
            </a:pPr>
            <a:r>
              <a:rPr lang="hu-HU" sz="2000" dirty="0"/>
              <a:t>Megfelelően kidolgozott költségvetés, </a:t>
            </a:r>
            <a:r>
              <a:rPr lang="hu-HU" sz="2000" dirty="0" smtClean="0"/>
              <a:t>költséghatékonyság</a:t>
            </a:r>
          </a:p>
          <a:p>
            <a:pPr>
              <a:spcBef>
                <a:spcPts val="600"/>
              </a:spcBef>
              <a:spcAft>
                <a:spcPts val="600"/>
              </a:spcAft>
            </a:pPr>
            <a:r>
              <a:rPr lang="hu-HU" sz="2000" dirty="0" smtClean="0"/>
              <a:t>A projekt új tudást, tapasztalatot, készséget tartalmaz a partner intézmények számára és pozitív hatással lehet helyi/regionális/EU-s szinten (nemzetközi együttműködés indokolt)</a:t>
            </a:r>
          </a:p>
          <a:p>
            <a:pPr>
              <a:spcBef>
                <a:spcPts val="600"/>
              </a:spcBef>
              <a:spcAft>
                <a:spcPts val="600"/>
              </a:spcAft>
            </a:pPr>
            <a:r>
              <a:rPr lang="hu-HU" sz="2000" dirty="0" smtClean="0"/>
              <a:t>A projekt céljai, </a:t>
            </a:r>
            <a:r>
              <a:rPr lang="hu-HU" sz="2000" dirty="0"/>
              <a:t>relevanciája és a várható eredmények </a:t>
            </a:r>
            <a:r>
              <a:rPr lang="hu-HU" sz="2000" dirty="0" smtClean="0"/>
              <a:t>terjesztése, intézményi beépülése kellően bemutatott</a:t>
            </a:r>
          </a:p>
          <a:p>
            <a:pPr marL="0" indent="0">
              <a:spcBef>
                <a:spcPts val="600"/>
              </a:spcBef>
              <a:spcAft>
                <a:spcPts val="600"/>
              </a:spcAft>
              <a:buNone/>
            </a:pPr>
            <a:endParaRPr lang="hu-HU" sz="2800" dirty="0" smtClean="0"/>
          </a:p>
          <a:p>
            <a:endParaRPr lang="hu-HU" dirty="0"/>
          </a:p>
        </p:txBody>
      </p:sp>
      <p:sp>
        <p:nvSpPr>
          <p:cNvPr id="4" name="Dia számának helye 3"/>
          <p:cNvSpPr>
            <a:spLocks noGrp="1"/>
          </p:cNvSpPr>
          <p:nvPr>
            <p:ph type="sldNum" sz="quarter" idx="12"/>
          </p:nvPr>
        </p:nvSpPr>
        <p:spPr/>
        <p:txBody>
          <a:bodyPr/>
          <a:lstStyle/>
          <a:p>
            <a:fld id="{8786C8E2-9E3F-4C8C-994D-EE3284EB7F2D}" type="slidenum">
              <a:rPr lang="hu-HU" altLang="hu-HU" smtClean="0"/>
              <a:pPr/>
              <a:t>14</a:t>
            </a:fld>
            <a:endParaRPr lang="hu-HU" altLang="hu-HU" dirty="0"/>
          </a:p>
        </p:txBody>
      </p:sp>
    </p:spTree>
    <p:extLst>
      <p:ext uri="{BB962C8B-B14F-4D97-AF65-F5344CB8AC3E}">
        <p14:creationId xmlns:p14="http://schemas.microsoft.com/office/powerpoint/2010/main" val="970475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67544" y="764704"/>
            <a:ext cx="8229600" cy="4525963"/>
          </a:xfrm>
        </p:spPr>
        <p:txBody>
          <a:bodyPr/>
          <a:lstStyle/>
          <a:p>
            <a:pPr algn="ctr"/>
            <a:endParaRPr lang="hu-HU" sz="4400" dirty="0" smtClean="0"/>
          </a:p>
          <a:p>
            <a:pPr algn="ctr"/>
            <a:endParaRPr lang="hu-HU" sz="4400" dirty="0"/>
          </a:p>
          <a:p>
            <a:pPr marL="0" indent="0" algn="ctr">
              <a:buNone/>
            </a:pPr>
            <a:r>
              <a:rPr lang="hu-HU" sz="4400" b="1" dirty="0" smtClean="0">
                <a:solidFill>
                  <a:schemeClr val="accent2"/>
                </a:solidFill>
              </a:rPr>
              <a:t>Köszönöm a figyelmet!</a:t>
            </a:r>
          </a:p>
          <a:p>
            <a:pPr marL="0" indent="0" algn="ctr">
              <a:buNone/>
            </a:pPr>
            <a:r>
              <a:rPr lang="hu-HU" sz="6000" b="1" dirty="0" smtClean="0">
                <a:solidFill>
                  <a:schemeClr val="accent2"/>
                </a:solidFill>
                <a:sym typeface="Wingdings" panose="05000000000000000000" pitchFamily="2" charset="2"/>
              </a:rPr>
              <a:t></a:t>
            </a:r>
            <a:endParaRPr lang="hu-HU" sz="6000" b="1" dirty="0">
              <a:solidFill>
                <a:schemeClr val="accent2"/>
              </a:solidFill>
            </a:endParaRPr>
          </a:p>
        </p:txBody>
      </p:sp>
      <p:sp>
        <p:nvSpPr>
          <p:cNvPr id="4" name="Dia számának helye 3"/>
          <p:cNvSpPr>
            <a:spLocks noGrp="1"/>
          </p:cNvSpPr>
          <p:nvPr>
            <p:ph type="sldNum" sz="quarter" idx="12"/>
          </p:nvPr>
        </p:nvSpPr>
        <p:spPr/>
        <p:txBody>
          <a:bodyPr/>
          <a:lstStyle/>
          <a:p>
            <a:fld id="{8786C8E2-9E3F-4C8C-994D-EE3284EB7F2D}" type="slidenum">
              <a:rPr lang="hu-HU" altLang="hu-HU" smtClean="0"/>
              <a:pPr/>
              <a:t>15</a:t>
            </a:fld>
            <a:endParaRPr lang="hu-HU" altLang="hu-HU"/>
          </a:p>
        </p:txBody>
      </p:sp>
      <p:sp>
        <p:nvSpPr>
          <p:cNvPr id="5" name="Cím 1"/>
          <p:cNvSpPr>
            <a:spLocks noGrp="1"/>
          </p:cNvSpPr>
          <p:nvPr>
            <p:ph type="title"/>
          </p:nvPr>
        </p:nvSpPr>
        <p:spPr>
          <a:xfrm>
            <a:off x="467544" y="5445224"/>
            <a:ext cx="8229600" cy="1143000"/>
          </a:xfrm>
        </p:spPr>
        <p:txBody>
          <a:bodyPr/>
          <a:lstStyle/>
          <a:p>
            <a:pPr algn="l"/>
            <a:endParaRPr lang="hu-HU" sz="2000" dirty="0">
              <a:solidFill>
                <a:schemeClr val="tx1"/>
              </a:solidFill>
            </a:endParaRPr>
          </a:p>
        </p:txBody>
      </p:sp>
    </p:spTree>
    <p:extLst>
      <p:ext uri="{BB962C8B-B14F-4D97-AF65-F5344CB8AC3E}">
        <p14:creationId xmlns:p14="http://schemas.microsoft.com/office/powerpoint/2010/main" val="3354006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476672"/>
            <a:ext cx="8229600" cy="1143000"/>
          </a:xfrm>
        </p:spPr>
        <p:txBody>
          <a:bodyPr/>
          <a:lstStyle/>
          <a:p>
            <a:pPr algn="l"/>
            <a:r>
              <a:rPr lang="hu-HU" sz="3600" b="1" dirty="0" smtClean="0">
                <a:solidFill>
                  <a:schemeClr val="accent2"/>
                </a:solidFill>
              </a:rPr>
              <a:t>A szakértő értékel</a:t>
            </a:r>
            <a:endParaRPr lang="hu-HU" sz="3600" b="1" dirty="0">
              <a:solidFill>
                <a:schemeClr val="accent2"/>
              </a:solidFill>
            </a:endParaRPr>
          </a:p>
        </p:txBody>
      </p:sp>
      <p:sp>
        <p:nvSpPr>
          <p:cNvPr id="3" name="Tartalom helye 2"/>
          <p:cNvSpPr>
            <a:spLocks noGrp="1"/>
          </p:cNvSpPr>
          <p:nvPr>
            <p:ph idx="1"/>
          </p:nvPr>
        </p:nvSpPr>
        <p:spPr>
          <a:xfrm>
            <a:off x="452884" y="1752674"/>
            <a:ext cx="8229600" cy="4525963"/>
          </a:xfrm>
        </p:spPr>
        <p:txBody>
          <a:bodyPr/>
          <a:lstStyle/>
          <a:p>
            <a:pPr>
              <a:spcBef>
                <a:spcPts val="600"/>
              </a:spcBef>
              <a:spcAft>
                <a:spcPts val="600"/>
              </a:spcAft>
            </a:pPr>
            <a:r>
              <a:rPr lang="hu-HU" sz="2800" dirty="0" smtClean="0"/>
              <a:t>Formai és tartalmi bírálat</a:t>
            </a:r>
          </a:p>
          <a:p>
            <a:pPr>
              <a:spcBef>
                <a:spcPts val="600"/>
              </a:spcBef>
              <a:spcAft>
                <a:spcPts val="600"/>
              </a:spcAft>
            </a:pPr>
            <a:r>
              <a:rPr lang="hu-HU" sz="2800" dirty="0" smtClean="0"/>
              <a:t>Szakértők kiválasztása és felkészítése</a:t>
            </a:r>
          </a:p>
          <a:p>
            <a:pPr>
              <a:spcBef>
                <a:spcPts val="600"/>
              </a:spcBef>
              <a:spcAft>
                <a:spcPts val="600"/>
              </a:spcAft>
            </a:pPr>
            <a:r>
              <a:rPr lang="hu-HU" sz="2800" dirty="0" smtClean="0"/>
              <a:t>Tartalmi bírálat folyamata: két </a:t>
            </a:r>
            <a:r>
              <a:rPr lang="hu-HU" sz="2800" dirty="0"/>
              <a:t>független szakértő </a:t>
            </a:r>
            <a:r>
              <a:rPr lang="hu-HU" sz="2800" dirty="0" smtClean="0"/>
              <a:t>értékel, konszolidáció, szükség esetén harmadik szakértő bevonása</a:t>
            </a:r>
          </a:p>
          <a:p>
            <a:pPr>
              <a:spcBef>
                <a:spcPts val="600"/>
              </a:spcBef>
              <a:spcAft>
                <a:spcPts val="600"/>
              </a:spcAft>
            </a:pPr>
            <a:r>
              <a:rPr lang="hu-HU" sz="2800" dirty="0" smtClean="0"/>
              <a:t>Pályázati felhívás, Pályázati kalauz, Szakértői </a:t>
            </a:r>
            <a:r>
              <a:rPr lang="hu-HU" sz="2800" dirty="0"/>
              <a:t>útmutató</a:t>
            </a:r>
            <a:br>
              <a:rPr lang="hu-HU" sz="2800" dirty="0"/>
            </a:br>
            <a:r>
              <a:rPr lang="hu-HU" sz="2800" dirty="0" smtClean="0"/>
              <a:t>(</a:t>
            </a:r>
            <a:r>
              <a:rPr lang="hu-HU" sz="2800" dirty="0">
                <a:hlinkClick r:id="rId3"/>
              </a:rPr>
              <a:t>https://</a:t>
            </a:r>
            <a:r>
              <a:rPr lang="hu-HU" sz="2800" dirty="0" smtClean="0">
                <a:hlinkClick r:id="rId3"/>
              </a:rPr>
              <a:t>tka.hu/palyazatok/535/palyazati-dokumentumok#12660</a:t>
            </a:r>
            <a:r>
              <a:rPr lang="hu-HU" sz="2800" dirty="0" smtClean="0"/>
              <a:t>)</a:t>
            </a:r>
            <a:endParaRPr lang="hu-HU" sz="2800" dirty="0"/>
          </a:p>
        </p:txBody>
      </p:sp>
      <p:sp>
        <p:nvSpPr>
          <p:cNvPr id="4" name="Dia számának helye 3"/>
          <p:cNvSpPr>
            <a:spLocks noGrp="1"/>
          </p:cNvSpPr>
          <p:nvPr>
            <p:ph type="sldNum" sz="quarter" idx="12"/>
          </p:nvPr>
        </p:nvSpPr>
        <p:spPr/>
        <p:txBody>
          <a:bodyPr/>
          <a:lstStyle/>
          <a:p>
            <a:fld id="{8786C8E2-9E3F-4C8C-994D-EE3284EB7F2D}" type="slidenum">
              <a:rPr lang="hu-HU" altLang="hu-HU" smtClean="0"/>
              <a:pPr/>
              <a:t>2</a:t>
            </a:fld>
            <a:endParaRPr lang="hu-HU" altLang="hu-HU" dirty="0"/>
          </a:p>
        </p:txBody>
      </p:sp>
    </p:spTree>
    <p:extLst>
      <p:ext uri="{BB962C8B-B14F-4D97-AF65-F5344CB8AC3E}">
        <p14:creationId xmlns:p14="http://schemas.microsoft.com/office/powerpoint/2010/main" val="2609984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476672"/>
            <a:ext cx="8229600" cy="1143000"/>
          </a:xfrm>
        </p:spPr>
        <p:txBody>
          <a:bodyPr/>
          <a:lstStyle/>
          <a:p>
            <a:pPr algn="l"/>
            <a:r>
              <a:rPr lang="hu-HU" sz="3600" b="1" dirty="0" smtClean="0">
                <a:solidFill>
                  <a:schemeClr val="accent2"/>
                </a:solidFill>
              </a:rPr>
              <a:t>Értékelési szempontok</a:t>
            </a:r>
            <a:endParaRPr lang="hu-HU" sz="3600" b="1" dirty="0">
              <a:solidFill>
                <a:schemeClr val="accent2"/>
              </a:solidFill>
            </a:endParaRPr>
          </a:p>
        </p:txBody>
      </p:sp>
      <p:sp>
        <p:nvSpPr>
          <p:cNvPr id="3" name="Tartalom helye 2"/>
          <p:cNvSpPr>
            <a:spLocks noGrp="1"/>
          </p:cNvSpPr>
          <p:nvPr>
            <p:ph idx="1"/>
          </p:nvPr>
        </p:nvSpPr>
        <p:spPr>
          <a:xfrm>
            <a:off x="467544" y="1844824"/>
            <a:ext cx="8229600" cy="4525963"/>
          </a:xfrm>
        </p:spPr>
        <p:txBody>
          <a:bodyPr/>
          <a:lstStyle/>
          <a:p>
            <a:pPr>
              <a:spcAft>
                <a:spcPts val="2400"/>
              </a:spcAft>
            </a:pPr>
            <a:r>
              <a:rPr lang="hu-HU" sz="2800" dirty="0" smtClean="0"/>
              <a:t>A projekt relevanciája (</a:t>
            </a:r>
            <a:r>
              <a:rPr lang="hu-HU" sz="2800" dirty="0" err="1" smtClean="0"/>
              <a:t>max</a:t>
            </a:r>
            <a:r>
              <a:rPr lang="hu-HU" sz="2800" dirty="0" smtClean="0"/>
              <a:t>. 30 pont)</a:t>
            </a:r>
          </a:p>
          <a:p>
            <a:pPr>
              <a:spcAft>
                <a:spcPts val="2400"/>
              </a:spcAft>
            </a:pPr>
            <a:r>
              <a:rPr lang="hu-HU" sz="2800" dirty="0" smtClean="0"/>
              <a:t>A projekt és megvalósításának minősége</a:t>
            </a:r>
            <a:br>
              <a:rPr lang="hu-HU" sz="2800" dirty="0" smtClean="0"/>
            </a:br>
            <a:r>
              <a:rPr lang="hu-HU" sz="2800" dirty="0" smtClean="0"/>
              <a:t>(</a:t>
            </a:r>
            <a:r>
              <a:rPr lang="hu-HU" sz="2800" dirty="0" err="1" smtClean="0"/>
              <a:t>max</a:t>
            </a:r>
            <a:r>
              <a:rPr lang="hu-HU" sz="2800" dirty="0" smtClean="0"/>
              <a:t>. 20 pont)</a:t>
            </a:r>
          </a:p>
          <a:p>
            <a:pPr>
              <a:spcAft>
                <a:spcPts val="2400"/>
              </a:spcAft>
            </a:pPr>
            <a:r>
              <a:rPr lang="hu-HU" sz="2800" dirty="0" smtClean="0"/>
              <a:t>A partnerség összetétele és az együttműködés minősége (</a:t>
            </a:r>
            <a:r>
              <a:rPr lang="hu-HU" sz="2800" dirty="0" err="1" smtClean="0"/>
              <a:t>max</a:t>
            </a:r>
            <a:r>
              <a:rPr lang="hu-HU" sz="2800" dirty="0" smtClean="0"/>
              <a:t>. 20 pont)</a:t>
            </a:r>
          </a:p>
          <a:p>
            <a:pPr>
              <a:spcAft>
                <a:spcPts val="2400"/>
              </a:spcAft>
            </a:pPr>
            <a:r>
              <a:rPr lang="hu-HU" sz="2800" dirty="0" smtClean="0"/>
              <a:t>Hatás és </a:t>
            </a:r>
            <a:r>
              <a:rPr lang="hu-HU" sz="2800" dirty="0" err="1" smtClean="0"/>
              <a:t>disszemináció</a:t>
            </a:r>
            <a:r>
              <a:rPr lang="hu-HU" sz="2800" dirty="0" smtClean="0"/>
              <a:t> (</a:t>
            </a:r>
            <a:r>
              <a:rPr lang="hu-HU" sz="2800" dirty="0" err="1" smtClean="0"/>
              <a:t>max</a:t>
            </a:r>
            <a:r>
              <a:rPr lang="hu-HU" sz="2800" dirty="0" smtClean="0"/>
              <a:t>. 30 pont)</a:t>
            </a:r>
            <a:endParaRPr lang="hu-HU" sz="2800" dirty="0"/>
          </a:p>
        </p:txBody>
      </p:sp>
      <p:sp>
        <p:nvSpPr>
          <p:cNvPr id="4" name="Dia számának helye 3"/>
          <p:cNvSpPr>
            <a:spLocks noGrp="1"/>
          </p:cNvSpPr>
          <p:nvPr>
            <p:ph type="sldNum" sz="quarter" idx="12"/>
          </p:nvPr>
        </p:nvSpPr>
        <p:spPr/>
        <p:txBody>
          <a:bodyPr/>
          <a:lstStyle/>
          <a:p>
            <a:fld id="{8786C8E2-9E3F-4C8C-994D-EE3284EB7F2D}" type="slidenum">
              <a:rPr lang="hu-HU" altLang="hu-HU" smtClean="0"/>
              <a:pPr/>
              <a:t>3</a:t>
            </a:fld>
            <a:endParaRPr lang="hu-HU" altLang="hu-HU"/>
          </a:p>
        </p:txBody>
      </p:sp>
    </p:spTree>
    <p:extLst>
      <p:ext uri="{BB962C8B-B14F-4D97-AF65-F5344CB8AC3E}">
        <p14:creationId xmlns:p14="http://schemas.microsoft.com/office/powerpoint/2010/main" val="1831238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476672"/>
            <a:ext cx="8229600" cy="1143000"/>
          </a:xfrm>
        </p:spPr>
        <p:txBody>
          <a:bodyPr/>
          <a:lstStyle/>
          <a:p>
            <a:pPr algn="l"/>
            <a:r>
              <a:rPr lang="hu-HU" sz="3600" b="1" dirty="0" smtClean="0">
                <a:solidFill>
                  <a:schemeClr val="accent2"/>
                </a:solidFill>
              </a:rPr>
              <a:t>A projekt relevanciája</a:t>
            </a:r>
            <a:br>
              <a:rPr lang="hu-HU" sz="3600" b="1" dirty="0" smtClean="0">
                <a:solidFill>
                  <a:schemeClr val="accent2"/>
                </a:solidFill>
              </a:rPr>
            </a:br>
            <a:r>
              <a:rPr lang="hu-HU" sz="3600" b="1" dirty="0" smtClean="0">
                <a:solidFill>
                  <a:schemeClr val="accent2"/>
                </a:solidFill>
              </a:rPr>
              <a:t>(</a:t>
            </a:r>
            <a:r>
              <a:rPr lang="hu-HU" sz="3600" b="1" dirty="0" err="1" smtClean="0">
                <a:solidFill>
                  <a:schemeClr val="accent2"/>
                </a:solidFill>
              </a:rPr>
              <a:t>max</a:t>
            </a:r>
            <a:r>
              <a:rPr lang="hu-HU" sz="3600" b="1" dirty="0" smtClean="0">
                <a:solidFill>
                  <a:schemeClr val="accent2"/>
                </a:solidFill>
              </a:rPr>
              <a:t>. 30 pont)</a:t>
            </a:r>
            <a:endParaRPr lang="hu-HU" sz="3600" b="1" dirty="0">
              <a:solidFill>
                <a:schemeClr val="accent2"/>
              </a:solidFill>
            </a:endParaRPr>
          </a:p>
        </p:txBody>
      </p:sp>
      <p:sp>
        <p:nvSpPr>
          <p:cNvPr id="3" name="Tartalom helye 2"/>
          <p:cNvSpPr>
            <a:spLocks noGrp="1"/>
          </p:cNvSpPr>
          <p:nvPr>
            <p:ph idx="1"/>
          </p:nvPr>
        </p:nvSpPr>
        <p:spPr>
          <a:xfrm>
            <a:off x="457200" y="1702383"/>
            <a:ext cx="8229600" cy="4525963"/>
          </a:xfrm>
        </p:spPr>
        <p:txBody>
          <a:bodyPr/>
          <a:lstStyle/>
          <a:p>
            <a:pPr>
              <a:spcBef>
                <a:spcPts val="600"/>
              </a:spcBef>
              <a:spcAft>
                <a:spcPts val="600"/>
              </a:spcAft>
            </a:pPr>
            <a:r>
              <a:rPr lang="hu-HU" sz="2800" u="sng" dirty="0" smtClean="0"/>
              <a:t>Prioritások:</a:t>
            </a:r>
            <a:r>
              <a:rPr lang="hu-HU" sz="2800" dirty="0" smtClean="0"/>
              <a:t> a projekt illeszkedik a program céljaihoz és a meghatározott prioritásokhoz (</a:t>
            </a:r>
            <a:r>
              <a:rPr lang="hu-HU" sz="2800" dirty="0" smtClean="0">
                <a:hlinkClick r:id="rId3"/>
              </a:rPr>
              <a:t>https</a:t>
            </a:r>
            <a:r>
              <a:rPr lang="hu-HU" sz="2800" dirty="0">
                <a:hlinkClick r:id="rId3"/>
              </a:rPr>
              <a:t>://</a:t>
            </a:r>
            <a:r>
              <a:rPr lang="hu-HU" sz="2800" dirty="0" smtClean="0">
                <a:hlinkClick r:id="rId3"/>
              </a:rPr>
              <a:t>tka.hu/palyazatok/244/iskolai-ovodai-partnersegek</a:t>
            </a:r>
            <a:r>
              <a:rPr lang="hu-HU" sz="2800" dirty="0" smtClean="0"/>
              <a:t>)</a:t>
            </a:r>
          </a:p>
          <a:p>
            <a:pPr>
              <a:spcBef>
                <a:spcPts val="600"/>
              </a:spcBef>
              <a:spcAft>
                <a:spcPts val="600"/>
              </a:spcAft>
            </a:pPr>
            <a:r>
              <a:rPr lang="hu-HU" sz="2800" u="sng" dirty="0" smtClean="0"/>
              <a:t>Szükségletek:</a:t>
            </a:r>
            <a:r>
              <a:rPr lang="hu-HU" sz="2800" dirty="0" smtClean="0"/>
              <a:t> a projekt az intézmény belső szükségleteire reagál </a:t>
            </a:r>
          </a:p>
          <a:p>
            <a:pPr>
              <a:spcBef>
                <a:spcPts val="600"/>
              </a:spcBef>
              <a:spcAft>
                <a:spcPts val="600"/>
              </a:spcAft>
            </a:pPr>
            <a:r>
              <a:rPr lang="hu-HU" sz="2800" u="sng" dirty="0" smtClean="0"/>
              <a:t>Célok: </a:t>
            </a:r>
            <a:r>
              <a:rPr lang="hu-HU" sz="2800" dirty="0" smtClean="0"/>
              <a:t>egyértelműen meghatározottak és reálisak</a:t>
            </a:r>
          </a:p>
          <a:p>
            <a:pPr>
              <a:spcBef>
                <a:spcPts val="600"/>
              </a:spcBef>
              <a:spcAft>
                <a:spcPts val="600"/>
              </a:spcAft>
            </a:pPr>
            <a:r>
              <a:rPr lang="hu-HU" sz="2800" u="sng" dirty="0" smtClean="0"/>
              <a:t>Európai dimenzió: </a:t>
            </a:r>
            <a:r>
              <a:rPr lang="hu-HU" sz="2800" dirty="0" smtClean="0"/>
              <a:t>a nemzetközi együttműködés szükségessége alátámasztott</a:t>
            </a:r>
          </a:p>
        </p:txBody>
      </p:sp>
      <p:sp>
        <p:nvSpPr>
          <p:cNvPr id="4" name="Dia számának helye 3"/>
          <p:cNvSpPr>
            <a:spLocks noGrp="1"/>
          </p:cNvSpPr>
          <p:nvPr>
            <p:ph type="sldNum" sz="quarter" idx="12"/>
          </p:nvPr>
        </p:nvSpPr>
        <p:spPr/>
        <p:txBody>
          <a:bodyPr/>
          <a:lstStyle/>
          <a:p>
            <a:fld id="{8786C8E2-9E3F-4C8C-994D-EE3284EB7F2D}" type="slidenum">
              <a:rPr lang="hu-HU" altLang="hu-HU" smtClean="0"/>
              <a:pPr/>
              <a:t>4</a:t>
            </a:fld>
            <a:endParaRPr lang="hu-HU" altLang="hu-HU"/>
          </a:p>
        </p:txBody>
      </p:sp>
    </p:spTree>
    <p:extLst>
      <p:ext uri="{BB962C8B-B14F-4D97-AF65-F5344CB8AC3E}">
        <p14:creationId xmlns:p14="http://schemas.microsoft.com/office/powerpoint/2010/main" val="3057492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l"/>
            <a:r>
              <a:rPr lang="hu-HU" sz="3600" b="1" dirty="0" smtClean="0">
                <a:solidFill>
                  <a:schemeClr val="accent2"/>
                </a:solidFill>
              </a:rPr>
              <a:t>Javaslatok</a:t>
            </a:r>
            <a:endParaRPr lang="hu-HU" sz="3600" b="1" dirty="0">
              <a:solidFill>
                <a:schemeClr val="accent2"/>
              </a:solidFill>
            </a:endParaRPr>
          </a:p>
        </p:txBody>
      </p:sp>
      <p:sp>
        <p:nvSpPr>
          <p:cNvPr id="3" name="Tartalom helye 2"/>
          <p:cNvSpPr>
            <a:spLocks noGrp="1"/>
          </p:cNvSpPr>
          <p:nvPr>
            <p:ph idx="1"/>
          </p:nvPr>
        </p:nvSpPr>
        <p:spPr>
          <a:xfrm>
            <a:off x="457200" y="1601118"/>
            <a:ext cx="8229600" cy="4525963"/>
          </a:xfrm>
        </p:spPr>
        <p:txBody>
          <a:bodyPr/>
          <a:lstStyle/>
          <a:p>
            <a:r>
              <a:rPr lang="hu-HU" sz="2800" dirty="0" smtClean="0"/>
              <a:t>Intézményi jövőkép meghatározása - intézményi stratégiába, tevékenységekbe</a:t>
            </a:r>
            <a:r>
              <a:rPr lang="hu-HU" sz="2800" dirty="0" smtClean="0">
                <a:solidFill>
                  <a:srgbClr val="FF0000"/>
                </a:solidFill>
              </a:rPr>
              <a:t> </a:t>
            </a:r>
            <a:r>
              <a:rPr lang="hu-HU" sz="2800" dirty="0" smtClean="0"/>
              <a:t>épülés</a:t>
            </a:r>
          </a:p>
          <a:p>
            <a:r>
              <a:rPr lang="hu-HU" sz="2800" dirty="0" smtClean="0"/>
              <a:t>Igényfelmérés készítése - intézményi szükségletek, motivációk azonosítása</a:t>
            </a:r>
          </a:p>
          <a:p>
            <a:r>
              <a:rPr lang="hu-HU" sz="2800" dirty="0" smtClean="0"/>
              <a:t>A célok és a projektterv összhangban vannak, és ez megjelenik a pályázat egészében is</a:t>
            </a:r>
          </a:p>
          <a:p>
            <a:r>
              <a:rPr lang="hu-HU" sz="2800" dirty="0" smtClean="0"/>
              <a:t>A projekt hozzáadott értéket képvisel az intézmények életében</a:t>
            </a:r>
          </a:p>
          <a:p>
            <a:endParaRPr lang="hu-HU" dirty="0" smtClean="0"/>
          </a:p>
          <a:p>
            <a:endParaRPr lang="hu-HU" dirty="0"/>
          </a:p>
        </p:txBody>
      </p:sp>
      <p:sp>
        <p:nvSpPr>
          <p:cNvPr id="4" name="Dia számának helye 3"/>
          <p:cNvSpPr>
            <a:spLocks noGrp="1"/>
          </p:cNvSpPr>
          <p:nvPr>
            <p:ph type="sldNum" sz="quarter" idx="12"/>
          </p:nvPr>
        </p:nvSpPr>
        <p:spPr/>
        <p:txBody>
          <a:bodyPr/>
          <a:lstStyle/>
          <a:p>
            <a:fld id="{8786C8E2-9E3F-4C8C-994D-EE3284EB7F2D}" type="slidenum">
              <a:rPr lang="hu-HU" altLang="hu-HU" smtClean="0"/>
              <a:pPr/>
              <a:t>5</a:t>
            </a:fld>
            <a:endParaRPr lang="hu-HU" altLang="hu-HU"/>
          </a:p>
        </p:txBody>
      </p:sp>
    </p:spTree>
    <p:extLst>
      <p:ext uri="{BB962C8B-B14F-4D97-AF65-F5344CB8AC3E}">
        <p14:creationId xmlns:p14="http://schemas.microsoft.com/office/powerpoint/2010/main" val="2294487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836712"/>
            <a:ext cx="8229600" cy="1143000"/>
          </a:xfrm>
        </p:spPr>
        <p:txBody>
          <a:bodyPr/>
          <a:lstStyle/>
          <a:p>
            <a:pPr algn="l"/>
            <a:r>
              <a:rPr lang="hu-HU" sz="3600" b="1" dirty="0" smtClean="0">
                <a:solidFill>
                  <a:schemeClr val="accent2"/>
                </a:solidFill>
              </a:rPr>
              <a:t>A projekt és megvalósításának minősége (</a:t>
            </a:r>
            <a:r>
              <a:rPr lang="hu-HU" sz="3600" b="1" dirty="0" err="1" smtClean="0">
                <a:solidFill>
                  <a:schemeClr val="accent2"/>
                </a:solidFill>
              </a:rPr>
              <a:t>max</a:t>
            </a:r>
            <a:r>
              <a:rPr lang="hu-HU" sz="3600" b="1" dirty="0" smtClean="0">
                <a:solidFill>
                  <a:schemeClr val="accent2"/>
                </a:solidFill>
              </a:rPr>
              <a:t>. 20 pont)</a:t>
            </a:r>
            <a:endParaRPr lang="hu-HU" sz="3600" b="1" dirty="0">
              <a:solidFill>
                <a:schemeClr val="accent2"/>
              </a:solidFill>
            </a:endParaRPr>
          </a:p>
        </p:txBody>
      </p:sp>
      <p:sp>
        <p:nvSpPr>
          <p:cNvPr id="3" name="Tartalom helye 2"/>
          <p:cNvSpPr>
            <a:spLocks noGrp="1"/>
          </p:cNvSpPr>
          <p:nvPr>
            <p:ph idx="1"/>
          </p:nvPr>
        </p:nvSpPr>
        <p:spPr>
          <a:xfrm>
            <a:off x="467544" y="2332037"/>
            <a:ext cx="8229600" cy="4525963"/>
          </a:xfrm>
        </p:spPr>
        <p:txBody>
          <a:bodyPr/>
          <a:lstStyle/>
          <a:p>
            <a:r>
              <a:rPr lang="hu-HU" sz="2800" u="sng" dirty="0" smtClean="0"/>
              <a:t>Munkaprogram: </a:t>
            </a:r>
            <a:r>
              <a:rPr lang="hu-HU" sz="2800" dirty="0" smtClean="0"/>
              <a:t>világos</a:t>
            </a:r>
            <a:r>
              <a:rPr lang="hu-HU" sz="2800" dirty="0"/>
              <a:t> </a:t>
            </a:r>
            <a:r>
              <a:rPr lang="hu-HU" sz="2800" dirty="0" smtClean="0"/>
              <a:t>és kellően kidolgozott, a különböző szakaszok megfelelően elkülönülnek</a:t>
            </a:r>
          </a:p>
          <a:p>
            <a:r>
              <a:rPr lang="hu-HU" sz="2800" u="sng" dirty="0" smtClean="0"/>
              <a:t>Tevékenységek és célok összhangja</a:t>
            </a:r>
          </a:p>
          <a:p>
            <a:r>
              <a:rPr lang="hu-HU" sz="2800" u="sng" dirty="0" smtClean="0"/>
              <a:t>Módszertan bemutatása</a:t>
            </a:r>
          </a:p>
          <a:p>
            <a:r>
              <a:rPr lang="hu-HU" sz="2800" u="sng" dirty="0" smtClean="0"/>
              <a:t>Értékelési terv/minőségbiztosítás: a </a:t>
            </a:r>
            <a:r>
              <a:rPr lang="hu-HU" sz="2800" dirty="0" smtClean="0"/>
              <a:t>megvalósítás magas szinten, időben és költséghatékonyan történik</a:t>
            </a:r>
          </a:p>
        </p:txBody>
      </p:sp>
      <p:sp>
        <p:nvSpPr>
          <p:cNvPr id="4" name="Dia számának helye 3"/>
          <p:cNvSpPr>
            <a:spLocks noGrp="1"/>
          </p:cNvSpPr>
          <p:nvPr>
            <p:ph type="sldNum" sz="quarter" idx="12"/>
          </p:nvPr>
        </p:nvSpPr>
        <p:spPr/>
        <p:txBody>
          <a:bodyPr/>
          <a:lstStyle/>
          <a:p>
            <a:fld id="{8786C8E2-9E3F-4C8C-994D-EE3284EB7F2D}" type="slidenum">
              <a:rPr lang="hu-HU" altLang="hu-HU" smtClean="0"/>
              <a:pPr/>
              <a:t>6</a:t>
            </a:fld>
            <a:endParaRPr lang="hu-HU" altLang="hu-HU"/>
          </a:p>
        </p:txBody>
      </p:sp>
    </p:spTree>
    <p:extLst>
      <p:ext uri="{BB962C8B-B14F-4D97-AF65-F5344CB8AC3E}">
        <p14:creationId xmlns:p14="http://schemas.microsoft.com/office/powerpoint/2010/main" val="3926553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l"/>
            <a:r>
              <a:rPr lang="hu-HU" sz="3600" b="1" dirty="0" smtClean="0">
                <a:solidFill>
                  <a:schemeClr val="accent2"/>
                </a:solidFill>
              </a:rPr>
              <a:t>Javaslatok</a:t>
            </a:r>
            <a:endParaRPr lang="hu-HU" sz="3600" b="1" dirty="0">
              <a:solidFill>
                <a:schemeClr val="accent2"/>
              </a:solidFill>
            </a:endParaRPr>
          </a:p>
        </p:txBody>
      </p:sp>
      <p:sp>
        <p:nvSpPr>
          <p:cNvPr id="3" name="Tartalom helye 2"/>
          <p:cNvSpPr>
            <a:spLocks noGrp="1"/>
          </p:cNvSpPr>
          <p:nvPr>
            <p:ph idx="1"/>
          </p:nvPr>
        </p:nvSpPr>
        <p:spPr>
          <a:xfrm>
            <a:off x="457200" y="1600200"/>
            <a:ext cx="8229600" cy="4781128"/>
          </a:xfrm>
        </p:spPr>
        <p:txBody>
          <a:bodyPr/>
          <a:lstStyle/>
          <a:p>
            <a:r>
              <a:rPr lang="hu-HU" sz="2800" dirty="0" smtClean="0"/>
              <a:t>A szerteágazó témák helyett érdemesebb egy területet részletesen kidolgozni</a:t>
            </a:r>
          </a:p>
          <a:p>
            <a:r>
              <a:rPr lang="hu-HU" sz="2800" dirty="0" smtClean="0"/>
              <a:t>Koherencia: tartalom, pénzügyek, futamidő szintjén egyaránt</a:t>
            </a:r>
          </a:p>
          <a:p>
            <a:r>
              <a:rPr lang="hu-HU" sz="2800" dirty="0" smtClean="0"/>
              <a:t>A mobilitások indokoltsága kellően megalapozott</a:t>
            </a:r>
          </a:p>
          <a:p>
            <a:r>
              <a:rPr lang="hu-HU" sz="2800" dirty="0" smtClean="0"/>
              <a:t>Projektkoordinátor személye: érdemes többeket bevonni az intézményből</a:t>
            </a:r>
          </a:p>
        </p:txBody>
      </p:sp>
      <p:sp>
        <p:nvSpPr>
          <p:cNvPr id="4" name="Dia számának helye 3"/>
          <p:cNvSpPr>
            <a:spLocks noGrp="1"/>
          </p:cNvSpPr>
          <p:nvPr>
            <p:ph type="sldNum" sz="quarter" idx="12"/>
          </p:nvPr>
        </p:nvSpPr>
        <p:spPr/>
        <p:txBody>
          <a:bodyPr/>
          <a:lstStyle/>
          <a:p>
            <a:fld id="{8786C8E2-9E3F-4C8C-994D-EE3284EB7F2D}" type="slidenum">
              <a:rPr lang="hu-HU" altLang="hu-HU" smtClean="0"/>
              <a:pPr/>
              <a:t>7</a:t>
            </a:fld>
            <a:endParaRPr lang="hu-HU" altLang="hu-HU"/>
          </a:p>
        </p:txBody>
      </p:sp>
    </p:spTree>
    <p:extLst>
      <p:ext uri="{BB962C8B-B14F-4D97-AF65-F5344CB8AC3E}">
        <p14:creationId xmlns:p14="http://schemas.microsoft.com/office/powerpoint/2010/main" val="1342195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79512" y="1052512"/>
            <a:ext cx="8229600" cy="1143000"/>
          </a:xfrm>
        </p:spPr>
        <p:txBody>
          <a:bodyPr/>
          <a:lstStyle/>
          <a:p>
            <a:pPr algn="l"/>
            <a:r>
              <a:rPr lang="hu-HU" sz="3600" b="1" dirty="0" smtClean="0">
                <a:solidFill>
                  <a:schemeClr val="accent2"/>
                </a:solidFill>
              </a:rPr>
              <a:t>A partnerség összetétele és az együttműködés minősége</a:t>
            </a:r>
            <a:br>
              <a:rPr lang="hu-HU" sz="3600" b="1" dirty="0" smtClean="0">
                <a:solidFill>
                  <a:schemeClr val="accent2"/>
                </a:solidFill>
              </a:rPr>
            </a:br>
            <a:r>
              <a:rPr lang="hu-HU" sz="3600" b="1" dirty="0" smtClean="0">
                <a:solidFill>
                  <a:schemeClr val="accent2"/>
                </a:solidFill>
              </a:rPr>
              <a:t>(</a:t>
            </a:r>
            <a:r>
              <a:rPr lang="hu-HU" sz="3600" b="1" dirty="0" err="1" smtClean="0">
                <a:solidFill>
                  <a:schemeClr val="accent2"/>
                </a:solidFill>
              </a:rPr>
              <a:t>max</a:t>
            </a:r>
            <a:r>
              <a:rPr lang="hu-HU" sz="3600" b="1" dirty="0" smtClean="0">
                <a:solidFill>
                  <a:schemeClr val="accent2"/>
                </a:solidFill>
              </a:rPr>
              <a:t>. 20 pont)</a:t>
            </a:r>
            <a:endParaRPr lang="hu-HU" sz="3600" b="1" dirty="0">
              <a:solidFill>
                <a:schemeClr val="accent2"/>
              </a:solidFill>
            </a:endParaRPr>
          </a:p>
        </p:txBody>
      </p:sp>
      <p:sp>
        <p:nvSpPr>
          <p:cNvPr id="3" name="Tartalom helye 2"/>
          <p:cNvSpPr>
            <a:spLocks noGrp="1"/>
          </p:cNvSpPr>
          <p:nvPr>
            <p:ph idx="1"/>
          </p:nvPr>
        </p:nvSpPr>
        <p:spPr>
          <a:xfrm>
            <a:off x="467544" y="2564904"/>
            <a:ext cx="8229600" cy="4525963"/>
          </a:xfrm>
        </p:spPr>
        <p:txBody>
          <a:bodyPr/>
          <a:lstStyle/>
          <a:p>
            <a:r>
              <a:rPr lang="hu-HU" sz="2800" u="sng" dirty="0" smtClean="0"/>
              <a:t>Megfelelő intézményi összetétel: </a:t>
            </a:r>
            <a:r>
              <a:rPr lang="hu-HU" sz="2800" dirty="0" smtClean="0"/>
              <a:t>a partnerek részvétele alátámasztott</a:t>
            </a:r>
          </a:p>
          <a:p>
            <a:r>
              <a:rPr lang="hu-HU" sz="2800" u="sng" dirty="0" smtClean="0"/>
              <a:t>Feladatmegosztás: </a:t>
            </a:r>
            <a:r>
              <a:rPr lang="hu-HU" sz="2800" dirty="0" smtClean="0"/>
              <a:t>kiegyenlített munkamegosztás, minden partner aktívan részt vesz a megvalósításban</a:t>
            </a:r>
          </a:p>
          <a:p>
            <a:r>
              <a:rPr lang="hu-HU" sz="2800" u="sng" dirty="0" smtClean="0"/>
              <a:t>Újonnan belépők</a:t>
            </a:r>
            <a:r>
              <a:rPr lang="hu-HU" sz="2800" dirty="0" smtClean="0"/>
              <a:t>, </a:t>
            </a:r>
            <a:r>
              <a:rPr lang="hu-HU" sz="2800" dirty="0" err="1" smtClean="0"/>
              <a:t>eTwinning</a:t>
            </a:r>
            <a:r>
              <a:rPr lang="hu-HU" sz="2800" dirty="0" smtClean="0"/>
              <a:t> iskolák</a:t>
            </a:r>
          </a:p>
          <a:p>
            <a:r>
              <a:rPr lang="hu-HU" sz="2800" u="sng" dirty="0" smtClean="0"/>
              <a:t>Koordináció és kommunikáció:</a:t>
            </a:r>
            <a:r>
              <a:rPr lang="hu-HU" sz="2800" dirty="0" smtClean="0"/>
              <a:t> átgondolt és hatékony</a:t>
            </a:r>
            <a:endParaRPr lang="hu-HU" sz="2800" u="sng" dirty="0"/>
          </a:p>
        </p:txBody>
      </p:sp>
      <p:sp>
        <p:nvSpPr>
          <p:cNvPr id="4" name="Dia számának helye 3"/>
          <p:cNvSpPr>
            <a:spLocks noGrp="1"/>
          </p:cNvSpPr>
          <p:nvPr>
            <p:ph type="sldNum" sz="quarter" idx="12"/>
          </p:nvPr>
        </p:nvSpPr>
        <p:spPr/>
        <p:txBody>
          <a:bodyPr/>
          <a:lstStyle/>
          <a:p>
            <a:fld id="{8786C8E2-9E3F-4C8C-994D-EE3284EB7F2D}" type="slidenum">
              <a:rPr lang="hu-HU" altLang="hu-HU" smtClean="0"/>
              <a:pPr/>
              <a:t>8</a:t>
            </a:fld>
            <a:endParaRPr lang="hu-HU" altLang="hu-HU" dirty="0"/>
          </a:p>
        </p:txBody>
      </p:sp>
    </p:spTree>
    <p:extLst>
      <p:ext uri="{BB962C8B-B14F-4D97-AF65-F5344CB8AC3E}">
        <p14:creationId xmlns:p14="http://schemas.microsoft.com/office/powerpoint/2010/main" val="1923515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548680"/>
            <a:ext cx="8229600" cy="1143000"/>
          </a:xfrm>
        </p:spPr>
        <p:txBody>
          <a:bodyPr/>
          <a:lstStyle/>
          <a:p>
            <a:pPr algn="l"/>
            <a:r>
              <a:rPr lang="hu-HU" sz="3600" b="1" dirty="0" smtClean="0">
                <a:solidFill>
                  <a:schemeClr val="accent2"/>
                </a:solidFill>
              </a:rPr>
              <a:t>Javaslatok</a:t>
            </a:r>
            <a:endParaRPr lang="hu-HU" sz="3600" b="1" dirty="0">
              <a:solidFill>
                <a:schemeClr val="accent2"/>
              </a:solidFill>
            </a:endParaRPr>
          </a:p>
        </p:txBody>
      </p:sp>
      <p:sp>
        <p:nvSpPr>
          <p:cNvPr id="3" name="Tartalom helye 2"/>
          <p:cNvSpPr>
            <a:spLocks noGrp="1"/>
          </p:cNvSpPr>
          <p:nvPr>
            <p:ph idx="1"/>
          </p:nvPr>
        </p:nvSpPr>
        <p:spPr>
          <a:xfrm>
            <a:off x="467544" y="1916832"/>
            <a:ext cx="8229600" cy="4525963"/>
          </a:xfrm>
        </p:spPr>
        <p:txBody>
          <a:bodyPr/>
          <a:lstStyle/>
          <a:p>
            <a:r>
              <a:rPr lang="hu-HU" sz="2800" dirty="0" smtClean="0"/>
              <a:t>Partnerek, partnerség projektspecifikus bemutatása (miért ők?)</a:t>
            </a:r>
          </a:p>
          <a:p>
            <a:r>
              <a:rPr lang="hu-HU" sz="2800" dirty="0" smtClean="0"/>
              <a:t>Koordinátor – ne legyen túl domináns</a:t>
            </a:r>
          </a:p>
          <a:p>
            <a:r>
              <a:rPr lang="hu-HU" sz="2800" dirty="0" smtClean="0"/>
              <a:t>A pályázatot a partnerek lehetőleg együtt írják meg</a:t>
            </a:r>
          </a:p>
          <a:p>
            <a:r>
              <a:rPr lang="hu-HU" sz="2800" dirty="0" smtClean="0"/>
              <a:t>A kommunikáció eszközeinek, gyakoriságának átfogó bemutatása</a:t>
            </a:r>
          </a:p>
        </p:txBody>
      </p:sp>
      <p:sp>
        <p:nvSpPr>
          <p:cNvPr id="4" name="Dia számának helye 3"/>
          <p:cNvSpPr>
            <a:spLocks noGrp="1"/>
          </p:cNvSpPr>
          <p:nvPr>
            <p:ph type="sldNum" sz="quarter" idx="12"/>
          </p:nvPr>
        </p:nvSpPr>
        <p:spPr/>
        <p:txBody>
          <a:bodyPr/>
          <a:lstStyle/>
          <a:p>
            <a:fld id="{8786C8E2-9E3F-4C8C-994D-EE3284EB7F2D}" type="slidenum">
              <a:rPr lang="hu-HU" altLang="hu-HU" smtClean="0"/>
              <a:pPr/>
              <a:t>9</a:t>
            </a:fld>
            <a:endParaRPr lang="hu-HU" altLang="hu-HU"/>
          </a:p>
        </p:txBody>
      </p:sp>
    </p:spTree>
    <p:extLst>
      <p:ext uri="{BB962C8B-B14F-4D97-AF65-F5344CB8AC3E}">
        <p14:creationId xmlns:p14="http://schemas.microsoft.com/office/powerpoint/2010/main" val="506790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KA_erasmusplusz_magyar">
  <a:themeElements>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TKA_erasmusplusz_magyar</Template>
  <TotalTime>5173</TotalTime>
  <Words>3732</Words>
  <Application>Microsoft Office PowerPoint</Application>
  <PresentationFormat>Diavetítés a képernyőre (4:3 oldalarány)</PresentationFormat>
  <Paragraphs>258</Paragraphs>
  <Slides>15</Slides>
  <Notes>15</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15</vt:i4>
      </vt:variant>
    </vt:vector>
  </HeadingPairs>
  <TitlesOfParts>
    <vt:vector size="19" baseType="lpstr">
      <vt:lpstr>Arial</vt:lpstr>
      <vt:lpstr>Calibri</vt:lpstr>
      <vt:lpstr>Wingdings</vt:lpstr>
      <vt:lpstr>TKA_erasmusplusz_magyar</vt:lpstr>
      <vt:lpstr>Erasmus+ Iskolai, óvodai partnerségek (KA229)  </vt:lpstr>
      <vt:lpstr>A szakértő értékel</vt:lpstr>
      <vt:lpstr>Értékelési szempontok</vt:lpstr>
      <vt:lpstr>A projekt relevanciája (max. 30 pont)</vt:lpstr>
      <vt:lpstr>Javaslatok</vt:lpstr>
      <vt:lpstr>A projekt és megvalósításának minősége (max. 20 pont)</vt:lpstr>
      <vt:lpstr>Javaslatok</vt:lpstr>
      <vt:lpstr>A partnerség összetétele és az együttműködés minősége (max. 20 pont)</vt:lpstr>
      <vt:lpstr>Javaslatok</vt:lpstr>
      <vt:lpstr>Hatás és disszemináció (max. 30 pont)</vt:lpstr>
      <vt:lpstr>Javaslatok</vt:lpstr>
      <vt:lpstr>Gyakori hibák I.</vt:lpstr>
      <vt:lpstr>Gyakori hibák II.</vt:lpstr>
      <vt:lpstr>A „jó” pályázat</vt:lpstr>
      <vt:lpstr>PowerPoint-bemutató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Iskolai, óvodai partnerségek</dc:title>
  <dc:creator>Széll Adrienn</dc:creator>
  <cp:lastModifiedBy>Kormos Kata</cp:lastModifiedBy>
  <cp:revision>687</cp:revision>
  <cp:lastPrinted>2020-01-20T14:37:32Z</cp:lastPrinted>
  <dcterms:created xsi:type="dcterms:W3CDTF">2015-11-19T07:50:44Z</dcterms:created>
  <dcterms:modified xsi:type="dcterms:W3CDTF">2020-02-05T11:46:53Z</dcterms:modified>
</cp:coreProperties>
</file>