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2" r:id="rId3"/>
    <p:sldId id="288" r:id="rId4"/>
    <p:sldId id="289" r:id="rId5"/>
    <p:sldId id="290" r:id="rId6"/>
    <p:sldId id="314" r:id="rId7"/>
    <p:sldId id="306" r:id="rId8"/>
    <p:sldId id="307" r:id="rId9"/>
    <p:sldId id="319" r:id="rId10"/>
    <p:sldId id="308" r:id="rId11"/>
    <p:sldId id="309" r:id="rId12"/>
    <p:sldId id="310" r:id="rId13"/>
    <p:sldId id="320" r:id="rId14"/>
    <p:sldId id="311" r:id="rId15"/>
    <p:sldId id="312" r:id="rId16"/>
    <p:sldId id="313" r:id="rId17"/>
    <p:sldId id="291" r:id="rId18"/>
    <p:sldId id="315" r:id="rId19"/>
    <p:sldId id="316" r:id="rId20"/>
    <p:sldId id="294" r:id="rId21"/>
    <p:sldId id="295" r:id="rId22"/>
    <p:sldId id="317" r:id="rId23"/>
    <p:sldId id="318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292" r:id="rId32"/>
    <p:sldId id="293" r:id="rId33"/>
    <p:sldId id="287" r:id="rId34"/>
    <p:sldId id="278" r:id="rId3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>
      <p:cViewPr varScale="1">
        <p:scale>
          <a:sx n="111" d="100"/>
          <a:sy n="111" d="100"/>
        </p:scale>
        <p:origin x="128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Európán belüli mobilitás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Munka1!$A$2:$A$5</c:f>
              <c:strCache>
                <c:ptCount val="4"/>
                <c:pt idx="0">
                  <c:v>SMS</c:v>
                </c:pt>
                <c:pt idx="1">
                  <c:v>SMP</c:v>
                </c:pt>
                <c:pt idx="2">
                  <c:v>SMR</c:v>
                </c:pt>
                <c:pt idx="3">
                  <c:v>ÁK-SH</c:v>
                </c:pt>
              </c:strCache>
            </c:strRef>
          </c:cat>
          <c:val>
            <c:numRef>
              <c:f>Munka1!$B$2:$B$5</c:f>
              <c:numCache>
                <c:formatCode>General</c:formatCode>
                <c:ptCount val="4"/>
                <c:pt idx="0">
                  <c:v>2320</c:v>
                </c:pt>
                <c:pt idx="1">
                  <c:v>3120</c:v>
                </c:pt>
                <c:pt idx="2">
                  <c:v>960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BF-489F-84F8-F45EF416A455}"/>
            </c:ext>
          </c:extLst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Európán kívüli mobilitás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Munka1!$A$2:$A$5</c:f>
              <c:strCache>
                <c:ptCount val="4"/>
                <c:pt idx="0">
                  <c:v>SMS</c:v>
                </c:pt>
                <c:pt idx="1">
                  <c:v>SMP</c:v>
                </c:pt>
                <c:pt idx="2">
                  <c:v>SMR</c:v>
                </c:pt>
                <c:pt idx="3">
                  <c:v>ÁK-SH</c:v>
                </c:pt>
              </c:strCache>
            </c:strRef>
          </c:cat>
          <c:val>
            <c:numRef>
              <c:f>Munka1!$C$2:$C$5</c:f>
              <c:numCache>
                <c:formatCode>General</c:formatCode>
                <c:ptCount val="4"/>
                <c:pt idx="0">
                  <c:v>580</c:v>
                </c:pt>
                <c:pt idx="1">
                  <c:v>780</c:v>
                </c:pt>
                <c:pt idx="2">
                  <c:v>240</c:v>
                </c:pt>
                <c:pt idx="3">
                  <c:v>1080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BF-489F-84F8-F45EF416A4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6418176"/>
        <c:axId val="176419968"/>
        <c:axId val="0"/>
      </c:bar3DChart>
      <c:catAx>
        <c:axId val="176418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6419968"/>
        <c:crosses val="autoZero"/>
        <c:auto val="1"/>
        <c:lblAlgn val="ctr"/>
        <c:lblOffset val="100"/>
        <c:noMultiLvlLbl val="0"/>
      </c:catAx>
      <c:valAx>
        <c:axId val="176419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6418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2218" y="-1"/>
            <a:ext cx="9726218" cy="6876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088832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97570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2218" y="-1"/>
            <a:ext cx="9726218" cy="6876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47048" cy="562074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2250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F5923-B3FC-4075-ADE2-D73D63FFC680}" type="datetimeFigureOut">
              <a:rPr lang="hu-HU" smtClean="0"/>
              <a:t>2018.01.26.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38604-2923-47DD-9B10-6E6D4D27FC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45218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ka.hu/palyazatok/4890/campus-mundi-osztondij-kulfoldi-szakmai-gyakorlathoz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ka.hu/palyazatok/2962/stipendium-hungaricum" TargetMode="External"/><Relationship Id="rId2" Type="http://schemas.openxmlformats.org/officeDocument/2006/relationships/hyperlink" Target="http://www.tka.hu/palyazatok/5079/campus-mundi-osztondij-allamkozi-egyezmenyek-kereteben-megvalosulo-reszkepzesr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ka.hu/palyazatok/4889/campus-mundi-osztondij-rovid-kulfoldi-tanulmanyuthoz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mpusmundi.hu/" TargetMode="External"/><Relationship Id="rId2" Type="http://schemas.openxmlformats.org/officeDocument/2006/relationships/hyperlink" Target="http://www.scholarship.hu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larship.hu/" TargetMode="External"/><Relationship Id="rId2" Type="http://schemas.openxmlformats.org/officeDocument/2006/relationships/hyperlink" Target="http://www.campusmundi.hu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pf.hu/docs/palyazatok/pontszamitas.html" TargetMode="External"/><Relationship Id="rId2" Type="http://schemas.openxmlformats.org/officeDocument/2006/relationships/hyperlink" Target="http://www.scholarship.hu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reditlap.hu/doc/ajanlas_kreditelismeres_3.7.pdf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ka.hu/palyazatok/4829/gyakori-kerdese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mailto:Reka.ulviczki@tpf.hu" TargetMode="External"/><Relationship Id="rId2" Type="http://schemas.openxmlformats.org/officeDocument/2006/relationships/hyperlink" Target="mailto:Zita.szombath@tpf.hu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campusmundi@tpf.hu" TargetMode="External"/><Relationship Id="rId2" Type="http://schemas.openxmlformats.org/officeDocument/2006/relationships/hyperlink" Target="http://www.campusmundi.h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cholarship.hu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ka.hu/palyazatok/4888/campus-mundi-osztondij-kulfoldi-reszkepzeshez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ka.hu/palyazatok/4888/campus-mundi-osztondij-kulfoldi-reszkepzeshe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470025"/>
          </a:xfrm>
        </p:spPr>
        <p:txBody>
          <a:bodyPr/>
          <a:lstStyle/>
          <a:p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Campus Mundi ösztöndíjprogram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3356992"/>
            <a:ext cx="7088832" cy="1752600"/>
          </a:xfrm>
        </p:spPr>
        <p:txBody>
          <a:bodyPr/>
          <a:lstStyle/>
          <a:p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Információs nap</a:t>
            </a:r>
          </a:p>
          <a:p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Intézményi kapcsolattartók részére</a:t>
            </a:r>
          </a:p>
          <a:p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2018. január 26.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6662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426170"/>
          </a:xfrm>
        </p:spPr>
        <p:txBody>
          <a:bodyPr/>
          <a:lstStyle/>
          <a:p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Szakmai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gyakorlat</a:t>
            </a:r>
            <a:b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u-HU" sz="1400" dirty="0" smtClean="0">
                <a:hlinkClick r:id="rId2"/>
              </a:rPr>
              <a:t>http</a:t>
            </a:r>
            <a:r>
              <a:rPr lang="hu-HU" sz="1400" dirty="0">
                <a:hlinkClick r:id="rId2"/>
              </a:rPr>
              <a:t>://</a:t>
            </a:r>
            <a:r>
              <a:rPr lang="hu-HU" sz="1400" dirty="0" smtClean="0">
                <a:hlinkClick r:id="rId2"/>
              </a:rPr>
              <a:t>www.tka.hu/palyazatok/4890/campus-mundi-osztondij-kulfoldi-szakmai-gyakorlathoz</a:t>
            </a:r>
            <a:r>
              <a:rPr lang="hu-HU" sz="1400" dirty="0" smtClean="0"/>
              <a:t/>
            </a:r>
            <a:br>
              <a:rPr lang="hu-HU" sz="1400" dirty="0" smtClean="0"/>
            </a:br>
            <a:r>
              <a:rPr lang="hu-HU" sz="1400" dirty="0" smtClean="0"/>
              <a:t/>
            </a:r>
            <a:br>
              <a:rPr lang="hu-HU" sz="1400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36512" y="1340768"/>
            <a:ext cx="8928992" cy="511256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Formai és szakmai bírálat: küldő FOI</a:t>
            </a:r>
          </a:p>
          <a:p>
            <a:pPr>
              <a:spcAft>
                <a:spcPts val="600"/>
              </a:spcAft>
            </a:pP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2-5 </a:t>
            </a: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hónap időtartam</a:t>
            </a:r>
          </a:p>
          <a:p>
            <a:pPr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Min. heti 30 óra teljesítendő</a:t>
            </a:r>
          </a:p>
          <a:p>
            <a:pPr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Aktív 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vagy passzív hallgatói jogviszony, diploma után is lehet</a:t>
            </a:r>
            <a:endParaRPr lang="hu-H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Ösztöndíj: havi összeg, tört hónapra félhavi kerekítés elve</a:t>
            </a:r>
          </a:p>
          <a:p>
            <a:pPr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Kiegészítő pályázati lehetőségek:</a:t>
            </a:r>
          </a:p>
          <a:p>
            <a:pPr lvl="1">
              <a:spcAft>
                <a:spcPts val="600"/>
              </a:spcAft>
            </a:pP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Szociális kiegészítő ösztöndíj</a:t>
            </a:r>
          </a:p>
          <a:p>
            <a:pPr lvl="1">
              <a:spcAft>
                <a:spcPts val="600"/>
              </a:spcAft>
            </a:pP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Tartósan beteg vagy fogyatékkal élők kiegészítő támogatása</a:t>
            </a:r>
          </a:p>
        </p:txBody>
      </p:sp>
    </p:spTree>
    <p:extLst>
      <p:ext uri="{BB962C8B-B14F-4D97-AF65-F5344CB8AC3E}">
        <p14:creationId xmlns:p14="http://schemas.microsoft.com/office/powerpoint/2010/main" val="249224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Ösztöndíj összege - kerekítés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36512" y="1340768"/>
            <a:ext cx="8928992" cy="5112568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hu-HU" sz="2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teljes hónapokon túl a tört hónapra a támogatás összegét az alábbi számítási mód alapján kerekítjük: </a:t>
            </a:r>
          </a:p>
          <a:p>
            <a:pPr>
              <a:spcAft>
                <a:spcPts val="600"/>
              </a:spcAft>
            </a:pPr>
            <a:r>
              <a:rPr lang="hu-HU" sz="2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további 1–10 nap esetén lefelé kerekítünk, a Támogatott nem kap további ösztöndíjat; </a:t>
            </a:r>
          </a:p>
          <a:p>
            <a:pPr>
              <a:spcAft>
                <a:spcPts val="600"/>
              </a:spcAft>
            </a:pPr>
            <a:r>
              <a:rPr lang="hu-HU" sz="2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1–20 nap esetén további félhavi ösztöndíjösszeget kap a Támogatott; </a:t>
            </a:r>
          </a:p>
          <a:p>
            <a:pPr>
              <a:spcAft>
                <a:spcPts val="600"/>
              </a:spcAft>
            </a:pPr>
            <a:r>
              <a:rPr lang="hu-HU" sz="2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21 napnál hosszabb időtartamra további egyhavi ösztöndíjösszeget kap a Támogatott</a:t>
            </a:r>
            <a:r>
              <a:rPr lang="hu-HU" sz="2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hu-HU" sz="22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19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47048" cy="1066130"/>
          </a:xfrm>
        </p:spPr>
        <p:txBody>
          <a:bodyPr/>
          <a:lstStyle/>
          <a:p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Ösztöndíj összegek, SMS, SMP</a:t>
            </a:r>
            <a:b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2017/2018. tanév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36512" y="1700808"/>
            <a:ext cx="8928992" cy="4752528"/>
          </a:xfrm>
        </p:spPr>
        <p:txBody>
          <a:bodyPr>
            <a:normAutofit fontScale="62500" lnSpcReduction="20000"/>
          </a:bodyPr>
          <a:lstStyle/>
          <a:p>
            <a:pPr fontAlgn="t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Alacsonyabb megélhetési költségű európai országok: </a:t>
            </a:r>
            <a:b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u-HU" sz="2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Bulgária, Észtország, Lengyelország, Lettország, Litvánia, Macedónia, Málta, Románia, Szlovákia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fontAlgn="t"/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200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000 Ft/hó</a:t>
            </a:r>
            <a:endParaRPr lang="hu-HU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t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Közepes megélhetési költségű európai országok: </a:t>
            </a:r>
            <a:b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u-HU" sz="2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Belgium, Ciprus, Csehország, Görögország, Hollandia, Horvátország, Izland, Luxemburg, Németország, Portugália, Spanyolország, Szlovénia, Törökország</a:t>
            </a:r>
            <a:endParaRPr lang="hu-HU" sz="3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fontAlgn="t"/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210 000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Ft/hó</a:t>
            </a:r>
            <a:endParaRPr lang="hu-HU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t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Magas megélhetési költségű európai országok: </a:t>
            </a:r>
            <a:b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u-HU" sz="2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Ausztria, Dánia, Egyesült Királyság, Finnország, Franciaország, Írország, Liechtenstein, Norvégia, Olaszország, Svédország</a:t>
            </a:r>
            <a:endParaRPr lang="hu-HU" sz="3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fontAlgn="t"/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220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000 Ft/hó</a:t>
            </a:r>
            <a:endParaRPr lang="hu-HU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t"/>
            <a:endParaRPr lang="hu-H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t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Egyéb országok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lvl="1" fontAlgn="t"/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350 000 Ft/hó</a:t>
            </a:r>
          </a:p>
          <a:p>
            <a:pPr marL="457200" lvl="1" indent="0" fontAlgn="t">
              <a:buNone/>
            </a:pPr>
            <a:endParaRPr lang="hu-H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t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Szociális kiegészítő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támogatás</a:t>
            </a:r>
          </a:p>
          <a:p>
            <a:pPr lvl="1" fontAlgn="t"/>
            <a:r>
              <a:rPr lang="hu-HU" sz="2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35 000 Ft/hó</a:t>
            </a:r>
            <a:endParaRPr lang="hu-HU" sz="2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spcAft>
                <a:spcPts val="600"/>
              </a:spcAft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6229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47048" cy="1066130"/>
          </a:xfrm>
        </p:spPr>
        <p:txBody>
          <a:bodyPr/>
          <a:lstStyle/>
          <a:p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Ösztöndíj összegek, SMS, SMP</a:t>
            </a:r>
            <a:b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2018/2019. tanév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36512" y="1700808"/>
            <a:ext cx="8928992" cy="4752528"/>
          </a:xfrm>
        </p:spPr>
        <p:txBody>
          <a:bodyPr>
            <a:normAutofit fontScale="62500" lnSpcReduction="20000"/>
          </a:bodyPr>
          <a:lstStyle/>
          <a:p>
            <a:pPr fontAlgn="t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Alacsonyabb megélhetési költségű európai országok: </a:t>
            </a:r>
            <a:b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u-HU" sz="2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Bulgária, </a:t>
            </a:r>
            <a:r>
              <a:rPr lang="hu-HU" sz="2900" dirty="0">
                <a:solidFill>
                  <a:srgbClr val="FF0000"/>
                </a:solidFill>
              </a:rPr>
              <a:t>Csehország</a:t>
            </a:r>
            <a:r>
              <a:rPr lang="hu-HU" sz="2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Észtország, Horvátország, Lengyelország, Lettország, Litvánia, Macedónia, Románia, Szlovákia, </a:t>
            </a:r>
            <a:r>
              <a:rPr lang="hu-HU" sz="2900" dirty="0">
                <a:solidFill>
                  <a:srgbClr val="FF0000"/>
                </a:solidFill>
              </a:rPr>
              <a:t>Szlovénia</a:t>
            </a:r>
            <a:r>
              <a:rPr lang="hu-HU" sz="2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hu-HU" sz="2900" dirty="0" smtClean="0">
                <a:solidFill>
                  <a:srgbClr val="FF0000"/>
                </a:solidFill>
              </a:rPr>
              <a:t>Törökország</a:t>
            </a:r>
            <a:endParaRPr lang="hu-HU" dirty="0" smtClean="0">
              <a:solidFill>
                <a:srgbClr val="FF0000"/>
              </a:solidFill>
            </a:endParaRPr>
          </a:p>
          <a:p>
            <a:pPr lvl="1" fontAlgn="t"/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200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000 Ft/hó</a:t>
            </a:r>
            <a:endParaRPr lang="hu-H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t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Közepes megélhetési költségű európai országok: </a:t>
            </a:r>
            <a:b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u-HU" sz="2900" dirty="0">
                <a:solidFill>
                  <a:srgbClr val="FF0000"/>
                </a:solidFill>
              </a:rPr>
              <a:t>Ausztria</a:t>
            </a:r>
            <a:r>
              <a:rPr lang="hu-HU" sz="2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Belgium, Ciprus, </a:t>
            </a:r>
            <a:r>
              <a:rPr lang="hu-HU" sz="2900" dirty="0">
                <a:solidFill>
                  <a:srgbClr val="FF0000"/>
                </a:solidFill>
              </a:rPr>
              <a:t>Franciaország</a:t>
            </a:r>
            <a:r>
              <a:rPr lang="hu-HU" sz="2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Görögország, Hollandia, Málta, Németország, </a:t>
            </a:r>
            <a:r>
              <a:rPr lang="hu-HU" sz="2900" dirty="0">
                <a:solidFill>
                  <a:srgbClr val="FF0000"/>
                </a:solidFill>
              </a:rPr>
              <a:t>Olaszország</a:t>
            </a:r>
            <a:r>
              <a:rPr lang="hu-HU" sz="2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Portugália, </a:t>
            </a:r>
            <a:r>
              <a:rPr lang="hu-HU" sz="2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Spanyolország</a:t>
            </a:r>
          </a:p>
          <a:p>
            <a:pPr lvl="1" fontAlgn="t"/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210 000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Ft/hó</a:t>
            </a:r>
            <a:endParaRPr lang="hu-H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t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Magas megélhetési költségű európai országok: </a:t>
            </a:r>
            <a:b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u-HU" sz="2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Dánia, Egyesült Királyság, Finnország, Írország, </a:t>
            </a:r>
            <a:r>
              <a:rPr lang="hu-HU" sz="2900" dirty="0">
                <a:solidFill>
                  <a:srgbClr val="FF0000"/>
                </a:solidFill>
              </a:rPr>
              <a:t>Izland</a:t>
            </a:r>
            <a:r>
              <a:rPr lang="hu-HU" sz="2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Liechtenstein, Luxemburg, Norvégia, Svédország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fontAlgn="t"/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220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000 Ft/hó</a:t>
            </a:r>
            <a:endParaRPr lang="hu-HU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t"/>
            <a:endParaRPr lang="hu-H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t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Egyéb országok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lvl="1" fontAlgn="t"/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350 000 Ft/hó</a:t>
            </a:r>
          </a:p>
          <a:p>
            <a:pPr marL="457200" lvl="1" indent="0" fontAlgn="t">
              <a:buNone/>
            </a:pPr>
            <a:endParaRPr lang="hu-H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t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Szociális kiegészítő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támogatás</a:t>
            </a:r>
          </a:p>
          <a:p>
            <a:pPr lvl="1" fontAlgn="t"/>
            <a:r>
              <a:rPr lang="hu-HU" sz="2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35 000 Ft/hó</a:t>
            </a:r>
            <a:endParaRPr lang="hu-HU" sz="2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spcAft>
                <a:spcPts val="600"/>
              </a:spcAft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3812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352928" cy="1426170"/>
          </a:xfrm>
        </p:spPr>
        <p:txBody>
          <a:bodyPr/>
          <a:lstStyle/>
          <a:p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ÁK-SH országok (SMS,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SMP)</a:t>
            </a:r>
            <a:b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u-HU" sz="1400" dirty="0">
                <a:hlinkClick r:id="rId2"/>
              </a:rPr>
              <a:t>http://</a:t>
            </a:r>
            <a:r>
              <a:rPr lang="hu-HU" sz="1400" dirty="0" smtClean="0">
                <a:hlinkClick r:id="rId2"/>
              </a:rPr>
              <a:t>www.tka.hu/palyazatok/5079/campus-mundi-osztondij-allamkozi-egyezmenyek-kereteben-megvalosulo-reszkepzesre</a:t>
            </a:r>
            <a:r>
              <a:rPr lang="hu-HU" sz="1400" dirty="0" smtClean="0"/>
              <a:t/>
            </a:r>
            <a:br>
              <a:rPr lang="hu-HU" sz="1400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364" y="1745432"/>
            <a:ext cx="8928992" cy="511256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Országlista: </a:t>
            </a:r>
            <a:r>
              <a:rPr lang="hu-HU" sz="2400" u="sng" dirty="0">
                <a:hlinkClick r:id="rId3"/>
              </a:rPr>
              <a:t>http://www.tka.hu/palyazatok/2962/stipendium-hungaricum</a:t>
            </a:r>
            <a:r>
              <a:rPr lang="hu-HU" sz="2400" dirty="0"/>
              <a:t> 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hu-HU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(Törökország és Macedónia Erasmus+ programországként pályázható!)</a:t>
            </a:r>
          </a:p>
          <a:p>
            <a:pPr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Külön költségvetés (ösztöndíj és útiköltség támogatás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>
              <a:spcAft>
                <a:spcPts val="600"/>
              </a:spcAft>
            </a:pP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Külön </a:t>
            </a: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pályázati felhívás 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(beadási határidő: január, február)</a:t>
            </a:r>
          </a:p>
          <a:p>
            <a:pPr>
              <a:spcAft>
                <a:spcPts val="600"/>
              </a:spcAft>
            </a:pP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SH 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egység </a:t>
            </a: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kezeli</a:t>
            </a:r>
          </a:p>
          <a:p>
            <a:pPr>
              <a:spcAft>
                <a:spcPts val="600"/>
              </a:spcAft>
            </a:pPr>
            <a:endParaRPr lang="hu-H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68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0"/>
            <a:ext cx="8147248" cy="1354162"/>
          </a:xfrm>
        </p:spPr>
        <p:txBody>
          <a:bodyPr/>
          <a:lstStyle/>
          <a:p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Rövid tanulmányút</a:t>
            </a:r>
            <a:b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u-HU" sz="1400" dirty="0">
                <a:hlinkClick r:id="rId2"/>
              </a:rPr>
              <a:t>http://</a:t>
            </a:r>
            <a:r>
              <a:rPr lang="hu-HU" sz="1400" dirty="0" smtClean="0">
                <a:hlinkClick r:id="rId2"/>
              </a:rPr>
              <a:t>www.tka.hu/palyazatok/4889/campus-mundi-osztondij-rovid-kulfoldi-tanulmanyuthoz</a:t>
            </a:r>
            <a:r>
              <a:rPr lang="hu-HU" sz="1400" dirty="0" smtClean="0"/>
              <a:t/>
            </a:r>
            <a:br>
              <a:rPr lang="hu-HU" sz="1400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908720"/>
            <a:ext cx="8147248" cy="5733256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Időtartam</a:t>
            </a: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2-30 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nap</a:t>
            </a:r>
          </a:p>
          <a:p>
            <a:pPr>
              <a:spcAft>
                <a:spcPts val="600"/>
              </a:spcAft>
            </a:pP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Pályázók köre: </a:t>
            </a:r>
          </a:p>
          <a:p>
            <a:pPr lvl="1">
              <a:spcAft>
                <a:spcPts val="600"/>
              </a:spcAft>
            </a:pPr>
            <a:r>
              <a:rPr lang="hu-HU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Mesterképzés (1 lezárt félév)</a:t>
            </a:r>
          </a:p>
          <a:p>
            <a:pPr lvl="1">
              <a:spcAft>
                <a:spcPts val="600"/>
              </a:spcAft>
            </a:pPr>
            <a:r>
              <a:rPr lang="hu-HU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Osztatlan képzés (7 lezárt félév)</a:t>
            </a:r>
          </a:p>
          <a:p>
            <a:pPr lvl="1">
              <a:spcAft>
                <a:spcPts val="600"/>
              </a:spcAft>
            </a:pPr>
            <a:r>
              <a:rPr lang="hu-HU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Doktori képzés (1 lezárt félév)</a:t>
            </a:r>
          </a:p>
          <a:p>
            <a:pPr lvl="1">
              <a:spcAft>
                <a:spcPts val="600"/>
              </a:spcAft>
            </a:pPr>
            <a:r>
              <a:rPr lang="hu-HU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Doktori fokozatszerzési eljárásban vesz részt</a:t>
            </a:r>
          </a:p>
          <a:p>
            <a:pPr>
              <a:spcAft>
                <a:spcPts val="600"/>
              </a:spcAft>
            </a:pP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Aktív hallgatói vagy doktorjelölti jogviszony</a:t>
            </a:r>
            <a:endParaRPr lang="hu-HU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Pályázható tevékenységek: 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Kutatási vagy művészeti tevékenység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Nemzetközi tudományos konferencián előadás vagy poszter-prezentáció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Nemzetközi versenyen részvétel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Szakmai kurzusok (pl. nyári egyetem – NEM NYELV!)</a:t>
            </a:r>
          </a:p>
          <a:p>
            <a:pPr>
              <a:spcAft>
                <a:spcPts val="600"/>
              </a:spcAft>
            </a:pP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Ösztöndíj</a:t>
            </a: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napi összeg, sávosan csökken a napi ráta</a:t>
            </a:r>
          </a:p>
          <a:p>
            <a:pPr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Kiegészítő pályázati lehetőség: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1000 km-nél távolabbi kiutazáshoz útiköltség támogatás igényelhető </a:t>
            </a:r>
            <a:r>
              <a:rPr lang="hu-HU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(a küldő intézmény székhelye és a képzési helyszín közötti távolság</a:t>
            </a:r>
            <a:r>
              <a:rPr lang="hu-HU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hu-HU" sz="2000" i="1" dirty="0"/>
          </a:p>
          <a:p>
            <a:pPr marL="0" lvl="1" indent="0" algn="ctr">
              <a:spcAft>
                <a:spcPts val="600"/>
              </a:spcAft>
              <a:buNone/>
            </a:pPr>
            <a:r>
              <a:rPr lang="hu-HU" sz="2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2018. tavaszi </a:t>
            </a:r>
            <a:r>
              <a:rPr lang="hu-HU" sz="2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forduló határideje: </a:t>
            </a:r>
            <a:r>
              <a:rPr lang="hu-HU" sz="2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április 10. </a:t>
            </a:r>
            <a:r>
              <a:rPr lang="hu-HU" sz="2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 óra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hu-HU" sz="2000" i="1" dirty="0"/>
          </a:p>
        </p:txBody>
      </p:sp>
    </p:spTree>
    <p:extLst>
      <p:ext uri="{BB962C8B-B14F-4D97-AF65-F5344CB8AC3E}">
        <p14:creationId xmlns:p14="http://schemas.microsoft.com/office/powerpoint/2010/main" val="294441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344816" cy="562074"/>
          </a:xfrm>
        </p:spPr>
        <p:txBody>
          <a:bodyPr/>
          <a:lstStyle/>
          <a:p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Rövid tanulmányút, 2017/2018. tanév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512" y="833747"/>
            <a:ext cx="7248772" cy="3121423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8004" y="4519759"/>
            <a:ext cx="5291787" cy="2030144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755576" y="4053864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2018/2019. változás: országkategóriák – lásd: SMS, SMP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52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Pályázat benyújtása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36512" y="1340768"/>
            <a:ext cx="8928992" cy="5517232"/>
          </a:xfrm>
        </p:spPr>
        <p:txBody>
          <a:bodyPr>
            <a:normAutofit fontScale="400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hu-HU" sz="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Pályázati felület: </a:t>
            </a:r>
            <a:r>
              <a:rPr lang="hu-HU" sz="5000" dirty="0">
                <a:hlinkClick r:id="rId2"/>
              </a:rPr>
              <a:t>www.scholarship.hu</a:t>
            </a:r>
            <a:r>
              <a:rPr lang="hu-HU" sz="5000" dirty="0"/>
              <a:t> </a:t>
            </a:r>
            <a:r>
              <a:rPr lang="hu-HU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(kitöltési útmutató: www.campusmundi.hu)</a:t>
            </a:r>
            <a:endParaRPr lang="hu-HU" sz="5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hu-HU" sz="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Csatolandó (feltöltendő) mellékletek: </a:t>
            </a:r>
            <a:r>
              <a:rPr lang="hu-HU" sz="5000" dirty="0">
                <a:hlinkClick r:id="rId3"/>
              </a:rPr>
              <a:t>www.campusmundi.hu</a:t>
            </a:r>
            <a:r>
              <a:rPr lang="hu-HU" sz="5000" dirty="0"/>
              <a:t> </a:t>
            </a:r>
            <a:r>
              <a:rPr lang="hu-HU" sz="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oldalról</a:t>
            </a:r>
          </a:p>
          <a:p>
            <a:pPr lvl="0">
              <a:spcAft>
                <a:spcPts val="600"/>
              </a:spcAft>
            </a:pPr>
            <a:r>
              <a:rPr lang="hu-HU" sz="4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Aláírt pályázati adatlap;</a:t>
            </a:r>
          </a:p>
          <a:p>
            <a:pPr>
              <a:spcAft>
                <a:spcPts val="600"/>
              </a:spcAft>
            </a:pPr>
            <a:r>
              <a:rPr lang="hu-HU" sz="4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Fogadólevél: </a:t>
            </a:r>
            <a:r>
              <a:rPr lang="hu-HU" sz="49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freemover</a:t>
            </a:r>
            <a:r>
              <a:rPr lang="hu-HU" sz="4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részképzés és szakmai gyakorlat esetén;</a:t>
            </a:r>
          </a:p>
          <a:p>
            <a:pPr>
              <a:spcAft>
                <a:spcPts val="600"/>
              </a:spcAft>
            </a:pPr>
            <a:r>
              <a:rPr lang="hu-HU" sz="4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Kitöltött motivációs </a:t>
            </a:r>
            <a:r>
              <a:rPr lang="hu-HU" sz="4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levél és tanulmányi terv / munkaterv (minta);</a:t>
            </a:r>
          </a:p>
          <a:p>
            <a:pPr lvl="0">
              <a:spcAft>
                <a:spcPts val="600"/>
              </a:spcAft>
            </a:pPr>
            <a:r>
              <a:rPr lang="hu-HU" sz="4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Szaktanári ajánlás és intézményi jóváhagyás (szakvezető/tanszékvezető/intézetvezető ajánlása és a nemzetközi kapcsolatokért felelős szervezeti egység jóváhagyása) (minta);</a:t>
            </a:r>
          </a:p>
          <a:p>
            <a:pPr lvl="0">
              <a:spcAft>
                <a:spcPts val="600"/>
              </a:spcAft>
            </a:pPr>
            <a:r>
              <a:rPr lang="hu-HU" sz="4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Tanulmányi Osztály által hitelesített </a:t>
            </a:r>
            <a:r>
              <a:rPr lang="hu-HU" sz="4900" dirty="0">
                <a:solidFill>
                  <a:srgbClr val="C00000"/>
                </a:solidFill>
              </a:rPr>
              <a:t>igazolás</a:t>
            </a:r>
            <a:r>
              <a:rPr lang="hu-HU" sz="4900" dirty="0"/>
              <a:t> </a:t>
            </a:r>
            <a:r>
              <a:rPr lang="hu-HU" sz="4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hallgató tanulmányainak féléves adatairól, melyen szerepel az összesített korrigált kreditindex (minta használata javasolt);</a:t>
            </a:r>
          </a:p>
          <a:p>
            <a:pPr lvl="0">
              <a:spcAft>
                <a:spcPts val="600"/>
              </a:spcAft>
            </a:pPr>
            <a:r>
              <a:rPr lang="hu-HU" sz="4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tanulmányok nyelvének/nyelveinek megfelelő ismeretét igazoló dokumentum(ok): legalább B2 szintű (középfokú), komplex nyelvvizsga-bizonyítvány(ok)</a:t>
            </a:r>
            <a:r>
              <a:rPr lang="hu-HU" sz="4900" dirty="0"/>
              <a:t> </a:t>
            </a:r>
            <a:r>
              <a:rPr lang="hu-HU" sz="4900" dirty="0">
                <a:solidFill>
                  <a:srgbClr val="C00000"/>
                </a:solidFill>
              </a:rPr>
              <a:t>vagy a küldő FOI nyelvi lektorátusa vagy nyelvi tanszéke vagy nyelviskola által hitelesített igazolás </a:t>
            </a:r>
            <a:r>
              <a:rPr lang="hu-HU" sz="4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legalább B2 szintű komplex nyelvtudás(ok) meglétéről (amennyiben a fogadó egyetem ettől eltérő nyelvi követelményeket támaszt a kiutazó hallgatókkal szemben, akkor az az irányadó!); </a:t>
            </a:r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8605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Pályázat benyújtása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36512" y="1340768"/>
            <a:ext cx="8928992" cy="5256584"/>
          </a:xfrm>
        </p:spPr>
        <p:txBody>
          <a:bodyPr>
            <a:normAutofit/>
          </a:bodyPr>
          <a:lstStyle/>
          <a:p>
            <a:pPr lvl="0">
              <a:spcAft>
                <a:spcPts val="600"/>
              </a:spcAft>
            </a:pPr>
            <a:r>
              <a:rPr lang="hu-H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OTDK, TDK 1-3. helyezés vagy különdíj esetén igazolás;  </a:t>
            </a:r>
            <a:r>
              <a:rPr lang="hu-HU" sz="1800" dirty="0">
                <a:solidFill>
                  <a:srgbClr val="C00000"/>
                </a:solidFill>
              </a:rPr>
              <a:t>nemzetközi szakmai publikáció elérhetősége; nemzetközi szakmai konferencián előadás megtartására vonatkozó oklevél vagy igazolás; nemzetközi szintű versenyen elért 1-3. helyezésről vagy különdíjról igazolás; TDK vagy OTDK részvétel igazolása; demonstrátori tevékenység igazolása; aktív szakkollégiumi tevékenység igazolása; szakos tanulmányokhoz kapcsolódó egyéb kiemelkedő tudományos, művészeti vagy sporttevékenység igazolása; </a:t>
            </a:r>
          </a:p>
          <a:p>
            <a:pPr lvl="0">
              <a:spcAft>
                <a:spcPts val="600"/>
              </a:spcAft>
            </a:pPr>
            <a:r>
              <a:rPr lang="hu-H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Egyéb </a:t>
            </a:r>
            <a:r>
              <a:rPr lang="hu-HU" sz="1800" dirty="0">
                <a:solidFill>
                  <a:srgbClr val="C00000"/>
                </a:solidFill>
              </a:rPr>
              <a:t>szakmai vagy</a:t>
            </a:r>
            <a:r>
              <a:rPr lang="hu-HU" sz="1800" dirty="0"/>
              <a:t> </a:t>
            </a:r>
            <a:r>
              <a:rPr lang="hu-H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közéleti önkéntes tevékenység igazolása (pl. </a:t>
            </a:r>
            <a:r>
              <a:rPr lang="hu-HU" sz="1800" dirty="0">
                <a:solidFill>
                  <a:srgbClr val="C00000"/>
                </a:solidFill>
              </a:rPr>
              <a:t>szakmai szervezetben betöltött tisztség, szakmai rendezvény aktív szervezése,</a:t>
            </a:r>
            <a:r>
              <a:rPr lang="hu-HU" sz="1800" dirty="0"/>
              <a:t> </a:t>
            </a:r>
            <a:r>
              <a:rPr lang="hu-H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külföldi hallgatók </a:t>
            </a:r>
            <a:r>
              <a:rPr lang="hu-HU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mentorálása</a:t>
            </a:r>
            <a:r>
              <a:rPr lang="hu-H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mobilitási órán történő előadás, ESN-</a:t>
            </a:r>
            <a:r>
              <a:rPr lang="hu-HU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ben</a:t>
            </a:r>
            <a:r>
              <a:rPr lang="hu-H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vagy </a:t>
            </a:r>
            <a:r>
              <a:rPr lang="hu-HU" sz="1800" dirty="0">
                <a:solidFill>
                  <a:srgbClr val="C00000"/>
                </a:solidFill>
              </a:rPr>
              <a:t>egyéb nemzetközi hallgatói szervezetben folytatott tevékenység, </a:t>
            </a:r>
            <a:r>
              <a:rPr lang="hu-H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stb.) (minta);</a:t>
            </a:r>
          </a:p>
          <a:p>
            <a:pPr lvl="0">
              <a:spcAft>
                <a:spcPts val="600"/>
              </a:spcAft>
            </a:pPr>
            <a:r>
              <a:rPr lang="hu-H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Szociális kiegészítő támogatásra való jogosultság esetén hivatalos igazolás (minta);</a:t>
            </a:r>
          </a:p>
          <a:p>
            <a:pPr lvl="0">
              <a:spcAft>
                <a:spcPts val="600"/>
              </a:spcAft>
            </a:pPr>
            <a:r>
              <a:rPr lang="hu-H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Tartósan beteg vagy fogyatékkal élő hallgatók 3 hónapnál nem régebbi kórtörténeti összefoglalója, vagy krónikus betegség esetén a betegség megállapításának igazolása;</a:t>
            </a:r>
          </a:p>
          <a:p>
            <a:pPr lvl="0">
              <a:spcAft>
                <a:spcPts val="600"/>
              </a:spcAft>
            </a:pPr>
            <a:r>
              <a:rPr lang="hu-H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Egyéb, a pályázat szempontjából fontosnak tartott dokumentumok.</a:t>
            </a:r>
          </a:p>
          <a:p>
            <a:pPr marL="457200" lvl="1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2126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Pályázatok bírálata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36512" y="1340768"/>
            <a:ext cx="8928992" cy="5112568"/>
          </a:xfrm>
        </p:spPr>
        <p:txBody>
          <a:bodyPr>
            <a:normAutofit fontScale="92500" lnSpcReduction="10000"/>
          </a:bodyPr>
          <a:lstStyle/>
          <a:p>
            <a:pPr lvl="0">
              <a:spcAft>
                <a:spcPts val="600"/>
              </a:spcAft>
            </a:pPr>
            <a:r>
              <a:rPr lang="hu-H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Részképzés és szakmai </a:t>
            </a:r>
            <a:r>
              <a:rPr lang="hu-H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gyakorlat (havonta!):</a:t>
            </a:r>
            <a:endParaRPr lang="hu-H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Formai bírálat: FOI</a:t>
            </a:r>
          </a:p>
          <a:p>
            <a:pPr lvl="1"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Tartalmai bírálat: FOI</a:t>
            </a:r>
          </a:p>
          <a:p>
            <a:pPr lvl="1">
              <a:spcAft>
                <a:spcPts val="600"/>
              </a:spcAft>
            </a:pP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SMS: Erasmus</a:t>
            </a: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+ </a:t>
            </a:r>
            <a:r>
              <a:rPr lang="hu-HU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zero</a:t>
            </a: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grant</a:t>
            </a: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státusz! </a:t>
            </a:r>
          </a:p>
          <a:p>
            <a:pPr lvl="0">
              <a:spcAft>
                <a:spcPts val="600"/>
              </a:spcAft>
            </a:pPr>
            <a:r>
              <a:rPr lang="hu-H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Részképzés, </a:t>
            </a:r>
            <a:r>
              <a:rPr lang="hu-HU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freemover</a:t>
            </a:r>
            <a:r>
              <a:rPr lang="hu-H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lvl="1"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Formai és tartalmi bírálat: TKA</a:t>
            </a:r>
          </a:p>
          <a:p>
            <a:pPr lvl="1"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Intézményi döntési helyzet: szaktanári ajánlás, intézményi jóváhagyás aláírásakor!</a:t>
            </a:r>
          </a:p>
          <a:p>
            <a:pPr lvl="0">
              <a:spcAft>
                <a:spcPts val="600"/>
              </a:spcAft>
            </a:pPr>
            <a:r>
              <a:rPr lang="hu-H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Rövid </a:t>
            </a:r>
            <a:r>
              <a:rPr lang="hu-H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tanulmányút</a:t>
            </a:r>
            <a:r>
              <a:rPr lang="hu-H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lvl="1"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Formai bírálat: TKA</a:t>
            </a:r>
          </a:p>
          <a:p>
            <a:pPr lvl="1"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Tartalmi bírálat: TKA, kutatás esetén szakértő</a:t>
            </a:r>
          </a:p>
          <a:p>
            <a:pPr lvl="1">
              <a:spcAft>
                <a:spcPts val="600"/>
              </a:spcAft>
            </a:pPr>
            <a:endParaRPr lang="hu-HU" sz="2400" dirty="0"/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67871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Campus Mundi projekt indítása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36512" y="1340768"/>
            <a:ext cx="8928992" cy="5112568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2015. december: Campus Mundi projekt megvalósíthatósági tanulmánya EMMI-be</a:t>
            </a:r>
          </a:p>
          <a:p>
            <a:pPr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2016. január 1.: TKA Felsőoktatási csoporton belül Campus Mundi csoport (9 fő)</a:t>
            </a:r>
          </a:p>
          <a:p>
            <a:pPr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2016. január 27.: TKA kuratóriuma elfogadta a hallgatói pályázati felhívásokat</a:t>
            </a:r>
          </a:p>
          <a:p>
            <a:pPr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2016. február 1.: EMMI projekt jóváhagyása</a:t>
            </a:r>
          </a:p>
          <a:p>
            <a:pPr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2016. február 8.: együttműködési keretmegállapodások megküldése</a:t>
            </a:r>
          </a:p>
          <a:p>
            <a:pPr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2016. február 12.: sajtótájékoztató, felhívások közzététele, </a:t>
            </a:r>
            <a:r>
              <a:rPr lang="hu-HU" sz="2400" dirty="0">
                <a:hlinkClick r:id="rId2"/>
              </a:rPr>
              <a:t>www.campusmundi.hu</a:t>
            </a:r>
            <a:r>
              <a:rPr lang="hu-HU" sz="2400" dirty="0"/>
              <a:t> </a:t>
            </a: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oldal indítása, Facebook: Campus Mundi</a:t>
            </a:r>
          </a:p>
          <a:p>
            <a:pPr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2016. tavaszi és őszi pályázati 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fordulók, a tapasztalatok alapján felhívás módosítások, 2017-es tavaszi és őszi fordulók, 2018. tavaszi forduló</a:t>
            </a:r>
            <a:endParaRPr lang="hu-H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FOI: </a:t>
            </a: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formai és szakmai 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bírálat (SMS és SMP)</a:t>
            </a:r>
            <a:endParaRPr lang="hu-H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Kuratóriumi döntések</a:t>
            </a:r>
          </a:p>
          <a:p>
            <a:pPr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Szerződéskötés, utalás</a:t>
            </a:r>
          </a:p>
          <a:p>
            <a:pPr>
              <a:spcAft>
                <a:spcPts val="600"/>
              </a:spcAft>
            </a:pPr>
            <a:endParaRPr lang="hu-HU" sz="2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Közben: </a:t>
            </a:r>
            <a:r>
              <a:rPr lang="hu-HU" sz="2400" dirty="0">
                <a:hlinkClick r:id="rId3"/>
              </a:rPr>
              <a:t>www.scholarship.hu</a:t>
            </a:r>
            <a:r>
              <a:rPr lang="hu-HU" sz="2400" dirty="0"/>
              <a:t> </a:t>
            </a: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pályázati felület fejlesztése</a:t>
            </a:r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6758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96944" cy="562074"/>
          </a:xfrm>
        </p:spPr>
        <p:txBody>
          <a:bodyPr/>
          <a:lstStyle/>
          <a:p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Pályázati dokumentumok, formai ellenőrzés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36512" y="1340768"/>
            <a:ext cx="8928992" cy="5112568"/>
          </a:xfrm>
        </p:spPr>
        <p:txBody>
          <a:bodyPr>
            <a:normAutofit/>
          </a:bodyPr>
          <a:lstStyle/>
          <a:p>
            <a:r>
              <a:rPr lang="hu-H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Aláírás: csak eredeti, nem képként beillesztett!</a:t>
            </a:r>
          </a:p>
          <a:p>
            <a:r>
              <a:rPr lang="hu-H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Szaktanári ajánlás, intézményi jóváhagyás: Húzzák alá a megfelelőt! </a:t>
            </a: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(ajánlom – nem ajánlom; beszámítjuk – nem számítjuk be a tanulmányokat, </a:t>
            </a:r>
            <a:r>
              <a:rPr lang="hu-HU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stb</a:t>
            </a: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…)</a:t>
            </a:r>
          </a:p>
          <a:p>
            <a:r>
              <a:rPr lang="hu-H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Motivációs levél: konkrét szakmai célokat, teljesítendő kurzusokat / tevékenységeket tartalmazzon</a:t>
            </a:r>
          </a:p>
          <a:p>
            <a:r>
              <a:rPr lang="hu-H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Nyelvvizsga: a tanulmányok nyelvéből </a:t>
            </a:r>
            <a:r>
              <a:rPr lang="hu-H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legyen</a:t>
            </a:r>
          </a:p>
          <a:p>
            <a:pPr lvl="1"/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</a:t>
            </a: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+ B vagy C 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típusú</a:t>
            </a:r>
          </a:p>
          <a:p>
            <a:pPr lvl="1"/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= </a:t>
            </a: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</a:t>
            </a:r>
            <a:r>
              <a:rPr lang="hu-HU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language</a:t>
            </a: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competences</a:t>
            </a: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!</a:t>
            </a:r>
          </a:p>
          <a:p>
            <a:pPr lvl="1"/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1739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96944" cy="562074"/>
          </a:xfrm>
        </p:spPr>
        <p:txBody>
          <a:bodyPr/>
          <a:lstStyle/>
          <a:p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Bírálat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36512" y="1340768"/>
            <a:ext cx="8928992" cy="5112568"/>
          </a:xfrm>
        </p:spPr>
        <p:txBody>
          <a:bodyPr>
            <a:normAutofit/>
          </a:bodyPr>
          <a:lstStyle/>
          <a:p>
            <a:pPr lvl="1"/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Pontosan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a szempontoknak és ponthatároknak mindenben megfelelően</a:t>
            </a:r>
          </a:p>
          <a:p>
            <a:pPr lvl="1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Nyelvtudás: minimum a komplex B2 (ha ez nincs: formai hiba!); komplex felsőfokra plusz pont</a:t>
            </a:r>
          </a:p>
          <a:p>
            <a:pPr lvl="1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Szociális kiegészítő igénylések bírálata!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(Erasmus+ keresztfinanszírozás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nem lehetséges!)</a:t>
            </a:r>
          </a:p>
          <a:p>
            <a:pPr lvl="1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SN kiegészítő pályázatok bírálata: TKA</a:t>
            </a:r>
          </a:p>
          <a:p>
            <a:pPr lvl="1"/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lvl="1" indent="0">
              <a:buNone/>
            </a:pPr>
            <a:r>
              <a:rPr lang="hu-H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Köztes pontszámok ne legyenek</a:t>
            </a: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!</a:t>
            </a:r>
          </a:p>
          <a:p>
            <a:pPr marL="457200" lvl="1" indent="0">
              <a:buNone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próbabírálat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7059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6347048" cy="562074"/>
          </a:xfrm>
        </p:spPr>
        <p:txBody>
          <a:bodyPr/>
          <a:lstStyle/>
          <a:p>
            <a:pPr algn="ctr"/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Bírálat – Javaslattétel – Döntés</a:t>
            </a:r>
            <a:b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u-HU" sz="2400" dirty="0" err="1" smtClean="0">
                <a:hlinkClick r:id="rId2"/>
              </a:rPr>
              <a:t>www.scholarship.hu</a:t>
            </a:r>
            <a:r>
              <a:rPr lang="hu-HU" sz="2400" dirty="0" smtClean="0"/>
              <a:t/>
            </a:r>
            <a:br>
              <a:rPr lang="hu-HU" sz="2400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36512" y="1340768"/>
            <a:ext cx="8928992" cy="5112568"/>
          </a:xfrm>
        </p:spPr>
        <p:txBody>
          <a:bodyPr>
            <a:normAutofit fontScale="92500" lnSpcReduction="20000"/>
          </a:bodyPr>
          <a:lstStyle/>
          <a:p>
            <a:pPr marL="457200" lvl="1" indent="-457200">
              <a:spcAft>
                <a:spcPts val="600"/>
              </a:spcAft>
              <a:buNone/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Formai bírálat:</a:t>
            </a:r>
          </a:p>
          <a:p>
            <a:pPr lvl="1"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Csatolandó mellékletek </a:t>
            </a:r>
            <a:r>
              <a:rPr lang="hu-H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(pl. tanulmányi </a:t>
            </a: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terv = tanulmányi terv)</a:t>
            </a:r>
            <a:endParaRPr lang="hu-H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Pályázatban megadott adatok </a:t>
            </a:r>
            <a:r>
              <a:rPr lang="hu-HU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valósak</a:t>
            </a: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-e</a:t>
            </a:r>
          </a:p>
          <a:p>
            <a:pPr marL="457200" lvl="1" indent="-457200">
              <a:spcAft>
                <a:spcPts val="600"/>
              </a:spcAft>
              <a:buNone/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Tartalmi bírálat:</a:t>
            </a:r>
          </a:p>
          <a:p>
            <a:pPr lvl="1"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Pályázati felhívásban szereplő bírálati szempontrendszer alapján (pontozás)</a:t>
            </a:r>
          </a:p>
          <a:p>
            <a:pPr lvl="1"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Tanulmányi eredményre pont számítás: </a:t>
            </a:r>
            <a:r>
              <a:rPr lang="hu-HU" sz="2200" u="sng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http://</a:t>
            </a:r>
            <a:r>
              <a:rPr lang="hu-HU" sz="2200" u="sng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www.tpf.hu/docs/palyazatok/pontszamitas.html</a:t>
            </a:r>
            <a:r>
              <a:rPr lang="hu-HU" sz="2200" dirty="0" smtClean="0">
                <a:solidFill>
                  <a:srgbClr val="C00000"/>
                </a:solidFill>
              </a:rPr>
              <a:t> </a:t>
            </a:r>
            <a:r>
              <a:rPr lang="hu-HU" sz="2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változni fog!</a:t>
            </a:r>
            <a:endParaRPr lang="hu-HU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spcAft>
                <a:spcPts val="600"/>
              </a:spcAft>
              <a:buNone/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Javaslattétel TKA felé:</a:t>
            </a:r>
          </a:p>
          <a:p>
            <a:pPr lvl="1"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CM támogatásra javasolt / nem javasolt</a:t>
            </a:r>
          </a:p>
          <a:p>
            <a:pPr marL="0" lvl="0" indent="0">
              <a:spcAft>
                <a:spcPts val="600"/>
              </a:spcAft>
              <a:buNone/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TKA: </a:t>
            </a:r>
          </a:p>
          <a:p>
            <a:pPr lvl="1"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FOI javaslattétel alapján országos rangsor, kuratóriumi döntés előkészítés</a:t>
            </a:r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620498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Döntés után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36512" y="1340768"/>
            <a:ext cx="8928992" cy="5112568"/>
          </a:xfrm>
        </p:spPr>
        <p:txBody>
          <a:bodyPr>
            <a:normAutofit/>
          </a:bodyPr>
          <a:lstStyle/>
          <a:p>
            <a:pPr lvl="0"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Kuratóriumi döntés alapján státusz beállítása:</a:t>
            </a:r>
          </a:p>
          <a:p>
            <a:pPr lvl="1">
              <a:spcAft>
                <a:spcPts val="600"/>
              </a:spcAft>
            </a:pP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Támogatott / tartalékos / elutasított</a:t>
            </a:r>
          </a:p>
          <a:p>
            <a:pPr lvl="0"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FOI-k, pályázók kiértesítése az eredményről</a:t>
            </a:r>
          </a:p>
          <a:p>
            <a:pPr lvl="0"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Ösztöndíjasok: szerződéskötés </a:t>
            </a:r>
          </a:p>
          <a:p>
            <a:pPr lvl="1">
              <a:spcAft>
                <a:spcPts val="600"/>
              </a:spcAft>
            </a:pPr>
            <a:r>
              <a:rPr lang="hu-H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SMS: E</a:t>
            </a: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+ </a:t>
            </a:r>
            <a:r>
              <a:rPr lang="hu-HU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zero</a:t>
            </a: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grant</a:t>
            </a: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szerződés - vagy helyette igazolás</a:t>
            </a:r>
            <a:endParaRPr lang="hu-HU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550813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96944" cy="562074"/>
          </a:xfrm>
        </p:spPr>
        <p:txBody>
          <a:bodyPr/>
          <a:lstStyle/>
          <a:p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Kiutazás előtt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36512" y="1340768"/>
            <a:ext cx="8928992" cy="5112568"/>
          </a:xfrm>
        </p:spPr>
        <p:txBody>
          <a:bodyPr>
            <a:normAutofit fontScale="85000" lnSpcReduction="20000"/>
          </a:bodyPr>
          <a:lstStyle/>
          <a:p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Erasmus+ </a:t>
            </a: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zero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grant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lvl="1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KA103-as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SMS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kiutazások esetén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kötelező (SMP: nem kötelező az E+ státusz, intézményi döntés)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Az E+ státusz követelményeinek mindenben meg kell felelniük a CM ösztöndíjas hallgatóknak</a:t>
            </a:r>
          </a:p>
          <a:p>
            <a:pPr lvl="1"/>
            <a:r>
              <a:rPr lang="hu-HU" dirty="0">
                <a:solidFill>
                  <a:srgbClr val="C00000"/>
                </a:solidFill>
              </a:rPr>
              <a:t>E+ </a:t>
            </a:r>
            <a:r>
              <a:rPr lang="hu-HU" dirty="0" err="1">
                <a:solidFill>
                  <a:srgbClr val="C00000"/>
                </a:solidFill>
              </a:rPr>
              <a:t>zero</a:t>
            </a:r>
            <a:r>
              <a:rPr lang="hu-HU" dirty="0">
                <a:solidFill>
                  <a:srgbClr val="C00000"/>
                </a:solidFill>
              </a:rPr>
              <a:t> </a:t>
            </a:r>
            <a:r>
              <a:rPr lang="hu-HU" dirty="0" err="1">
                <a:solidFill>
                  <a:srgbClr val="C00000"/>
                </a:solidFill>
              </a:rPr>
              <a:t>grant</a:t>
            </a:r>
            <a:r>
              <a:rPr lang="hu-HU" dirty="0">
                <a:solidFill>
                  <a:srgbClr val="C00000"/>
                </a:solidFill>
              </a:rPr>
              <a:t> támogatási szerződés, 2.3, 3.1 cikk, időtartam és támogatási összeg: 0 napra 0 euró E+ ösztöndíj</a:t>
            </a:r>
          </a:p>
          <a:p>
            <a:pPr lvl="1"/>
            <a:r>
              <a:rPr lang="hu-HU" dirty="0" smtClean="0">
                <a:solidFill>
                  <a:srgbClr val="C00000"/>
                </a:solidFill>
              </a:rPr>
              <a:t>Erasmus+ beszámoló fájlban, Mobility </a:t>
            </a:r>
            <a:r>
              <a:rPr lang="hu-HU" dirty="0" err="1" smtClean="0">
                <a:solidFill>
                  <a:srgbClr val="C00000"/>
                </a:solidFill>
              </a:rPr>
              <a:t>Tool-ban</a:t>
            </a:r>
            <a:r>
              <a:rPr lang="hu-HU" dirty="0" smtClean="0">
                <a:solidFill>
                  <a:srgbClr val="C00000"/>
                </a:solidFill>
              </a:rPr>
              <a:t> </a:t>
            </a:r>
            <a:r>
              <a:rPr lang="hu-HU" dirty="0">
                <a:solidFill>
                  <a:srgbClr val="C00000"/>
                </a:solidFill>
              </a:rPr>
              <a:t>jelezni, hogy </a:t>
            </a:r>
            <a:r>
              <a:rPr lang="hu-HU" dirty="0" err="1">
                <a:solidFill>
                  <a:srgbClr val="C00000"/>
                </a:solidFill>
              </a:rPr>
              <a:t>CM-es</a:t>
            </a:r>
            <a:r>
              <a:rPr lang="hu-HU" dirty="0">
                <a:solidFill>
                  <a:srgbClr val="C00000"/>
                </a:solidFill>
              </a:rPr>
              <a:t> hallgató</a:t>
            </a:r>
          </a:p>
          <a:p>
            <a:pPr lvl="1"/>
            <a:r>
              <a:rPr lang="hu-HU" dirty="0">
                <a:solidFill>
                  <a:srgbClr val="C00000"/>
                </a:solidFill>
              </a:rPr>
              <a:t>Keresztfinanszírozás nem lehetséges! (</a:t>
            </a:r>
            <a:r>
              <a:rPr lang="hu-HU" dirty="0" err="1">
                <a:solidFill>
                  <a:srgbClr val="C00000"/>
                </a:solidFill>
              </a:rPr>
              <a:t>szoc</a:t>
            </a:r>
            <a:r>
              <a:rPr lang="hu-HU" dirty="0">
                <a:solidFill>
                  <a:srgbClr val="C00000"/>
                </a:solidFill>
              </a:rPr>
              <a:t>. </a:t>
            </a:r>
            <a:r>
              <a:rPr lang="hu-HU" dirty="0" err="1">
                <a:solidFill>
                  <a:srgbClr val="C00000"/>
                </a:solidFill>
              </a:rPr>
              <a:t>kieg</a:t>
            </a:r>
            <a:r>
              <a:rPr lang="hu-HU" dirty="0">
                <a:solidFill>
                  <a:srgbClr val="C00000"/>
                </a:solidFill>
              </a:rPr>
              <a:t>, SN csak  ösztöndíjas hallgatónak fizethető!)</a:t>
            </a:r>
          </a:p>
          <a:p>
            <a:pPr lvl="1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Kombinált finanszírozás: </a:t>
            </a:r>
          </a:p>
          <a:p>
            <a:pPr lvl="2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SMS: min. 90 nap CM és min. 90 nap E+ időszak</a:t>
            </a:r>
          </a:p>
          <a:p>
            <a:pPr lvl="2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SMP: min. 60 nap CM és min. 60 nap E+ időszak</a:t>
            </a:r>
          </a:p>
          <a:p>
            <a:pPr lvl="1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 legyen kézzel javított, átírt szerződés</a:t>
            </a:r>
          </a:p>
        </p:txBody>
      </p:sp>
    </p:spTree>
    <p:extLst>
      <p:ext uri="{BB962C8B-B14F-4D97-AF65-F5344CB8AC3E}">
        <p14:creationId xmlns:p14="http://schemas.microsoft.com/office/powerpoint/2010/main" val="31440879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96944" cy="562074"/>
          </a:xfrm>
        </p:spPr>
        <p:txBody>
          <a:bodyPr/>
          <a:lstStyle/>
          <a:p>
            <a:r>
              <a:rPr lang="hu-H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Learning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Agreement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36512" y="1340768"/>
            <a:ext cx="8928992" cy="5112568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Kezdő és záró dátum:</a:t>
            </a:r>
          </a:p>
          <a:p>
            <a:pPr lvl="1"/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napra pontosan!</a:t>
            </a:r>
          </a:p>
          <a:p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Kurzusok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lvl="1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 táblázat: kurzus neve + kreditszáma </a:t>
            </a:r>
            <a:r>
              <a:rPr lang="hu-HU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(ha </a:t>
            </a:r>
            <a:r>
              <a:rPr lang="hu-HU" sz="2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szab.váll</a:t>
            </a:r>
            <a:r>
              <a:rPr lang="hu-HU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akkor is!)</a:t>
            </a:r>
          </a:p>
          <a:p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LA, nyelvi kompetenciák:</a:t>
            </a:r>
          </a:p>
          <a:p>
            <a:pPr marL="742950" lvl="2" indent="-342900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KA103: OLS teszt eredménye alapján (OLS kötelező)</a:t>
            </a:r>
          </a:p>
          <a:p>
            <a:pPr marL="742950" lvl="2" indent="-342900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KA107, SH: nyelvvizsga szint alapján (OLS-be nem kerülnek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be)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2" indent="-342900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Tanulmányok / munka nyelve: amit a pályázatban igazolt a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hallgató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Intenzív nyelvi kurzusok a szemeszter előtt:</a:t>
            </a:r>
          </a:p>
          <a:p>
            <a:pPr lvl="1"/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Az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ösztöndíjas időszakba beszámítható, ha:</a:t>
            </a:r>
          </a:p>
          <a:p>
            <a:pPr lvl="2"/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kredites kurzusként szerepel az LA-</a:t>
            </a:r>
            <a:r>
              <a:rPr lang="hu-H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ban</a:t>
            </a:r>
            <a:endParaRPr lang="hu-H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 időtartamot leigazolja a fogadó egyetem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5639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96944" cy="562074"/>
          </a:xfrm>
        </p:spPr>
        <p:txBody>
          <a:bodyPr/>
          <a:lstStyle/>
          <a:p>
            <a:r>
              <a:rPr lang="hu-H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Learning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Agreement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36512" y="1340768"/>
            <a:ext cx="8928992" cy="5112568"/>
          </a:xfrm>
        </p:spPr>
        <p:txBody>
          <a:bodyPr>
            <a:normAutofit fontScale="70000" lnSpcReduction="20000"/>
          </a:bodyPr>
          <a:lstStyle/>
          <a:p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Egyéni v. kivételes tanulmányi rend</a:t>
            </a:r>
          </a:p>
          <a:p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Beszámítás:</a:t>
            </a:r>
          </a:p>
          <a:p>
            <a:pPr lvl="1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SMS: min. 20 ECTS teljesítése (+), ennek beszámítása</a:t>
            </a:r>
          </a:p>
          <a:p>
            <a:pPr lvl="2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Kötelező, kötelezően választható vagy szabadon választható kurzusként</a:t>
            </a:r>
          </a:p>
          <a:p>
            <a:pPr lvl="2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Az itthoni kurzus kreditszámával</a:t>
            </a:r>
          </a:p>
          <a:p>
            <a:pPr lvl="2"/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Kredittúlfutás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esetén fizetési kötelezettség alóli felmentés (nem számít felvett kreditnek, ha utólagos a beszámítás)</a:t>
            </a:r>
          </a:p>
          <a:p>
            <a:pPr lvl="2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 nem ECTS: kérjük a linket a helyi kreditrendszer leírásáról  az LA-</a:t>
            </a: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ban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SMP: min. heti 30 munkaóra teljesítése, ennek </a:t>
            </a:r>
          </a:p>
          <a:p>
            <a:pPr marL="457200" lvl="1" indent="0">
              <a:buNone/>
            </a:pP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beszámítása</a:t>
            </a:r>
          </a:p>
          <a:p>
            <a:pPr lvl="2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Kredittel: szakmai gyakorlatként vagy annak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részeként (15 kredit)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Diplomamellékletben jelenjen meg</a:t>
            </a:r>
          </a:p>
          <a:p>
            <a:pPr marL="914400" lvl="2" indent="-914400">
              <a:buNone/>
            </a:pPr>
            <a:endParaRPr lang="hu-HU" sz="1100" dirty="0">
              <a:solidFill>
                <a:schemeClr val="tx1">
                  <a:lumMod val="75000"/>
                  <a:lumOff val="25000"/>
                </a:schemeClr>
              </a:solidFill>
              <a:hlinkClick r:id="rId2"/>
            </a:endParaRPr>
          </a:p>
          <a:p>
            <a:pPr marL="914400" lvl="2" indent="-914400">
              <a:buNone/>
            </a:pPr>
            <a:r>
              <a:rPr lang="hu-HU" sz="2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Kreditbeszámítás, OKT ajánlása:</a:t>
            </a:r>
            <a:endParaRPr lang="hu-HU" sz="2900" dirty="0">
              <a:solidFill>
                <a:schemeClr val="tx1">
                  <a:lumMod val="75000"/>
                  <a:lumOff val="25000"/>
                </a:schemeClr>
              </a:solidFill>
              <a:hlinkClick r:id="rId2"/>
            </a:endParaRPr>
          </a:p>
          <a:p>
            <a:pPr marL="914400" lvl="2" indent="-914400">
              <a:buNone/>
            </a:pP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http://www.kreditlap.hu/doc/ajanlas_kreditelismeres_3.7.pdf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0" lvl="2" indent="-914400">
              <a:buNone/>
            </a:pP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Aktív hallgatói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jogviszony (SMS):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15963" lvl="2" indent="-354013">
              <a:tabLst>
                <a:tab pos="1168400" algn="l"/>
              </a:tabLst>
            </a:pP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Hazaérkezés után kérjük az ösztöndíjas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időszakra (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visszamenőleg)</a:t>
            </a:r>
          </a:p>
        </p:txBody>
      </p:sp>
    </p:spTree>
    <p:extLst>
      <p:ext uri="{BB962C8B-B14F-4D97-AF65-F5344CB8AC3E}">
        <p14:creationId xmlns:p14="http://schemas.microsoft.com/office/powerpoint/2010/main" val="22568882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96944" cy="562074"/>
          </a:xfrm>
        </p:spPr>
        <p:txBody>
          <a:bodyPr/>
          <a:lstStyle/>
          <a:p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Biztosítás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36512" y="1340768"/>
            <a:ext cx="8928992" cy="5112568"/>
          </a:xfrm>
        </p:spPr>
        <p:txBody>
          <a:bodyPr>
            <a:normAutofit/>
          </a:bodyPr>
          <a:lstStyle/>
          <a:p>
            <a:pPr lvl="1"/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KA103-as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kiutazásoknál: </a:t>
            </a:r>
          </a:p>
          <a:p>
            <a:pPr lvl="2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min. EU biztosítási kártya másolata, </a:t>
            </a:r>
          </a:p>
          <a:p>
            <a:pPr lvl="2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SMP: kötelező felelősségbiztosítás</a:t>
            </a:r>
          </a:p>
          <a:p>
            <a:pPr lvl="3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LA-</a:t>
            </a: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ban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rögzíteni, hogy ki biztosítja; </a:t>
            </a:r>
          </a:p>
          <a:p>
            <a:pPr lvl="3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küldő FOI-</a:t>
            </a: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nak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az E+ szerződés mellékleteként kell kezelnie, CM felületre nem kell feltölteni</a:t>
            </a:r>
          </a:p>
          <a:p>
            <a:pPr lvl="1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KA107-es és SH kiutazásoknál: </a:t>
            </a:r>
          </a:p>
          <a:p>
            <a:pPr lvl="2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min. a sürgősségi ellátásra vonatkozó biztosítási kötvény</a:t>
            </a:r>
          </a:p>
          <a:p>
            <a:pPr marL="914400" lvl="2" indent="-914400">
              <a:buNone/>
            </a:pPr>
            <a:endParaRPr lang="hu-HU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0" lvl="2" indent="-914400">
              <a:buNone/>
            </a:pPr>
            <a:r>
              <a:rPr lang="hu-HU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(E+ hallgatókra vannak speciális konstrukciók)</a:t>
            </a:r>
          </a:p>
          <a:p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9604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96944" cy="562074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36512" y="1340768"/>
            <a:ext cx="8928992" cy="5112568"/>
          </a:xfrm>
        </p:spPr>
        <p:txBody>
          <a:bodyPr>
            <a:normAutofit lnSpcReduction="10000"/>
          </a:bodyPr>
          <a:lstStyle/>
          <a:p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Kezdő és befejező dátumok:</a:t>
            </a:r>
          </a:p>
          <a:p>
            <a:pPr lvl="1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E+ </a:t>
            </a: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zero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grant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támogatási szerződésben</a:t>
            </a:r>
          </a:p>
          <a:p>
            <a:pPr lvl="1"/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Learning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agreement-ben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CM támogatási szerződésben egyeznie kell</a:t>
            </a:r>
          </a:p>
          <a:p>
            <a:pPr lvl="1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biztosítás a teljes időtartamra érvényes legyen</a:t>
            </a:r>
          </a:p>
          <a:p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Aláírások: </a:t>
            </a:r>
          </a:p>
          <a:p>
            <a:pPr lvl="1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eredeti, pecséttel, nem képként beillesztett</a:t>
            </a:r>
          </a:p>
          <a:p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ESZA kérdőívek - kötelező:</a:t>
            </a:r>
          </a:p>
          <a:p>
            <a:pPr marL="742950" lvl="2" indent="-342900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Projektbe belépéskor</a:t>
            </a:r>
          </a:p>
          <a:p>
            <a:pPr marL="742950" lvl="2" indent="-342900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Projektből kilépéskor</a:t>
            </a:r>
          </a:p>
          <a:p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9032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96944" cy="562074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36512" y="1340768"/>
            <a:ext cx="8928992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GYIK: </a:t>
            </a:r>
            <a:endParaRPr lang="hu-H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>
              <a:buNone/>
            </a:pP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http://www.tka.hu/palyazatok/4829/gyakori-kerdesek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661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136904" cy="562074"/>
          </a:xfrm>
        </p:spPr>
        <p:txBody>
          <a:bodyPr/>
          <a:lstStyle/>
          <a:p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Együttműködési megállapodás (TKA-FOI)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36512" y="1340768"/>
            <a:ext cx="8928992" cy="511256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Háttér:</a:t>
            </a:r>
          </a:p>
          <a:p>
            <a:pPr lvl="1">
              <a:spcAft>
                <a:spcPts val="600"/>
              </a:spcAft>
            </a:pP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Felsőoktatás </a:t>
            </a:r>
            <a:r>
              <a:rPr lang="hu-HU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nemzetköziesítése</a:t>
            </a: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versenyképességének növelése</a:t>
            </a:r>
          </a:p>
          <a:p>
            <a:pPr lvl="1">
              <a:spcAft>
                <a:spcPts val="600"/>
              </a:spcAft>
            </a:pP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FOI-k intenzív bekapcsolódása a nemzetközi mobilitási folyamatokba</a:t>
            </a:r>
          </a:p>
          <a:p>
            <a:pPr lvl="1">
              <a:spcAft>
                <a:spcPts val="600"/>
              </a:spcAft>
            </a:pP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Hallgatói mobilitás minőségi és mennyiségi fejlesztése</a:t>
            </a:r>
          </a:p>
          <a:p>
            <a:pPr lvl="1">
              <a:spcAft>
                <a:spcPts val="600"/>
              </a:spcAft>
            </a:pP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Hallgatók munkaerőpiaci </a:t>
            </a:r>
            <a:r>
              <a:rPr lang="hu-HU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alkalmasságának</a:t>
            </a: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foglalkoztathatóságának növelése</a:t>
            </a:r>
          </a:p>
          <a:p>
            <a:pPr lvl="1">
              <a:spcAft>
                <a:spcPts val="600"/>
              </a:spcAft>
            </a:pP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Hátrányos helyzetű hallgatók bevonása</a:t>
            </a:r>
          </a:p>
          <a:p>
            <a:pPr lvl="1">
              <a:spcAft>
                <a:spcPts val="600"/>
              </a:spcAft>
            </a:pP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Végzett hallgatók megfeleljenek a társadalmi és gazdasági elvárásoknak</a:t>
            </a:r>
          </a:p>
          <a:p>
            <a:pPr lvl="1">
              <a:spcAft>
                <a:spcPts val="600"/>
              </a:spcAft>
            </a:pP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SMS, SMP: döntő részben az E+ KA103 és KA107 alprogramokkal szoros végrehajtásban</a:t>
            </a:r>
          </a:p>
          <a:p>
            <a:pPr lvl="1">
              <a:spcAft>
                <a:spcPts val="600"/>
              </a:spcAft>
            </a:pP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SMS: meglévő E+ és bilaterális intézményi szerződések alapján</a:t>
            </a:r>
          </a:p>
          <a:p>
            <a:pPr lvl="1">
              <a:spcAft>
                <a:spcPts val="600"/>
              </a:spcAft>
            </a:pP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TKA-FOI: kölcsönös támogatás, szoros együttműködés</a:t>
            </a:r>
          </a:p>
          <a:p>
            <a:pPr lvl="1"/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33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96944" cy="562074"/>
          </a:xfrm>
        </p:spPr>
        <p:txBody>
          <a:bodyPr/>
          <a:lstStyle/>
          <a:p>
            <a:r>
              <a:rPr lang="hu-HU" dirty="0" smtClean="0"/>
              <a:t>Elérhetőségeink</a:t>
            </a:r>
            <a:endParaRPr lang="hu-HU" dirty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929874"/>
              </p:ext>
            </p:extLst>
          </p:nvPr>
        </p:nvGraphicFramePr>
        <p:xfrm>
          <a:off x="719571" y="1989138"/>
          <a:ext cx="7704857" cy="40919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551912985"/>
                    </a:ext>
                  </a:extLst>
                </a:gridCol>
                <a:gridCol w="2484277">
                  <a:extLst>
                    <a:ext uri="{9D8B030D-6E8A-4147-A177-3AD203B41FA5}">
                      <a16:colId xmlns:a16="http://schemas.microsoft.com/office/drawing/2014/main" val="490284641"/>
                    </a:ext>
                  </a:extLst>
                </a:gridCol>
                <a:gridCol w="2052227">
                  <a:extLst>
                    <a:ext uri="{9D8B030D-6E8A-4147-A177-3AD203B41FA5}">
                      <a16:colId xmlns:a16="http://schemas.microsoft.com/office/drawing/2014/main" val="1848683969"/>
                    </a:ext>
                  </a:extLst>
                </a:gridCol>
                <a:gridCol w="1296145">
                  <a:extLst>
                    <a:ext uri="{9D8B030D-6E8A-4147-A177-3AD203B41FA5}">
                      <a16:colId xmlns:a16="http://schemas.microsoft.com/office/drawing/2014/main" val="2817743504"/>
                    </a:ext>
                  </a:extLst>
                </a:gridCol>
              </a:tblGrid>
              <a:tr h="434020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500" i="1" u="none" strike="noStrike" dirty="0">
                          <a:effectLst/>
                        </a:rPr>
                        <a:t>Név</a:t>
                      </a:r>
                      <a:endParaRPr lang="hu-HU" sz="1500" b="1" i="1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500" i="1" u="none" strike="noStrike" dirty="0">
                          <a:effectLst/>
                        </a:rPr>
                        <a:t>terület</a:t>
                      </a:r>
                      <a:endParaRPr lang="hu-HU" sz="1500" b="1" i="1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300" i="1" u="none" strike="noStrike" dirty="0">
                          <a:effectLst/>
                        </a:rPr>
                        <a:t>E-mail</a:t>
                      </a:r>
                      <a:endParaRPr lang="hu-HU" sz="1300" b="1" i="1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500" i="1" u="none" strike="noStrike" dirty="0">
                          <a:effectLst/>
                        </a:rPr>
                        <a:t>telefonszám</a:t>
                      </a:r>
                      <a:endParaRPr lang="hu-HU" sz="1500" b="1" i="1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extLst>
                  <a:ext uri="{0D108BD9-81ED-4DB2-BD59-A6C34878D82A}">
                    <a16:rowId xmlns:a16="http://schemas.microsoft.com/office/drawing/2014/main" val="2232523114"/>
                  </a:ext>
                </a:extLst>
              </a:tr>
              <a:tr h="453117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500" u="none" strike="noStrike" dirty="0" smtClean="0">
                          <a:effectLst/>
                        </a:rPr>
                        <a:t>Gyulai Anna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SMS, SMP</a:t>
                      </a:r>
                      <a:endParaRPr lang="sv-SE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300" u="none" strike="noStrike" dirty="0" smtClean="0">
                          <a:effectLst/>
                        </a:rPr>
                        <a:t>Anna.gyulai@tpf.hu</a:t>
                      </a:r>
                      <a:endParaRPr lang="hu-H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500" u="none" strike="noStrike">
                          <a:effectLst/>
                        </a:rPr>
                        <a:t>/101 m.</a:t>
                      </a:r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extLst>
                  <a:ext uri="{0D108BD9-81ED-4DB2-BD59-A6C34878D82A}">
                    <a16:rowId xmlns:a16="http://schemas.microsoft.com/office/drawing/2014/main" val="300409201"/>
                  </a:ext>
                </a:extLst>
              </a:tr>
              <a:tr h="434020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500" u="none" strike="noStrike">
                          <a:effectLst/>
                        </a:rPr>
                        <a:t>Práger Angéla</a:t>
                      </a:r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SMS, SMP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300" u="none" strike="noStrike" dirty="0">
                          <a:effectLst/>
                        </a:rPr>
                        <a:t>Angela.prager@tpf.hu</a:t>
                      </a:r>
                      <a:endParaRPr lang="hu-H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500" u="none" strike="noStrike">
                          <a:effectLst/>
                        </a:rPr>
                        <a:t>/119 m.</a:t>
                      </a:r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extLst>
                  <a:ext uri="{0D108BD9-81ED-4DB2-BD59-A6C34878D82A}">
                    <a16:rowId xmlns:a16="http://schemas.microsoft.com/office/drawing/2014/main" val="1689268339"/>
                  </a:ext>
                </a:extLst>
              </a:tr>
              <a:tr h="434020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500" u="none" strike="noStrike">
                          <a:effectLst/>
                        </a:rPr>
                        <a:t>Szombath Zita</a:t>
                      </a:r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SMS, SMP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hu-HU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Zita.szombath@tpf.hu</a:t>
                      </a:r>
                      <a:endParaRPr lang="hu-HU" sz="13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500" u="none" strike="noStrike">
                          <a:effectLst/>
                        </a:rPr>
                        <a:t>/271 m.</a:t>
                      </a:r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extLst>
                  <a:ext uri="{0D108BD9-81ED-4DB2-BD59-A6C34878D82A}">
                    <a16:rowId xmlns:a16="http://schemas.microsoft.com/office/drawing/2014/main" val="3064182227"/>
                  </a:ext>
                </a:extLst>
              </a:tr>
              <a:tr h="434020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500" u="none" strike="noStrike">
                          <a:effectLst/>
                        </a:rPr>
                        <a:t>Szikszai Anna</a:t>
                      </a:r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500" u="none" strike="noStrike">
                          <a:effectLst/>
                        </a:rPr>
                        <a:t>SMrövid</a:t>
                      </a:r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300" u="none" strike="noStrike">
                          <a:effectLst/>
                        </a:rPr>
                        <a:t>Anna.szikszai@tpf.hu</a:t>
                      </a:r>
                      <a:endParaRPr lang="hu-HU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500" u="none" strike="noStrike">
                          <a:effectLst/>
                        </a:rPr>
                        <a:t>/159 m.</a:t>
                      </a:r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extLst>
                  <a:ext uri="{0D108BD9-81ED-4DB2-BD59-A6C34878D82A}">
                    <a16:rowId xmlns:a16="http://schemas.microsoft.com/office/drawing/2014/main" val="1244575865"/>
                  </a:ext>
                </a:extLst>
              </a:tr>
              <a:tr h="434020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500" u="none" strike="noStrike">
                          <a:effectLst/>
                        </a:rPr>
                        <a:t>Pelikán Szilvia</a:t>
                      </a:r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500" u="none" strike="noStrike">
                          <a:effectLst/>
                        </a:rPr>
                        <a:t>Adminisztrátor</a:t>
                      </a:r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300" u="none" strike="noStrike" dirty="0">
                          <a:effectLst/>
                        </a:rPr>
                        <a:t>Szilvia.pelikan@tpf.hu</a:t>
                      </a:r>
                      <a:endParaRPr lang="hu-H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500" u="none" strike="noStrike">
                          <a:effectLst/>
                        </a:rPr>
                        <a:t>/264 m.</a:t>
                      </a:r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extLst>
                  <a:ext uri="{0D108BD9-81ED-4DB2-BD59-A6C34878D82A}">
                    <a16:rowId xmlns:a16="http://schemas.microsoft.com/office/drawing/2014/main" val="381034256"/>
                  </a:ext>
                </a:extLst>
              </a:tr>
              <a:tr h="434020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500" u="none" strike="noStrike" dirty="0" smtClean="0">
                          <a:effectLst/>
                        </a:rPr>
                        <a:t>Málik Zoltán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500" u="none" strike="noStrike">
                          <a:effectLst/>
                        </a:rPr>
                        <a:t>Adminisztrátor</a:t>
                      </a:r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300" u="none" strike="noStrike" dirty="0" smtClean="0">
                          <a:effectLst/>
                          <a:hlinkClick r:id="rId3"/>
                        </a:rPr>
                        <a:t>Zoltan.malik@tpf.hu</a:t>
                      </a:r>
                      <a:endParaRPr lang="hu-H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500" u="none" strike="noStrike" dirty="0">
                          <a:effectLst/>
                        </a:rPr>
                        <a:t> </a:t>
                      </a:r>
                      <a:r>
                        <a:rPr lang="hu-HU" sz="1500" u="none" strike="noStrike" dirty="0" smtClean="0">
                          <a:effectLst/>
                        </a:rPr>
                        <a:t>/111 m.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extLst>
                  <a:ext uri="{0D108BD9-81ED-4DB2-BD59-A6C34878D82A}">
                    <a16:rowId xmlns:a16="http://schemas.microsoft.com/office/drawing/2014/main" val="1054446784"/>
                  </a:ext>
                </a:extLst>
              </a:tr>
              <a:tr h="321175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hu-HU" sz="1500" u="none" strike="noStrike" dirty="0" smtClean="0">
                          <a:effectLst/>
                        </a:rPr>
                        <a:t>Vaprezsán Viktória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hu-HU" sz="1500" u="none" strike="noStrike" dirty="0" smtClean="0">
                          <a:effectLst/>
                        </a:rPr>
                        <a:t>SMS, SMP + kommunikáció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300" u="none" strike="noStrike">
                          <a:effectLst/>
                        </a:rPr>
                        <a:t>campusmundi@tpf.hu</a:t>
                      </a:r>
                      <a:endParaRPr lang="hu-HU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500" u="none" strike="noStrike">
                          <a:effectLst/>
                        </a:rPr>
                        <a:t>237-1310</a:t>
                      </a:r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extLst>
                  <a:ext uri="{0D108BD9-81ED-4DB2-BD59-A6C34878D82A}">
                    <a16:rowId xmlns:a16="http://schemas.microsoft.com/office/drawing/2014/main" val="2288408685"/>
                  </a:ext>
                </a:extLst>
              </a:tr>
              <a:tr h="26041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300" u="none" strike="noStrike" dirty="0" smtClean="0">
                          <a:effectLst/>
                        </a:rPr>
                        <a:t>Viktoria.vaprezsan@tpf.hu</a:t>
                      </a:r>
                      <a:endParaRPr lang="hu-H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500" u="none" strike="noStrike">
                          <a:effectLst/>
                        </a:rPr>
                        <a:t>vagy /131 m.</a:t>
                      </a:r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extLst>
                  <a:ext uri="{0D108BD9-81ED-4DB2-BD59-A6C34878D82A}">
                    <a16:rowId xmlns:a16="http://schemas.microsoft.com/office/drawing/2014/main" val="4027915825"/>
                  </a:ext>
                </a:extLst>
              </a:tr>
              <a:tr h="453117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500" u="none" strike="noStrike">
                          <a:effectLst/>
                        </a:rPr>
                        <a:t>Székely Ágnes</a:t>
                      </a:r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500" u="none" strike="noStrike" dirty="0">
                          <a:effectLst/>
                        </a:rPr>
                        <a:t>Csoportvezető-helyettes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300" u="none" strike="noStrike">
                          <a:effectLst/>
                        </a:rPr>
                        <a:t>Agnes.szekely@tpf.hu</a:t>
                      </a:r>
                      <a:endParaRPr lang="hu-HU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500" u="none" strike="noStrike" dirty="0">
                          <a:effectLst/>
                        </a:rPr>
                        <a:t>/102 m.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0" marR="8680" marT="8680" marB="0" anchor="ctr"/>
                </a:tc>
                <a:extLst>
                  <a:ext uri="{0D108BD9-81ED-4DB2-BD59-A6C34878D82A}">
                    <a16:rowId xmlns:a16="http://schemas.microsoft.com/office/drawing/2014/main" val="2017973434"/>
                  </a:ext>
                </a:extLst>
              </a:tr>
            </a:tbl>
          </a:graphicData>
        </a:graphic>
      </p:graphicFrame>
      <p:sp>
        <p:nvSpPr>
          <p:cNvPr id="6" name="Tartalom helye 5"/>
          <p:cNvSpPr>
            <a:spLocks noGrp="1"/>
          </p:cNvSpPr>
          <p:nvPr>
            <p:ph idx="1"/>
          </p:nvPr>
        </p:nvSpPr>
        <p:spPr>
          <a:xfrm>
            <a:off x="194464" y="1412776"/>
            <a:ext cx="8229600" cy="4525963"/>
          </a:xfrm>
        </p:spPr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600034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/>
          <a:lstStyle/>
          <a:p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Campus Mundi ösztöndíjak promóciója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36512" y="1340768"/>
            <a:ext cx="8928992" cy="5112568"/>
          </a:xfrm>
        </p:spPr>
        <p:txBody>
          <a:bodyPr>
            <a:normAutofit lnSpcReduction="10000"/>
          </a:bodyPr>
          <a:lstStyle/>
          <a:p>
            <a:pPr marL="447675" lvl="2" indent="-265113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Platformok, csatornák:</a:t>
            </a:r>
          </a:p>
          <a:p>
            <a:pPr marL="712788" lvl="3" indent="-265113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Intézményi / Erasmus / kari Facebook oldal(</a:t>
            </a: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ak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712788" lvl="3" indent="-265113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Honlapok (intézményi, kari, nemzetközi) + nemzetközi rendezvénynaptár</a:t>
            </a:r>
          </a:p>
          <a:p>
            <a:pPr marL="712788" lvl="3" indent="-265113"/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Neptun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/ ETR üzenetek (1 hónappal és 2 héttel a beadási határidő előtt)</a:t>
            </a:r>
          </a:p>
          <a:p>
            <a:pPr marL="712788" lvl="3" indent="-265113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Fotópályázat (a jelenleg kint tartózkodó hallgatóktól, </a:t>
            </a: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Fb-on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megversenyeztetni, a legtöbb </a:t>
            </a: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Like-ot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kapó hallgató nyer)</a:t>
            </a:r>
          </a:p>
          <a:p>
            <a:pPr marL="712788" lvl="3" indent="-265113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Egyetemi / kari újságban cikkek, élménybeszámolók, portrék (nemzetközi fejezet beépítése)</a:t>
            </a:r>
          </a:p>
          <a:p>
            <a:pPr marL="712788" lvl="3" indent="-265113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Külügyi hírek (honlapon, </a:t>
            </a: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Fb-on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újságban, hírlevélben)</a:t>
            </a:r>
          </a:p>
          <a:p>
            <a:pPr marL="712788" lvl="3" indent="-265113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Blogok, beszámolók a honlapon, </a:t>
            </a: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Fb-on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(pl. nyári szakmai gyakorlat)</a:t>
            </a:r>
          </a:p>
          <a:p>
            <a:pPr marL="712788" lvl="3" indent="-265113"/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Youtube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csatorna (rövid videók: pályázati tanácsok, élménybeszámolók)</a:t>
            </a:r>
          </a:p>
          <a:p>
            <a:pPr marL="712788" lvl="3" indent="-265113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HÖK hírlevél, levelezőlista</a:t>
            </a:r>
          </a:p>
          <a:p>
            <a:pPr marL="712788" lvl="3" indent="-265113"/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Alumni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hallgatók elérhetősége honlapon</a:t>
            </a:r>
          </a:p>
          <a:p>
            <a:pPr marL="712788" lvl="3" indent="-265113">
              <a:buNone/>
            </a:pPr>
            <a:r>
              <a:rPr lang="hu-HU" sz="2400" dirty="0">
                <a:solidFill>
                  <a:srgbClr val="C00000"/>
                </a:solidFill>
              </a:rPr>
              <a:t>TKA tartalmak megoszthatók, átvehetők!!!</a:t>
            </a:r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179654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CM promóció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108520" y="1052736"/>
            <a:ext cx="9001000" cy="5688632"/>
          </a:xfrm>
        </p:spPr>
        <p:txBody>
          <a:bodyPr>
            <a:normAutofit fontScale="77500" lnSpcReduction="20000"/>
          </a:bodyPr>
          <a:lstStyle/>
          <a:p>
            <a:pPr marL="539750" lvl="2" indent="-274638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Rendezvények, események:</a:t>
            </a:r>
          </a:p>
          <a:p>
            <a:pPr marL="895350" lvl="3" indent="-355600"/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Educatio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kiállításon mobilitási infók (intézmény-, szakválasztási szempont)</a:t>
            </a:r>
          </a:p>
          <a:p>
            <a:pPr marL="895350" lvl="3" indent="-355600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International </a:t>
            </a: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Week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Europe Day (külföldi oktatók, koordinátorok és diákok, ESN bevonásával – pl. Erasmus </a:t>
            </a: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Staff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Week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programjába építve)</a:t>
            </a:r>
          </a:p>
          <a:p>
            <a:pPr marL="895350" lvl="3" indent="-355600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Intézményi tájékoztatók, előadások, információs napok, nyílt nap (szülői fórum a nemzetközi ösztöndíjakról), beszélgetés mentorokkal, </a:t>
            </a: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alumnuszokkal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95350" lvl="3" indent="-355600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Plakátkampány</a:t>
            </a:r>
          </a:p>
          <a:p>
            <a:pPr marL="895350" lvl="3" indent="-355600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Órákon rövid tájékoztató (koordinátor, E+ oktató)</a:t>
            </a:r>
          </a:p>
          <a:p>
            <a:pPr marL="895350" lvl="3" indent="-355600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Szakesten rövid tájékoztató, élménybeszámoló</a:t>
            </a:r>
          </a:p>
          <a:p>
            <a:pPr marL="895350" lvl="3" indent="-355600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Külügyi Börze + fotókiállítás</a:t>
            </a:r>
          </a:p>
          <a:p>
            <a:pPr marL="895350" lvl="3" indent="-355600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Mobility Café, Nemzetközi teadélután, Interkulturális est + fotókiállítás</a:t>
            </a:r>
          </a:p>
          <a:p>
            <a:pPr marL="895350" lvl="3" indent="-355600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HÖK, EHÖK csatornák, rendezvények</a:t>
            </a:r>
          </a:p>
          <a:p>
            <a:pPr marL="895350" lvl="3" indent="-355600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ESN rendezvények, események</a:t>
            </a:r>
          </a:p>
          <a:p>
            <a:pPr marL="895350" lvl="3" indent="-355600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Egyetemi napokon (Campus fesztivál) nemzetközi stand, szórólapok, tájékoztató</a:t>
            </a:r>
          </a:p>
          <a:p>
            <a:pPr marL="895350" lvl="3" indent="-355600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Szakmai gyakorlat fórum</a:t>
            </a:r>
          </a:p>
          <a:p>
            <a:pPr marL="895350" lvl="3" indent="-355600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Állásbörzén szakmai gyakorlat hirdetése (+ kiállító cégekkel kapcsolatépítés!)</a:t>
            </a:r>
          </a:p>
          <a:p>
            <a:pPr marL="895350" lvl="3" indent="-355600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Gólyatáborban, gólya héten </a:t>
            </a: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standolás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előadás, gólya kiadványba/mappába nemzetközi infó anyag</a:t>
            </a:r>
          </a:p>
          <a:p>
            <a:pPr marL="895350" lvl="3" indent="-355600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Első éves hallgatóknak tájékoztató</a:t>
            </a:r>
          </a:p>
          <a:p>
            <a:pPr marL="882650" lvl="3" indent="-342900"/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Alumni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hallgatók fogadóórái, </a:t>
            </a: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Alumni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est, programokba bevonásuk</a:t>
            </a:r>
          </a:p>
          <a:p>
            <a:pPr marL="882650" lvl="3" indent="-342900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Közös programok: sportnap, főzés (Global Cooking), kirándulás</a:t>
            </a:r>
          </a:p>
          <a:p>
            <a:pPr marL="882650" lvl="3" indent="-342900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Pályázati időszakban tréningek: Hogy írjunk motivációs levelet?</a:t>
            </a:r>
          </a:p>
          <a:p>
            <a:pPr marL="539750" lvl="3" indent="0">
              <a:buNone/>
            </a:pP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Interkulturális tréning, Angol/német nyelvi klub, stb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2330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74638"/>
            <a:ext cx="8892480" cy="562074"/>
          </a:xfrm>
        </p:spPr>
        <p:txBody>
          <a:bodyPr/>
          <a:lstStyle/>
          <a:p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31440" y="134076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 algn="ctr">
              <a:buNone/>
            </a:pPr>
            <a:r>
              <a:rPr lang="hu-HU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Kérdések</a:t>
            </a:r>
          </a:p>
        </p:txBody>
      </p:sp>
    </p:spTree>
    <p:extLst>
      <p:ext uri="{BB962C8B-B14F-4D97-AF65-F5344CB8AC3E}">
        <p14:creationId xmlns:p14="http://schemas.microsoft.com/office/powerpoint/2010/main" val="41392173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Köszönöm a figyelmet!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Székely Ágnes</a:t>
            </a:r>
          </a:p>
          <a:p>
            <a:r>
              <a:rPr lang="hu-HU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hu-HU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gnes.szekely@tpf.hu</a:t>
            </a:r>
            <a:endParaRPr lang="hu-HU" sz="28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71995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Együttműködés, TKA feladatok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36512" y="1340768"/>
            <a:ext cx="8928992" cy="5112568"/>
          </a:xfrm>
        </p:spPr>
        <p:txBody>
          <a:bodyPr>
            <a:normAutofit fontScale="92500" lnSpcReduction="10000"/>
          </a:bodyPr>
          <a:lstStyle/>
          <a:p>
            <a:pPr lvl="1">
              <a:spcAft>
                <a:spcPts val="600"/>
              </a:spcAft>
            </a:pPr>
            <a:r>
              <a:rPr lang="hu-H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CM </a:t>
            </a: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honlap: </a:t>
            </a:r>
            <a:r>
              <a:rPr lang="hu-HU" sz="2000" dirty="0">
                <a:hlinkClick r:id="rId2"/>
              </a:rPr>
              <a:t>www.campusmundi.hu</a:t>
            </a:r>
            <a:endParaRPr lang="hu-HU" sz="2000" dirty="0"/>
          </a:p>
          <a:p>
            <a:pPr lvl="1">
              <a:spcAft>
                <a:spcPts val="600"/>
              </a:spcAft>
            </a:pP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  <a:r>
              <a:rPr lang="hu-HU" sz="2000" dirty="0"/>
              <a:t> </a:t>
            </a:r>
            <a:r>
              <a:rPr lang="hu-HU" sz="2000" dirty="0">
                <a:hlinkClick r:id="rId3"/>
              </a:rPr>
              <a:t>campusmundi@tpf.hu</a:t>
            </a:r>
            <a:r>
              <a:rPr lang="hu-HU" sz="2000" dirty="0"/>
              <a:t>, </a:t>
            </a: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CM </a:t>
            </a:r>
            <a:r>
              <a:rPr lang="hu-HU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infovonal</a:t>
            </a: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(1)237-1310</a:t>
            </a:r>
          </a:p>
          <a:p>
            <a:pPr lvl="1">
              <a:spcAft>
                <a:spcPts val="600"/>
              </a:spcAft>
            </a:pP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Információs rendezvények, szakmai tájékoztatók</a:t>
            </a:r>
          </a:p>
          <a:p>
            <a:pPr lvl="1">
              <a:spcAft>
                <a:spcPts val="600"/>
              </a:spcAft>
            </a:pP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FOI infónapokon tájékoztató előadások, konzultációk</a:t>
            </a:r>
          </a:p>
          <a:p>
            <a:pPr lvl="1">
              <a:spcAft>
                <a:spcPts val="600"/>
              </a:spcAft>
            </a:pP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Pályáztatás (tavaszi és őszi pályázati forduló) – pályázati felhívás, egységes bírálati szempontrendszer</a:t>
            </a:r>
          </a:p>
          <a:p>
            <a:pPr lvl="1">
              <a:spcAft>
                <a:spcPts val="600"/>
              </a:spcAft>
            </a:pP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Online pályázati rendszer:</a:t>
            </a:r>
            <a:r>
              <a:rPr lang="hu-HU" sz="2000" dirty="0"/>
              <a:t> </a:t>
            </a:r>
            <a:r>
              <a:rPr lang="hu-HU" sz="2000" dirty="0">
                <a:hlinkClick r:id="rId4"/>
              </a:rPr>
              <a:t>www.scholarship.hu</a:t>
            </a:r>
            <a:endParaRPr lang="hu-HU" sz="2000" dirty="0"/>
          </a:p>
          <a:p>
            <a:pPr lvl="1">
              <a:spcAft>
                <a:spcPts val="600"/>
              </a:spcAft>
            </a:pP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Rövid tanulmányutak: formai és szakmai bírálat</a:t>
            </a:r>
          </a:p>
          <a:p>
            <a:pPr lvl="1">
              <a:spcAft>
                <a:spcPts val="600"/>
              </a:spcAft>
            </a:pP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SN: formai és szakmai bírálat</a:t>
            </a:r>
          </a:p>
          <a:p>
            <a:pPr lvl="1">
              <a:spcAft>
                <a:spcPts val="600"/>
              </a:spcAft>
            </a:pP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Országos rangsor kialakítása, döntés előkészítés</a:t>
            </a:r>
          </a:p>
          <a:p>
            <a:pPr lvl="1">
              <a:spcAft>
                <a:spcPts val="600"/>
              </a:spcAft>
            </a:pP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Támogatási szerződések megkötése, ösztöndíjak utalása</a:t>
            </a:r>
          </a:p>
          <a:p>
            <a:pPr lvl="1">
              <a:spcAft>
                <a:spcPts val="600"/>
              </a:spcAft>
            </a:pP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Mobilitási dokumentumok ellenőrzése, beszámolás, elszámolás</a:t>
            </a:r>
          </a:p>
          <a:p>
            <a:pPr lvl="1">
              <a:spcAft>
                <a:spcPts val="600"/>
              </a:spcAft>
            </a:pP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E+ </a:t>
            </a:r>
            <a:r>
              <a:rPr lang="hu-HU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zero</a:t>
            </a: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grant</a:t>
            </a: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státuszú hallgatókra szervezési fejkvóta</a:t>
            </a:r>
            <a:endParaRPr lang="hu-H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77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Együttműködés, FOI feladatok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36512" y="1340768"/>
            <a:ext cx="8928992" cy="5112568"/>
          </a:xfrm>
        </p:spPr>
        <p:txBody>
          <a:bodyPr>
            <a:normAutofit fontScale="62500" lnSpcReduction="20000"/>
          </a:bodyPr>
          <a:lstStyle/>
          <a:p>
            <a:pPr lvl="1">
              <a:spcAft>
                <a:spcPts val="600"/>
              </a:spcAft>
            </a:pP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Intézményi CM kapcsolattartó kijelölése: a CM program intézményi szintű szervezési feladataiért felelős</a:t>
            </a:r>
          </a:p>
          <a:p>
            <a:pPr lvl="1">
              <a:spcAft>
                <a:spcPts val="600"/>
              </a:spcAft>
            </a:pP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Partneregyetemek listájának közzététele (tandíjmentes cserék)</a:t>
            </a:r>
          </a:p>
          <a:p>
            <a:pPr lvl="1">
              <a:spcAft>
                <a:spcPts val="600"/>
              </a:spcAft>
            </a:pP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Promóciós tevékenység: hallgatói tájékoztatók, egyéni tanácsadás</a:t>
            </a:r>
          </a:p>
          <a:p>
            <a:pPr lvl="1">
              <a:spcAft>
                <a:spcPts val="600"/>
              </a:spcAft>
            </a:pP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Szakos átlagok (összesített korrigált kreditindex szakonként)</a:t>
            </a:r>
          </a:p>
          <a:p>
            <a:pPr lvl="1">
              <a:spcAft>
                <a:spcPts val="600"/>
              </a:spcAft>
            </a:pP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SMS, SMP pályázatok formai és szakmai bírálata, javaslattétel</a:t>
            </a:r>
          </a:p>
          <a:p>
            <a:pPr lvl="1">
              <a:spcAft>
                <a:spcPts val="600"/>
              </a:spcAft>
            </a:pP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KA103-as kiutazások: Erasmus+ pályázat, bírálat párhuzamosan (CM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SMS ösztöndíj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előfeltétele az E+ </a:t>
            </a: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zero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grant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státusz!)</a:t>
            </a:r>
          </a:p>
          <a:p>
            <a:pPr lvl="1">
              <a:spcAft>
                <a:spcPts val="600"/>
              </a:spcAft>
            </a:pP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Nyertes CM hallgatókkal E+ </a:t>
            </a: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zero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grant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szerződéskötés + dokumentáció</a:t>
            </a:r>
          </a:p>
          <a:p>
            <a:pPr lvl="1">
              <a:spcAft>
                <a:spcPts val="600"/>
              </a:spcAft>
            </a:pP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Nyertes hallgatók tájékoztatása, felkészítése (</a:t>
            </a: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admin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., interkulturális, nyelvi, stb.)</a:t>
            </a:r>
          </a:p>
          <a:p>
            <a:pPr lvl="1">
              <a:spcAft>
                <a:spcPts val="600"/>
              </a:spcAft>
            </a:pP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Nominálás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tanulmányi ügyek intézése, OLS, </a:t>
            </a: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stb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</a:p>
          <a:p>
            <a:pPr lvl="1">
              <a:spcAft>
                <a:spcPts val="600"/>
              </a:spcAft>
            </a:pP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Hazatérő hallgatók külföldi tanulmányainak / szakmai gyakorlatának beszámítása, </a:t>
            </a: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elsimertetése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segítség, tanácsadás, közreműködés</a:t>
            </a:r>
          </a:p>
          <a:p>
            <a:pPr lvl="1">
              <a:spcAft>
                <a:spcPts val="600"/>
              </a:spcAft>
            </a:pP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Nem teljesítő hallgatókkal szemben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szankcionálás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69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36512" y="1340768"/>
            <a:ext cx="8928992" cy="5112568"/>
          </a:xfrm>
        </p:spPr>
        <p:txBody>
          <a:bodyPr>
            <a:normAutofit/>
          </a:bodyPr>
          <a:lstStyle/>
          <a:p>
            <a:pPr marL="361950" lvl="1" indent="-180975"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Kreditbeszámítás: ösztönző szabályozás</a:t>
            </a:r>
          </a:p>
          <a:p>
            <a:pPr marL="361950" lvl="2" indent="-180975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Cél: a külföldön teljesített kurzusok teljeskörű beszámítása</a:t>
            </a:r>
          </a:p>
          <a:p>
            <a:pPr marL="819150" lvl="4" indent="-180975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Kötelező és </a:t>
            </a: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köt.vál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kurzusokra nagyobb arányú beszámítás (ne legyen kettős terhelés)</a:t>
            </a:r>
          </a:p>
          <a:p>
            <a:pPr marL="819150" lvl="4" indent="-180975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többi kurzust szabadon választható kurzusként</a:t>
            </a:r>
          </a:p>
          <a:p>
            <a:pPr marL="819150" lvl="4" indent="-180975"/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Kredittúlfutás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esetén mentesség a fizetési kötelezettség alól</a:t>
            </a:r>
          </a:p>
          <a:p>
            <a:pPr marL="361950" lvl="1" indent="-180975"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Partneregyetemek: minőségi szelekció!</a:t>
            </a:r>
          </a:p>
          <a:p>
            <a:pPr marL="819150" lvl="3" indent="-180975"/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Alapkritérium: csak ha vannak megfelelő szakos kurzusok megfelelő mennyiségben</a:t>
            </a:r>
          </a:p>
          <a:p>
            <a:pPr marL="361950" lvl="1" indent="-180975"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Európán túli partnerségek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fellendítése</a:t>
            </a:r>
            <a:endParaRPr lang="hu-HU" sz="22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1950" lvl="1" indent="-180975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Közös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képzési programok </a:t>
            </a: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(ha nem </a:t>
            </a:r>
            <a:r>
              <a:rPr lang="hu-H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Emundus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hu-H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max</a:t>
            </a:r>
            <a:r>
              <a:rPr lang="hu-H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12 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hónap!)</a:t>
            </a:r>
            <a:endParaRPr lang="hu-H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1950" lvl="1" indent="-180975"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Promócióra nagyobb hangsúly</a:t>
            </a:r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7292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Campus Mundi projekt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124744"/>
            <a:ext cx="889248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Ösztöndíjazás:</a:t>
            </a:r>
            <a:r>
              <a:rPr lang="hu-H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össz</a:t>
            </a:r>
            <a:r>
              <a:rPr lang="hu-H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9.080 </a:t>
            </a:r>
            <a:r>
              <a:rPr lang="hu-H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fő: 7.174.000 </a:t>
            </a:r>
            <a:r>
              <a:rPr lang="hu-HU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eFt</a:t>
            </a:r>
            <a:endParaRPr lang="hu-HU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hu-HU" sz="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/>
            <a:r>
              <a:rPr lang="hu-H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Féléves részképzés (SMS)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KA103 típusú:  2.320 </a:t>
            </a: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fő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KA107 </a:t>
            </a:r>
            <a:r>
              <a:rPr lang="hu-H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típusú:     580 </a:t>
            </a: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fő (~25%)</a:t>
            </a:r>
            <a:endParaRPr lang="hu-H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hu-HU" sz="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/>
            <a:r>
              <a:rPr lang="hu-H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Szakmai gyakorlat (SMP)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KA103 típusú:  3.120 </a:t>
            </a: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fő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KA107 </a:t>
            </a:r>
            <a:r>
              <a:rPr lang="hu-H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típusú:     780 </a:t>
            </a: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fő (~25%)</a:t>
            </a:r>
            <a:endParaRPr lang="hu-H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hu-HU" sz="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/>
            <a:r>
              <a:rPr lang="hu-H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Rövid tanulmányút (</a:t>
            </a:r>
            <a:r>
              <a:rPr lang="hu-HU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SMrövid</a:t>
            </a:r>
            <a:r>
              <a:rPr lang="hu-H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Európán belüli:     960 </a:t>
            </a: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fő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Európán </a:t>
            </a:r>
            <a:r>
              <a:rPr lang="hu-H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kívüli:     240 </a:t>
            </a: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fő (~25%)</a:t>
            </a:r>
            <a:endParaRPr lang="hu-H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hu-HU" sz="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/>
            <a:r>
              <a:rPr lang="hu-H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ÁK-SH </a:t>
            </a:r>
            <a:r>
              <a:rPr lang="hu-H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országokba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SMS, SMP:       1.080 </a:t>
            </a: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fő</a:t>
            </a:r>
          </a:p>
          <a:p>
            <a:endParaRPr lang="hu-HU" sz="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hu-HU" sz="1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Nemzetköziesítés</a:t>
            </a:r>
            <a:r>
              <a:rPr lang="hu-HU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marL="285750" indent="-285750"/>
            <a:r>
              <a:rPr lang="hu-H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Külföldi megjelenések, fejlesztés: </a:t>
            </a:r>
            <a:r>
              <a:rPr lang="hu-H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1.026.000 </a:t>
            </a:r>
            <a:r>
              <a:rPr lang="hu-HU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eFt</a:t>
            </a:r>
            <a:endParaRPr lang="hu-HU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hu-HU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089107499"/>
              </p:ext>
            </p:extLst>
          </p:nvPr>
        </p:nvGraphicFramePr>
        <p:xfrm>
          <a:off x="4364966" y="1124744"/>
          <a:ext cx="416747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805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562074"/>
          </a:xfrm>
        </p:spPr>
        <p:txBody>
          <a:bodyPr/>
          <a:lstStyle/>
          <a:p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Részképzés – FOI partneregyetemére</a:t>
            </a:r>
            <a:b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u-HU" sz="1400" dirty="0" smtClean="0">
                <a:hlinkClick r:id="rId2"/>
              </a:rPr>
              <a:t>http</a:t>
            </a:r>
            <a:r>
              <a:rPr lang="hu-HU" sz="1400" dirty="0">
                <a:hlinkClick r:id="rId2"/>
              </a:rPr>
              <a:t>://</a:t>
            </a:r>
            <a:r>
              <a:rPr lang="hu-HU" sz="1400" dirty="0" smtClean="0">
                <a:hlinkClick r:id="rId2"/>
              </a:rPr>
              <a:t>www.tka.hu/palyazatok/4888/campus-mundi-osztondij-kulfoldi-reszkepzeshez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36512" y="1340768"/>
            <a:ext cx="8928992" cy="5112568"/>
          </a:xfrm>
        </p:spPr>
        <p:txBody>
          <a:bodyPr>
            <a:normAutofit/>
          </a:bodyPr>
          <a:lstStyle/>
          <a:p>
            <a:pPr lvl="0">
              <a:spcAft>
                <a:spcPts val="600"/>
              </a:spcAft>
            </a:pPr>
            <a:r>
              <a:rPr lang="hu-H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Csak meglévő partneregyetem pályázható (lista: minél előbb</a:t>
            </a:r>
            <a:r>
              <a:rPr lang="hu-HU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…)</a:t>
            </a:r>
          </a:p>
          <a:p>
            <a:pPr lvl="0">
              <a:spcAft>
                <a:spcPts val="600"/>
              </a:spcAft>
            </a:pPr>
            <a:r>
              <a:rPr lang="hu-HU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Formai és szakmai bírálat: küldő FOI</a:t>
            </a:r>
            <a:endParaRPr lang="hu-HU" sz="2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600"/>
              </a:spcAft>
            </a:pPr>
            <a:r>
              <a:rPr lang="hu-H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3-5 hónap időtartam (indokolt esetben lehet 12 </a:t>
            </a:r>
            <a:r>
              <a:rPr lang="hu-HU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hó – pl. közös képzés)</a:t>
            </a:r>
            <a:endParaRPr lang="hu-HU" sz="2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600"/>
              </a:spcAft>
            </a:pPr>
            <a:r>
              <a:rPr lang="hu-H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Min. 20 kredit (vagy ezzel egyenértékű kurzus) teljesítése és beszámítása</a:t>
            </a:r>
          </a:p>
          <a:p>
            <a:pPr lvl="0">
              <a:spcAft>
                <a:spcPts val="600"/>
              </a:spcAft>
            </a:pPr>
            <a:r>
              <a:rPr lang="hu-H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Aktív hallgatói jogviszony</a:t>
            </a:r>
          </a:p>
          <a:p>
            <a:pPr lvl="0">
              <a:spcAft>
                <a:spcPts val="600"/>
              </a:spcAft>
            </a:pPr>
            <a:r>
              <a:rPr lang="hu-H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Ösztöndíj: havi összeg, tört hónapra félhavi kerekítés elve</a:t>
            </a:r>
          </a:p>
          <a:p>
            <a:pPr lvl="0">
              <a:spcAft>
                <a:spcPts val="600"/>
              </a:spcAft>
            </a:pPr>
            <a:r>
              <a:rPr lang="hu-H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Kiegészítő pályázati lehetőségek:</a:t>
            </a:r>
          </a:p>
          <a:p>
            <a:pPr lvl="1">
              <a:spcAft>
                <a:spcPts val="600"/>
              </a:spcAft>
            </a:pPr>
            <a:r>
              <a:rPr lang="hu-HU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Szociális kiegészítő ösztöndíj</a:t>
            </a:r>
          </a:p>
          <a:p>
            <a:pPr lvl="1">
              <a:spcAft>
                <a:spcPts val="600"/>
              </a:spcAft>
            </a:pPr>
            <a:r>
              <a:rPr lang="hu-HU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Tartósan beteg vagy fogyatékkal élők kiegészítő </a:t>
            </a:r>
            <a:r>
              <a:rPr lang="hu-HU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támogatása</a:t>
            </a:r>
            <a:endParaRPr lang="hu-HU" sz="1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28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562074"/>
          </a:xfrm>
        </p:spPr>
        <p:txBody>
          <a:bodyPr/>
          <a:lstStyle/>
          <a:p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Részképzés – </a:t>
            </a:r>
            <a:r>
              <a:rPr lang="hu-H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freemover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sz="1400" dirty="0" smtClean="0">
                <a:hlinkClick r:id="rId2"/>
              </a:rPr>
              <a:t>http</a:t>
            </a:r>
            <a:r>
              <a:rPr lang="hu-HU" sz="1400" dirty="0">
                <a:hlinkClick r:id="rId2"/>
              </a:rPr>
              <a:t>://</a:t>
            </a:r>
            <a:r>
              <a:rPr lang="hu-HU" sz="1400" dirty="0" smtClean="0">
                <a:hlinkClick r:id="rId2"/>
              </a:rPr>
              <a:t>www.tka.hu/palyazatok/4888/campus-mundi-osztondij-kulfoldi-reszkepzeshez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36512" y="1340768"/>
            <a:ext cx="8928992" cy="5112568"/>
          </a:xfrm>
        </p:spPr>
        <p:txBody>
          <a:bodyPr>
            <a:normAutofit/>
          </a:bodyPr>
          <a:lstStyle/>
          <a:p>
            <a:pPr lvl="0">
              <a:spcAft>
                <a:spcPts val="600"/>
              </a:spcAft>
            </a:pPr>
            <a:r>
              <a:rPr lang="hu-HU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Bármelyik külföldi egyetem </a:t>
            </a:r>
            <a:r>
              <a:rPr lang="hu-H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pályázható </a:t>
            </a:r>
            <a:r>
              <a:rPr lang="hu-HU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(fogadólevél szükséges)</a:t>
            </a:r>
          </a:p>
          <a:p>
            <a:pPr lvl="0">
              <a:spcAft>
                <a:spcPts val="600"/>
              </a:spcAft>
            </a:pPr>
            <a:r>
              <a:rPr lang="hu-HU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Formai és szakmai bírálat: TKA</a:t>
            </a:r>
            <a:endParaRPr lang="hu-HU" sz="2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600"/>
              </a:spcAft>
            </a:pPr>
            <a:r>
              <a:rPr lang="hu-H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3-5 hónap </a:t>
            </a:r>
            <a:r>
              <a:rPr lang="hu-HU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időtartam</a:t>
            </a:r>
            <a:endParaRPr lang="hu-HU" sz="2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600"/>
              </a:spcAft>
            </a:pPr>
            <a:r>
              <a:rPr lang="hu-H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Min. 20 kredit (vagy ezzel egyenértékű kurzus) teljesítése és beszámítása</a:t>
            </a:r>
          </a:p>
          <a:p>
            <a:pPr lvl="0">
              <a:spcAft>
                <a:spcPts val="600"/>
              </a:spcAft>
            </a:pPr>
            <a:r>
              <a:rPr lang="hu-H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Aktív hallgatói jogviszony</a:t>
            </a:r>
          </a:p>
          <a:p>
            <a:pPr lvl="0">
              <a:spcAft>
                <a:spcPts val="600"/>
              </a:spcAft>
            </a:pPr>
            <a:r>
              <a:rPr lang="hu-H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Ösztöndíj: havi összeg, tört hónapra félhavi kerekítés elve</a:t>
            </a:r>
          </a:p>
          <a:p>
            <a:pPr lvl="0">
              <a:spcAft>
                <a:spcPts val="600"/>
              </a:spcAft>
            </a:pPr>
            <a:r>
              <a:rPr lang="hu-H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Kiegészítő pályázati lehetőségek:</a:t>
            </a:r>
          </a:p>
          <a:p>
            <a:pPr lvl="1">
              <a:spcAft>
                <a:spcPts val="600"/>
              </a:spcAft>
            </a:pPr>
            <a:r>
              <a:rPr lang="hu-HU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Szociális kiegészítő ösztöndíj</a:t>
            </a:r>
          </a:p>
          <a:p>
            <a:pPr lvl="1">
              <a:spcAft>
                <a:spcPts val="600"/>
              </a:spcAft>
            </a:pPr>
            <a:r>
              <a:rPr lang="hu-HU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Tartósan beteg vagy fogyatékkal élők kiegészítő </a:t>
            </a:r>
            <a:r>
              <a:rPr lang="hu-HU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támogatása</a:t>
            </a:r>
            <a:endParaRPr lang="hu-HU" sz="1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20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ppt_CM_sablon</Template>
  <TotalTime>875</TotalTime>
  <Words>2418</Words>
  <Application>Microsoft Office PowerPoint</Application>
  <PresentationFormat>Diavetítés a képernyőre (4:3 oldalarány)</PresentationFormat>
  <Paragraphs>371</Paragraphs>
  <Slides>34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34</vt:i4>
      </vt:variant>
    </vt:vector>
  </HeadingPairs>
  <TitlesOfParts>
    <vt:vector size="37" baseType="lpstr">
      <vt:lpstr>Arial</vt:lpstr>
      <vt:lpstr>Calibri</vt:lpstr>
      <vt:lpstr>Office-téma</vt:lpstr>
      <vt:lpstr>Campus Mundi ösztöndíjprogram</vt:lpstr>
      <vt:lpstr>Campus Mundi projekt indítása</vt:lpstr>
      <vt:lpstr>Együttműködési megállapodás (TKA-FOI)</vt:lpstr>
      <vt:lpstr>Együttműködés, TKA feladatok</vt:lpstr>
      <vt:lpstr>Együttműködés, FOI feladatok</vt:lpstr>
      <vt:lpstr>PowerPoint-bemutató</vt:lpstr>
      <vt:lpstr>Campus Mundi projekt</vt:lpstr>
      <vt:lpstr>Részképzés – FOI partneregyetemére http://www.tka.hu/palyazatok/4888/campus-mundi-osztondij-kulfoldi-reszkepzeshez</vt:lpstr>
      <vt:lpstr>Részképzés – freemover http://www.tka.hu/palyazatok/4888/campus-mundi-osztondij-kulfoldi-reszkepzeshez</vt:lpstr>
      <vt:lpstr>Szakmai gyakorlat http://www.tka.hu/palyazatok/4890/campus-mundi-osztondij-kulfoldi-szakmai-gyakorlathoz  </vt:lpstr>
      <vt:lpstr>Ösztöndíj összege - kerekítés</vt:lpstr>
      <vt:lpstr>Ösztöndíj összegek, SMS, SMP 2017/2018. tanév</vt:lpstr>
      <vt:lpstr>Ösztöndíj összegek, SMS, SMP 2018/2019. tanév</vt:lpstr>
      <vt:lpstr>ÁK-SH országok (SMS, SMP) http://www.tka.hu/palyazatok/5079/campus-mundi-osztondij-allamkozi-egyezmenyek-kereteben-megvalosulo-reszkepzesre </vt:lpstr>
      <vt:lpstr>Rövid tanulmányút http://www.tka.hu/palyazatok/4889/campus-mundi-osztondij-rovid-kulfoldi-tanulmanyuthoz </vt:lpstr>
      <vt:lpstr>Rövid tanulmányút, 2017/2018. tanév</vt:lpstr>
      <vt:lpstr>Pályázat benyújtása</vt:lpstr>
      <vt:lpstr>Pályázat benyújtása</vt:lpstr>
      <vt:lpstr>Pályázatok bírálata</vt:lpstr>
      <vt:lpstr>Pályázati dokumentumok, formai ellenőrzés</vt:lpstr>
      <vt:lpstr>Bírálat</vt:lpstr>
      <vt:lpstr>Bírálat – Javaslattétel – Döntés www.scholarship.hu </vt:lpstr>
      <vt:lpstr>Döntés után</vt:lpstr>
      <vt:lpstr>Kiutazás előtt</vt:lpstr>
      <vt:lpstr>Learning Agreement</vt:lpstr>
      <vt:lpstr>Learning Agreement</vt:lpstr>
      <vt:lpstr>Biztosítás:</vt:lpstr>
      <vt:lpstr>PowerPoint-bemutató</vt:lpstr>
      <vt:lpstr>PowerPoint-bemutató</vt:lpstr>
      <vt:lpstr>Elérhetőségeink</vt:lpstr>
      <vt:lpstr>Campus Mundi ösztöndíjak promóciója</vt:lpstr>
      <vt:lpstr>CM promóció</vt:lpstr>
      <vt:lpstr>PowerPoint-bemutató</vt:lpstr>
      <vt:lpstr>Köszönöm a figyelmet!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Campus Mundi ösztöndíjprogram</dc:title>
  <dc:creator>Székely Ágnes</dc:creator>
  <cp:lastModifiedBy>Székely Ágnes</cp:lastModifiedBy>
  <cp:revision>90</cp:revision>
  <dcterms:created xsi:type="dcterms:W3CDTF">2017-09-04T09:53:15Z</dcterms:created>
  <dcterms:modified xsi:type="dcterms:W3CDTF">2018-01-26T08:24:53Z</dcterms:modified>
</cp:coreProperties>
</file>