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9" r:id="rId3"/>
  </p:sldMasterIdLst>
  <p:notesMasterIdLst>
    <p:notesMasterId r:id="rId16"/>
  </p:notesMasterIdLst>
  <p:sldIdLst>
    <p:sldId id="257" r:id="rId4"/>
    <p:sldId id="322" r:id="rId5"/>
    <p:sldId id="309" r:id="rId6"/>
    <p:sldId id="312" r:id="rId7"/>
    <p:sldId id="304" r:id="rId8"/>
    <p:sldId id="299" r:id="rId9"/>
    <p:sldId id="300" r:id="rId10"/>
    <p:sldId id="268" r:id="rId11"/>
    <p:sldId id="303" r:id="rId12"/>
    <p:sldId id="323" r:id="rId13"/>
    <p:sldId id="325" r:id="rId14"/>
    <p:sldId id="324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N:\Erasmus_statisztikai_kiadvany\xlsx\HU%20SM%20out-in%202007-201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N:\Erasmus_statisztikai_kiadvany\xlsx\HU%20TS%20out-in%201999-201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Erasmus</c:v>
                </c:pt>
              </c:strCache>
            </c:strRef>
          </c:tx>
          <c:spPr>
            <a:solidFill>
              <a:srgbClr val="0099CC"/>
            </a:solidFill>
          </c:spPr>
          <c:invertIfNegative val="0"/>
          <c:cat>
            <c:numRef>
              <c:f>Munka1!$B$1:$J$1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Munka1!$B$2:$J$2</c:f>
              <c:numCache>
                <c:formatCode>#,##0</c:formatCode>
                <c:ptCount val="9"/>
                <c:pt idx="0">
                  <c:v>7377888</c:v>
                </c:pt>
                <c:pt idx="1">
                  <c:v>8261617</c:v>
                </c:pt>
                <c:pt idx="2">
                  <c:v>8874000</c:v>
                </c:pt>
                <c:pt idx="3">
                  <c:v>9534000</c:v>
                </c:pt>
                <c:pt idx="4">
                  <c:v>10219000</c:v>
                </c:pt>
                <c:pt idx="5">
                  <c:v>11780000</c:v>
                </c:pt>
                <c:pt idx="6">
                  <c:v>11197000</c:v>
                </c:pt>
                <c:pt idx="7">
                  <c:v>13354735</c:v>
                </c:pt>
                <c:pt idx="8">
                  <c:v>13334118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Nemz.kreditmobilitás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Munka1!$B$1:$J$1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Munka1!$B$3:$J$3</c:f>
              <c:numCache>
                <c:formatCode>General</c:formatCode>
                <c:ptCount val="9"/>
                <c:pt idx="8" formatCode="#,##0">
                  <c:v>2678629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953664"/>
        <c:axId val="77954432"/>
      </c:barChart>
      <c:catAx>
        <c:axId val="7795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954432"/>
        <c:crosses val="autoZero"/>
        <c:auto val="1"/>
        <c:lblAlgn val="ctr"/>
        <c:lblOffset val="100"/>
        <c:noMultiLvlLbl val="0"/>
      </c:catAx>
      <c:valAx>
        <c:axId val="779544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7953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depthPercent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869203849518812E-2"/>
          <c:y val="2.4966361536147879E-2"/>
          <c:w val="0.94813079615048124"/>
          <c:h val="0.8934992562812202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Lbls>
            <c:delete val="1"/>
          </c:dLbls>
          <c:cat>
            <c:multiLvlStrRef>
              <c:f>Munka1!$A$35:$B$51</c:f>
              <c:multiLvlStrCache>
                <c:ptCount val="17"/>
                <c:lvl>
                  <c:pt idx="0">
                    <c:v>ki</c:v>
                  </c:pt>
                  <c:pt idx="1">
                    <c:v>be</c:v>
                  </c:pt>
                  <c:pt idx="3">
                    <c:v>ki</c:v>
                  </c:pt>
                  <c:pt idx="4">
                    <c:v>be</c:v>
                  </c:pt>
                  <c:pt idx="6">
                    <c:v>ki</c:v>
                  </c:pt>
                  <c:pt idx="7">
                    <c:v>be</c:v>
                  </c:pt>
                  <c:pt idx="9">
                    <c:v>ki</c:v>
                  </c:pt>
                  <c:pt idx="10">
                    <c:v>be</c:v>
                  </c:pt>
                  <c:pt idx="12">
                    <c:v>ki</c:v>
                  </c:pt>
                  <c:pt idx="13">
                    <c:v>be</c:v>
                  </c:pt>
                  <c:pt idx="15">
                    <c:v>ki</c:v>
                  </c:pt>
                  <c:pt idx="16">
                    <c:v>be</c:v>
                  </c:pt>
                </c:lvl>
                <c:lvl>
                  <c:pt idx="0">
                    <c:v>2007</c:v>
                  </c:pt>
                  <c:pt idx="3">
                    <c:v>2008</c:v>
                  </c:pt>
                  <c:pt idx="6">
                    <c:v>2009</c:v>
                  </c:pt>
                  <c:pt idx="9">
                    <c:v>2010</c:v>
                  </c:pt>
                  <c:pt idx="12">
                    <c:v>2011</c:v>
                  </c:pt>
                  <c:pt idx="15">
                    <c:v>2012</c:v>
                  </c:pt>
                </c:lvl>
              </c:multiLvlStrCache>
            </c:multiLvlStrRef>
          </c:cat>
          <c:val>
            <c:numRef>
              <c:f>Munka1!$C$35:$C$51</c:f>
              <c:numCache>
                <c:formatCode>General</c:formatCode>
                <c:ptCount val="17"/>
                <c:pt idx="0">
                  <c:v>3292</c:v>
                </c:pt>
                <c:pt idx="1">
                  <c:v>1980</c:v>
                </c:pt>
                <c:pt idx="3">
                  <c:v>3518</c:v>
                </c:pt>
                <c:pt idx="4">
                  <c:v>2205</c:v>
                </c:pt>
                <c:pt idx="6">
                  <c:v>3421</c:v>
                </c:pt>
                <c:pt idx="7">
                  <c:v>2474</c:v>
                </c:pt>
                <c:pt idx="9">
                  <c:v>3347</c:v>
                </c:pt>
                <c:pt idx="10">
                  <c:v>2839</c:v>
                </c:pt>
                <c:pt idx="12">
                  <c:v>3472</c:v>
                </c:pt>
                <c:pt idx="13">
                  <c:v>3244</c:v>
                </c:pt>
                <c:pt idx="15">
                  <c:v>3351</c:v>
                </c:pt>
                <c:pt idx="16">
                  <c:v>3665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Lbls>
            <c:delete val="1"/>
          </c:dLbls>
          <c:cat>
            <c:multiLvlStrRef>
              <c:f>Munka1!$A$35:$B$51</c:f>
              <c:multiLvlStrCache>
                <c:ptCount val="17"/>
                <c:lvl>
                  <c:pt idx="0">
                    <c:v>ki</c:v>
                  </c:pt>
                  <c:pt idx="1">
                    <c:v>be</c:v>
                  </c:pt>
                  <c:pt idx="3">
                    <c:v>ki</c:v>
                  </c:pt>
                  <c:pt idx="4">
                    <c:v>be</c:v>
                  </c:pt>
                  <c:pt idx="6">
                    <c:v>ki</c:v>
                  </c:pt>
                  <c:pt idx="7">
                    <c:v>be</c:v>
                  </c:pt>
                  <c:pt idx="9">
                    <c:v>ki</c:v>
                  </c:pt>
                  <c:pt idx="10">
                    <c:v>be</c:v>
                  </c:pt>
                  <c:pt idx="12">
                    <c:v>ki</c:v>
                  </c:pt>
                  <c:pt idx="13">
                    <c:v>be</c:v>
                  </c:pt>
                  <c:pt idx="15">
                    <c:v>ki</c:v>
                  </c:pt>
                  <c:pt idx="16">
                    <c:v>be</c:v>
                  </c:pt>
                </c:lvl>
                <c:lvl>
                  <c:pt idx="0">
                    <c:v>2007</c:v>
                  </c:pt>
                  <c:pt idx="3">
                    <c:v>2008</c:v>
                  </c:pt>
                  <c:pt idx="6">
                    <c:v>2009</c:v>
                  </c:pt>
                  <c:pt idx="9">
                    <c:v>2010</c:v>
                  </c:pt>
                  <c:pt idx="12">
                    <c:v>2011</c:v>
                  </c:pt>
                  <c:pt idx="15">
                    <c:v>2012</c:v>
                  </c:pt>
                </c:lvl>
              </c:multiLvlStrCache>
            </c:multiLvlStrRef>
          </c:cat>
          <c:val>
            <c:numRef>
              <c:f>Munka1!$D$35:$D$51</c:f>
              <c:numCache>
                <c:formatCode>General</c:formatCode>
                <c:ptCount val="17"/>
                <c:pt idx="0">
                  <c:v>460</c:v>
                </c:pt>
                <c:pt idx="1">
                  <c:v>180</c:v>
                </c:pt>
                <c:pt idx="3">
                  <c:v>539</c:v>
                </c:pt>
                <c:pt idx="4">
                  <c:v>271</c:v>
                </c:pt>
                <c:pt idx="6">
                  <c:v>719</c:v>
                </c:pt>
                <c:pt idx="7">
                  <c:v>330</c:v>
                </c:pt>
                <c:pt idx="9">
                  <c:v>817</c:v>
                </c:pt>
                <c:pt idx="10">
                  <c:v>372</c:v>
                </c:pt>
                <c:pt idx="12">
                  <c:v>889</c:v>
                </c:pt>
                <c:pt idx="13">
                  <c:v>513</c:v>
                </c:pt>
                <c:pt idx="15">
                  <c:v>1036</c:v>
                </c:pt>
                <c:pt idx="16">
                  <c:v>653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gapDepth val="129"/>
        <c:shape val="box"/>
        <c:axId val="80810368"/>
        <c:axId val="80811904"/>
        <c:axId val="0"/>
      </c:bar3DChart>
      <c:catAx>
        <c:axId val="808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hu-HU"/>
          </a:p>
        </c:txPr>
        <c:crossAx val="80811904"/>
        <c:crosses val="autoZero"/>
        <c:auto val="1"/>
        <c:lblAlgn val="ctr"/>
        <c:lblOffset val="100"/>
        <c:noMultiLvlLbl val="0"/>
      </c:catAx>
      <c:valAx>
        <c:axId val="80811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0810368"/>
        <c:crosses val="autoZero"/>
        <c:crossBetween val="between"/>
      </c:valAx>
      <c:spPr>
        <a:solidFill>
          <a:schemeClr val="accent3">
            <a:lumMod val="75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depthPercent val="6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6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3"/>
            <c:invertIfNegative val="0"/>
            <c:bubble3D val="0"/>
            <c:spPr>
              <a:solidFill>
                <a:srgbClr val="00B050"/>
              </a:solidFill>
            </c:spPr>
          </c:dPt>
          <c:dLbls>
            <c:delete val="1"/>
          </c:dLbls>
          <c:cat>
            <c:multiLvlStrRef>
              <c:f>Munka1!$A$35:$B$51</c:f>
              <c:multiLvlStrCache>
                <c:ptCount val="17"/>
                <c:lvl>
                  <c:pt idx="0">
                    <c:v>ki</c:v>
                  </c:pt>
                  <c:pt idx="1">
                    <c:v>be</c:v>
                  </c:pt>
                  <c:pt idx="3">
                    <c:v>ki</c:v>
                  </c:pt>
                  <c:pt idx="4">
                    <c:v>be</c:v>
                  </c:pt>
                  <c:pt idx="6">
                    <c:v>ki</c:v>
                  </c:pt>
                  <c:pt idx="7">
                    <c:v>be</c:v>
                  </c:pt>
                  <c:pt idx="9">
                    <c:v>ki</c:v>
                  </c:pt>
                  <c:pt idx="10">
                    <c:v>be</c:v>
                  </c:pt>
                  <c:pt idx="12">
                    <c:v>ki</c:v>
                  </c:pt>
                  <c:pt idx="13">
                    <c:v>be</c:v>
                  </c:pt>
                  <c:pt idx="15">
                    <c:v>ki</c:v>
                  </c:pt>
                  <c:pt idx="16">
                    <c:v>be</c:v>
                  </c:pt>
                </c:lvl>
                <c:lvl>
                  <c:pt idx="0">
                    <c:v>2007</c:v>
                  </c:pt>
                  <c:pt idx="3">
                    <c:v>2008</c:v>
                  </c:pt>
                  <c:pt idx="6">
                    <c:v>2009</c:v>
                  </c:pt>
                  <c:pt idx="9">
                    <c:v>2010</c:v>
                  </c:pt>
                  <c:pt idx="12">
                    <c:v>2011</c:v>
                  </c:pt>
                  <c:pt idx="15">
                    <c:v>2012</c:v>
                  </c:pt>
                </c:lvl>
              </c:multiLvlStrCache>
            </c:multiLvlStrRef>
          </c:cat>
          <c:val>
            <c:numRef>
              <c:f>Munka1!$C$35:$C$51</c:f>
              <c:numCache>
                <c:formatCode>General</c:formatCode>
                <c:ptCount val="17"/>
                <c:pt idx="0">
                  <c:v>737</c:v>
                </c:pt>
                <c:pt idx="1">
                  <c:v>762</c:v>
                </c:pt>
                <c:pt idx="3">
                  <c:v>907</c:v>
                </c:pt>
                <c:pt idx="4">
                  <c:v>779</c:v>
                </c:pt>
                <c:pt idx="6">
                  <c:v>892</c:v>
                </c:pt>
                <c:pt idx="7">
                  <c:v>838</c:v>
                </c:pt>
                <c:pt idx="9">
                  <c:v>1076</c:v>
                </c:pt>
                <c:pt idx="10">
                  <c:v>917</c:v>
                </c:pt>
                <c:pt idx="12">
                  <c:v>1070</c:v>
                </c:pt>
                <c:pt idx="13">
                  <c:v>1038</c:v>
                </c:pt>
                <c:pt idx="15">
                  <c:v>1178</c:v>
                </c:pt>
                <c:pt idx="16">
                  <c:v>1139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</c:dPt>
          <c:dPt>
            <c:idx val="27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8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9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3"/>
            <c:invertIfNegative val="0"/>
            <c:bubble3D val="0"/>
            <c:spPr>
              <a:solidFill>
                <a:srgbClr val="92D050"/>
              </a:solidFill>
            </c:spPr>
          </c:dPt>
          <c:dLbls>
            <c:delete val="1"/>
          </c:dLbls>
          <c:cat>
            <c:multiLvlStrRef>
              <c:f>Munka1!$A$35:$B$51</c:f>
              <c:multiLvlStrCache>
                <c:ptCount val="17"/>
                <c:lvl>
                  <c:pt idx="0">
                    <c:v>ki</c:v>
                  </c:pt>
                  <c:pt idx="1">
                    <c:v>be</c:v>
                  </c:pt>
                  <c:pt idx="3">
                    <c:v>ki</c:v>
                  </c:pt>
                  <c:pt idx="4">
                    <c:v>be</c:v>
                  </c:pt>
                  <c:pt idx="6">
                    <c:v>ki</c:v>
                  </c:pt>
                  <c:pt idx="7">
                    <c:v>be</c:v>
                  </c:pt>
                  <c:pt idx="9">
                    <c:v>ki</c:v>
                  </c:pt>
                  <c:pt idx="10">
                    <c:v>be</c:v>
                  </c:pt>
                  <c:pt idx="12">
                    <c:v>ki</c:v>
                  </c:pt>
                  <c:pt idx="13">
                    <c:v>be</c:v>
                  </c:pt>
                  <c:pt idx="15">
                    <c:v>ki</c:v>
                  </c:pt>
                  <c:pt idx="16">
                    <c:v>be</c:v>
                  </c:pt>
                </c:lvl>
                <c:lvl>
                  <c:pt idx="0">
                    <c:v>2007</c:v>
                  </c:pt>
                  <c:pt idx="3">
                    <c:v>2008</c:v>
                  </c:pt>
                  <c:pt idx="6">
                    <c:v>2009</c:v>
                  </c:pt>
                  <c:pt idx="9">
                    <c:v>2010</c:v>
                  </c:pt>
                  <c:pt idx="12">
                    <c:v>2011</c:v>
                  </c:pt>
                  <c:pt idx="15">
                    <c:v>2012</c:v>
                  </c:pt>
                </c:lvl>
              </c:multiLvlStrCache>
            </c:multiLvlStrRef>
          </c:cat>
          <c:val>
            <c:numRef>
              <c:f>Munka1!$D$35:$D$51</c:f>
              <c:numCache>
                <c:formatCode>General</c:formatCode>
                <c:ptCount val="17"/>
                <c:pt idx="0">
                  <c:v>164</c:v>
                </c:pt>
                <c:pt idx="1">
                  <c:v>120</c:v>
                </c:pt>
                <c:pt idx="3">
                  <c:v>264</c:v>
                </c:pt>
                <c:pt idx="4">
                  <c:v>147</c:v>
                </c:pt>
                <c:pt idx="6">
                  <c:v>284</c:v>
                </c:pt>
                <c:pt idx="7">
                  <c:v>215</c:v>
                </c:pt>
                <c:pt idx="9">
                  <c:v>395</c:v>
                </c:pt>
                <c:pt idx="10">
                  <c:v>291</c:v>
                </c:pt>
                <c:pt idx="12">
                  <c:v>395</c:v>
                </c:pt>
                <c:pt idx="13">
                  <c:v>452</c:v>
                </c:pt>
                <c:pt idx="15">
                  <c:v>561</c:v>
                </c:pt>
                <c:pt idx="16">
                  <c:v>423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3"/>
        <c:gapDepth val="129"/>
        <c:shape val="box"/>
        <c:axId val="83466496"/>
        <c:axId val="83472384"/>
        <c:axId val="0"/>
      </c:bar3DChart>
      <c:catAx>
        <c:axId val="8346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472384"/>
        <c:crosses val="autoZero"/>
        <c:auto val="1"/>
        <c:lblAlgn val="ctr"/>
        <c:lblOffset val="100"/>
        <c:noMultiLvlLbl val="0"/>
      </c:catAx>
      <c:valAx>
        <c:axId val="83472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34664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F82E39-0832-45BB-8B95-BD85659DB915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US" noProof="0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D10618-83DD-4034-8905-5CB18F9BF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5B78C-BFBE-4793-AD36-9A1EB2254288}" type="slidenum">
              <a:rPr lang="hu-HU" altLang="hu-HU" smtClean="0">
                <a:solidFill>
                  <a:srgbClr val="000000"/>
                </a:solidFill>
              </a:rPr>
              <a:pPr eaLnBrk="1" hangingPunct="1"/>
              <a:t>4</a:t>
            </a:fld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5AD3-43FE-4604-8F4E-BF6B6742793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96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49D3-F2FB-4E8D-82E2-210C1D491E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0704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7FAE-AC41-4C05-BEFF-25142EED1D9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9671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80DF-E326-4376-8A3D-B430D97FFE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2815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8679-073E-4EB8-9605-13F9834D6D6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515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8209-61C3-4E24-B1FB-35E4E7076A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43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00AD-23C2-4CF4-B2B2-9E5EE60592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840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3375F-3DC9-4E9A-94A3-08BD461E234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3652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319B-F02C-4E86-826B-BA6B92AA65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6981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F097-83F7-4B06-93AC-DAD8F453A4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350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7618-5F1D-48C8-8B9E-19911701C17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93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57F9-A86F-4998-A8BE-74B9966CCF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077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B29D-DCE6-47A8-8735-8FDC17133D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148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7D43AF-13C4-45EB-BEFA-F87CDC6C2D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297E24-C1E5-4CBA-9282-09A36AEB60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6F6053-4746-45AA-9CB1-A21A688A8B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ctrTitle"/>
          </p:nvPr>
        </p:nvSpPr>
        <p:spPr>
          <a:xfrm>
            <a:off x="755650" y="1700213"/>
            <a:ext cx="7772400" cy="1900237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hu-HU" altLang="hu-HU" sz="3600" smtClean="0"/>
              <a:t/>
            </a:r>
            <a:br>
              <a:rPr lang="hu-HU" altLang="hu-HU" sz="3600" smtClean="0"/>
            </a:br>
            <a:r>
              <a:rPr lang="hu-HU" altLang="hu-HU" sz="3200" b="1" smtClean="0">
                <a:solidFill>
                  <a:srgbClr val="666633"/>
                </a:solidFill>
              </a:rPr>
              <a:t>Az Erasmus eredményei dióhéjban</a:t>
            </a:r>
            <a:br>
              <a:rPr lang="hu-HU" altLang="hu-HU" sz="3200" b="1" smtClean="0">
                <a:solidFill>
                  <a:srgbClr val="666633"/>
                </a:solidFill>
              </a:rPr>
            </a:br>
            <a:r>
              <a:rPr lang="hu-HU" altLang="hu-HU" sz="3200" b="1" smtClean="0">
                <a:solidFill>
                  <a:srgbClr val="666633"/>
                </a:solidFill>
              </a:rPr>
              <a:t/>
            </a:r>
            <a:br>
              <a:rPr lang="hu-HU" altLang="hu-HU" sz="3200" b="1" smtClean="0">
                <a:solidFill>
                  <a:srgbClr val="666633"/>
                </a:solidFill>
              </a:rPr>
            </a:br>
            <a:r>
              <a:rPr lang="hu-HU" altLang="hu-HU" sz="3200" b="1" smtClean="0">
                <a:solidFill>
                  <a:srgbClr val="666633"/>
                </a:solidFill>
              </a:rPr>
              <a:t>2007-2013 </a:t>
            </a:r>
            <a:br>
              <a:rPr lang="hu-HU" altLang="hu-HU" sz="3200" b="1" smtClean="0">
                <a:solidFill>
                  <a:srgbClr val="666633"/>
                </a:solidFill>
              </a:rPr>
            </a:br>
            <a:r>
              <a:rPr lang="hu-HU" altLang="hu-HU" sz="3200" b="1" smtClean="0">
                <a:solidFill>
                  <a:srgbClr val="666633"/>
                </a:solidFill>
              </a:rPr>
              <a:t/>
            </a:r>
            <a:br>
              <a:rPr lang="hu-HU" altLang="hu-HU" sz="3200" b="1" smtClean="0">
                <a:solidFill>
                  <a:srgbClr val="666633"/>
                </a:solidFill>
              </a:rPr>
            </a:br>
            <a:endParaRPr lang="hu-HU" altLang="hu-HU" sz="3200" b="1" i="1" smtClean="0"/>
          </a:p>
        </p:txBody>
      </p:sp>
      <p:sp>
        <p:nvSpPr>
          <p:cNvPr id="16387" name="Alcím 2"/>
          <p:cNvSpPr>
            <a:spLocks noGrp="1"/>
          </p:cNvSpPr>
          <p:nvPr>
            <p:ph type="subTitle" idx="1"/>
          </p:nvPr>
        </p:nvSpPr>
        <p:spPr>
          <a:xfrm>
            <a:off x="1331913" y="4581525"/>
            <a:ext cx="6400800" cy="1057275"/>
          </a:xfrm>
        </p:spPr>
        <p:txBody>
          <a:bodyPr/>
          <a:lstStyle/>
          <a:p>
            <a:r>
              <a:rPr lang="hu-HU" altLang="hu-HU" sz="2400" smtClean="0">
                <a:solidFill>
                  <a:srgbClr val="0099CC"/>
                </a:solidFill>
              </a:rPr>
              <a:t> </a:t>
            </a:r>
            <a:endParaRPr lang="hu-HU" altLang="hu-HU" sz="2400" smtClean="0">
              <a:solidFill>
                <a:srgbClr val="0070C0"/>
              </a:solidFill>
            </a:endParaRPr>
          </a:p>
          <a:p>
            <a:pPr algn="r"/>
            <a:r>
              <a:rPr lang="hu-HU" altLang="hu-HU" sz="2400" i="1" smtClean="0"/>
              <a:t> Bokodi Szabolcs</a:t>
            </a:r>
          </a:p>
          <a:p>
            <a:pPr algn="r"/>
            <a:r>
              <a:rPr lang="hu-HU" altLang="hu-HU" sz="2400" i="1" smtClean="0"/>
              <a:t>felsőoktatási csoportvezető</a:t>
            </a:r>
          </a:p>
          <a:p>
            <a:pPr algn="r"/>
            <a:r>
              <a:rPr lang="hu-HU" altLang="hu-HU" sz="2400" i="1" smtClean="0"/>
              <a:t>Tempus Közalapítvány</a:t>
            </a:r>
          </a:p>
          <a:p>
            <a:pPr algn="r"/>
            <a:endParaRPr lang="hu-HU" altLang="hu-HU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552728" cy="1143000"/>
          </a:xfrm>
        </p:spPr>
        <p:txBody>
          <a:bodyPr/>
          <a:lstStyle/>
          <a:p>
            <a:r>
              <a:rPr lang="hu-HU" b="1" dirty="0" smtClean="0"/>
              <a:t>Fejlemények 2007-2013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hu-HU" dirty="0" smtClean="0"/>
              <a:t>Erasmus University Charter</a:t>
            </a:r>
          </a:p>
          <a:p>
            <a:r>
              <a:rPr lang="hu-HU" dirty="0" smtClean="0"/>
              <a:t>Európai Felsőoktatási Térség 2010</a:t>
            </a:r>
          </a:p>
          <a:p>
            <a:r>
              <a:rPr lang="hu-HU" dirty="0" smtClean="0"/>
              <a:t>2013 </a:t>
            </a:r>
            <a:r>
              <a:rPr lang="hu-HU" dirty="0" smtClean="0"/>
              <a:t>- Erasmus 25. </a:t>
            </a:r>
            <a:r>
              <a:rPr lang="hu-HU" dirty="0" smtClean="0"/>
              <a:t>évforduló</a:t>
            </a:r>
          </a:p>
          <a:p>
            <a:endParaRPr lang="hu-HU" dirty="0" smtClean="0"/>
          </a:p>
          <a:p>
            <a:r>
              <a:rPr lang="hu-HU" dirty="0" smtClean="0"/>
              <a:t>2013 </a:t>
            </a:r>
            <a:r>
              <a:rPr lang="hu-HU" dirty="0" smtClean="0"/>
              <a:t>- 3 milliomodik Erasmus hallgató</a:t>
            </a:r>
          </a:p>
          <a:p>
            <a:pPr lvl="1"/>
            <a:r>
              <a:rPr lang="hu-HU" dirty="0" smtClean="0"/>
              <a:t>45 ezer magyar Erasmus hallgató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Erasmus </a:t>
            </a:r>
            <a:r>
              <a:rPr lang="hu-HU" dirty="0" smtClean="0"/>
              <a:t>– világhírű referenciamárka lett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68">
            <a:off x="7326331" y="2628034"/>
            <a:ext cx="1635721" cy="12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5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hu-HU" b="1" dirty="0" smtClean="0"/>
              <a:t>Erasmus tanulságok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hu-HU" dirty="0" smtClean="0"/>
              <a:t>Intézmények bevonása – intézményi hatás</a:t>
            </a:r>
          </a:p>
          <a:p>
            <a:r>
              <a:rPr lang="hu-HU" dirty="0" smtClean="0"/>
              <a:t>Működik, de nem magától</a:t>
            </a:r>
          </a:p>
          <a:p>
            <a:pPr lvl="1"/>
            <a:r>
              <a:rPr lang="hu-HU" dirty="0" smtClean="0"/>
              <a:t>Tanszéki, kari, intézményi koordináció</a:t>
            </a:r>
          </a:p>
          <a:p>
            <a:pPr lvl="1"/>
            <a:r>
              <a:rPr lang="hu-HU" dirty="0" smtClean="0"/>
              <a:t> Intézményvezetői támogatás kell</a:t>
            </a:r>
          </a:p>
          <a:p>
            <a:r>
              <a:rPr lang="hu-HU" dirty="0" smtClean="0"/>
              <a:t>Rugalmas </a:t>
            </a:r>
            <a:r>
              <a:rPr lang="hu-HU" dirty="0" smtClean="0"/>
              <a:t>pénzügyi szabályok</a:t>
            </a:r>
          </a:p>
          <a:p>
            <a:r>
              <a:rPr lang="hu-HU" dirty="0" smtClean="0"/>
              <a:t>Hallgatói mobilitás szociális dimenziója</a:t>
            </a:r>
          </a:p>
          <a:p>
            <a:r>
              <a:rPr lang="hu-HU" dirty="0" smtClean="0"/>
              <a:t>Van könnyed, de komoly oldala is</a:t>
            </a:r>
          </a:p>
        </p:txBody>
      </p:sp>
    </p:spTree>
    <p:extLst>
      <p:ext uri="{BB962C8B-B14F-4D97-AF65-F5344CB8AC3E}">
        <p14:creationId xmlns:p14="http://schemas.microsoft.com/office/powerpoint/2010/main" val="170496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850106"/>
          </a:xfrm>
        </p:spPr>
        <p:txBody>
          <a:bodyPr/>
          <a:lstStyle/>
          <a:p>
            <a:r>
              <a:rPr lang="hu-HU" b="1" dirty="0" smtClean="0"/>
              <a:t>Visszajelzések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/>
          <a:lstStyle/>
          <a:p>
            <a:r>
              <a:rPr lang="hu-HU" sz="2800" b="1" dirty="0" smtClean="0"/>
              <a:t>Oktatók:</a:t>
            </a:r>
          </a:p>
          <a:p>
            <a:pPr lvl="1"/>
            <a:r>
              <a:rPr lang="hu-HU" sz="2400" dirty="0" smtClean="0"/>
              <a:t> 71%-a hasznos, mert javíthatom óráim minőségét</a:t>
            </a:r>
          </a:p>
          <a:p>
            <a:pPr lvl="1"/>
            <a:r>
              <a:rPr lang="hu-HU" sz="2400" dirty="0" smtClean="0"/>
              <a:t>88% szakmai kompetenciám nőtt</a:t>
            </a:r>
          </a:p>
          <a:p>
            <a:r>
              <a:rPr lang="hu-HU" sz="2800" b="1" dirty="0" smtClean="0"/>
              <a:t>Hallgatók:</a:t>
            </a:r>
          </a:p>
          <a:p>
            <a:pPr lvl="1"/>
            <a:r>
              <a:rPr lang="hu-HU" sz="2400" dirty="0" smtClean="0"/>
              <a:t>Nyelvtudás nagyon jó előtte 11% - utána 41%, jó 42% </a:t>
            </a:r>
          </a:p>
          <a:p>
            <a:pPr lvl="1"/>
            <a:r>
              <a:rPr lang="hu-HU" sz="2400" dirty="0" smtClean="0"/>
              <a:t>Erasmus átfogó értékelése: 4,45 (</a:t>
            </a:r>
            <a:r>
              <a:rPr lang="hu-HU" sz="2400" dirty="0" err="1" smtClean="0"/>
              <a:t>max</a:t>
            </a:r>
            <a:r>
              <a:rPr lang="hu-HU" sz="2400" dirty="0" smtClean="0"/>
              <a:t>. 5)</a:t>
            </a:r>
          </a:p>
          <a:p>
            <a:r>
              <a:rPr lang="hu-HU" sz="2800" b="1" dirty="0"/>
              <a:t>Szakmai gyakorlatok:</a:t>
            </a:r>
          </a:p>
          <a:p>
            <a:pPr lvl="1"/>
            <a:r>
              <a:rPr lang="hu-HU" sz="2400" dirty="0" smtClean="0"/>
              <a:t>Új technológiákat ismert meg: 89%</a:t>
            </a:r>
          </a:p>
          <a:p>
            <a:pPr lvl="1"/>
            <a:r>
              <a:rPr lang="hu-HU" sz="2400" dirty="0" smtClean="0"/>
              <a:t>Könnyebben találhatok munkát: 91%</a:t>
            </a:r>
          </a:p>
          <a:p>
            <a:r>
              <a:rPr lang="hu-HU" sz="2800" b="1" dirty="0" smtClean="0"/>
              <a:t>Személyzet</a:t>
            </a:r>
            <a:r>
              <a:rPr lang="hu-HU" sz="2800" dirty="0" smtClean="0"/>
              <a:t>: </a:t>
            </a:r>
          </a:p>
          <a:p>
            <a:pPr lvl="1"/>
            <a:r>
              <a:rPr lang="hu-HU" sz="2400" dirty="0" smtClean="0"/>
              <a:t>Utam kifejezetten jó példa: 91%</a:t>
            </a:r>
          </a:p>
          <a:p>
            <a:pPr lvl="1"/>
            <a:endParaRPr lang="hu-HU" sz="2400" dirty="0" smtClean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56321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3564111"/>
          </a:xfrm>
        </p:spPr>
        <p:txBody>
          <a:bodyPr/>
          <a:lstStyle/>
          <a:p>
            <a:pPr algn="ctr"/>
            <a:r>
              <a:rPr lang="hu-HU" dirty="0" smtClean="0"/>
              <a:t>2007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ahonnan folytattuk…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4725144"/>
            <a:ext cx="7772400" cy="648072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471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hu-HU" sz="4000" b="1" smtClean="0">
                <a:solidFill>
                  <a:srgbClr val="C3110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Erasmus – </a:t>
            </a:r>
            <a:r>
              <a:rPr lang="hu-HU" altLang="hu-HU" sz="4000" b="1" smtClean="0">
                <a:solidFill>
                  <a:srgbClr val="C3110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operatív célkitűzések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5838"/>
            <a:ext cx="8229600" cy="3382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hu-HU" altLang="hu-HU" sz="2800" b="1" smtClean="0">
                <a:solidFill>
                  <a:srgbClr val="1909E3"/>
                </a:solidFill>
              </a:rPr>
              <a:t>Mennyiségében és minőségében növelni a</a:t>
            </a:r>
            <a:r>
              <a:rPr lang="en-GB" altLang="hu-HU" sz="2800" smtClean="0">
                <a:solidFill>
                  <a:srgbClr val="1909E3"/>
                </a:solidFill>
              </a:rPr>
              <a:t>:</a:t>
            </a:r>
            <a:endParaRPr lang="hu-HU" altLang="hu-HU" sz="2800" smtClean="0">
              <a:solidFill>
                <a:srgbClr val="1909E3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endParaRPr lang="en-GB" altLang="hu-HU" sz="2800" smtClean="0">
              <a:solidFill>
                <a:srgbClr val="1909E3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hu-HU" altLang="hu-HU" smtClean="0">
                <a:solidFill>
                  <a:srgbClr val="1909E3"/>
                </a:solidFill>
              </a:rPr>
              <a:t>Hallgatói és oktatói mobilitást</a:t>
            </a:r>
            <a:endParaRPr lang="en-GB" altLang="hu-HU" sz="3200" smtClean="0">
              <a:solidFill>
                <a:srgbClr val="1909E3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GB" altLang="hu-HU" smtClean="0">
              <a:solidFill>
                <a:srgbClr val="1909E3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hu-HU" altLang="hu-HU" smtClean="0">
                <a:solidFill>
                  <a:srgbClr val="1909E3"/>
                </a:solidFill>
              </a:rPr>
              <a:t>Nemzetközi projektek számát</a:t>
            </a:r>
            <a:endParaRPr lang="en-GB" altLang="hu-HU" sz="3200" smtClean="0">
              <a:solidFill>
                <a:srgbClr val="1909E3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GB" altLang="hu-HU" sz="800" smtClean="0">
              <a:solidFill>
                <a:srgbClr val="1909E3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hu-HU" altLang="hu-HU" smtClean="0">
                <a:solidFill>
                  <a:srgbClr val="1909E3"/>
                </a:solidFill>
              </a:rPr>
              <a:t>FOI </a:t>
            </a:r>
            <a:r>
              <a:rPr lang="en-GB" altLang="hu-HU" smtClean="0">
                <a:solidFill>
                  <a:srgbClr val="1909E3"/>
                </a:solidFill>
              </a:rPr>
              <a:t>/</a:t>
            </a:r>
            <a:r>
              <a:rPr lang="hu-HU" altLang="hu-HU" smtClean="0">
                <a:solidFill>
                  <a:srgbClr val="1909E3"/>
                </a:solidFill>
              </a:rPr>
              <a:t> vállalkozások közötti együttműködést</a:t>
            </a:r>
            <a:endParaRPr lang="en-GB" altLang="hu-HU" smtClean="0">
              <a:solidFill>
                <a:srgbClr val="1909E3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6324600" y="3733800"/>
            <a:ext cx="2089150" cy="1009650"/>
          </a:xfrm>
          <a:prstGeom prst="wedgeRoundRectCallout">
            <a:avLst>
              <a:gd name="adj1" fmla="val -203949"/>
              <a:gd name="adj2" fmla="val -39778"/>
              <a:gd name="adj3" fmla="val 16667"/>
            </a:avLst>
          </a:prstGeom>
          <a:solidFill>
            <a:srgbClr val="CCFFCC">
              <a:alpha val="5098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FF3300"/>
                </a:solidFill>
              </a:rPr>
              <a:t>3 millió hallgató </a:t>
            </a:r>
            <a:r>
              <a:rPr lang="fr-BE" altLang="hu-HU" b="1">
                <a:solidFill>
                  <a:srgbClr val="FF3300"/>
                </a:solidFill>
              </a:rPr>
              <a:t>2012</a:t>
            </a:r>
            <a:r>
              <a:rPr lang="hu-HU" altLang="hu-HU" b="1">
                <a:solidFill>
                  <a:srgbClr val="FF3300"/>
                </a:solidFill>
              </a:rPr>
              <a:t>-ig</a:t>
            </a:r>
            <a:endParaRPr lang="en-GB" altLang="hu-HU" b="1">
              <a:solidFill>
                <a:srgbClr val="FF3300"/>
              </a:solidFill>
            </a:endParaRPr>
          </a:p>
          <a:p>
            <a:pPr algn="ctr" eaLnBrk="1" hangingPunct="1"/>
            <a:endParaRPr lang="en-US" altLang="hu-H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229600" cy="503238"/>
          </a:xfr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hu-HU" sz="3600" b="1" smtClean="0">
                <a:solidFill>
                  <a:srgbClr val="C31103"/>
                </a:solidFill>
              </a:rPr>
              <a:t>Erasmus </a:t>
            </a:r>
            <a:r>
              <a:rPr lang="hu-HU" altLang="hu-HU" sz="3600" b="1" smtClean="0">
                <a:solidFill>
                  <a:srgbClr val="C31103"/>
                </a:solidFill>
              </a:rPr>
              <a:t>mobilitás</a:t>
            </a:r>
            <a:endParaRPr lang="en-GB" altLang="hu-HU" sz="3600" b="1" smtClean="0">
              <a:solidFill>
                <a:srgbClr val="C31103"/>
              </a:solidFill>
            </a:endParaRPr>
          </a:p>
        </p:txBody>
      </p:sp>
      <p:graphicFrame>
        <p:nvGraphicFramePr>
          <p:cNvPr id="2457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51198"/>
              </p:ext>
            </p:extLst>
          </p:nvPr>
        </p:nvGraphicFramePr>
        <p:xfrm>
          <a:off x="533400" y="1905000"/>
          <a:ext cx="8229600" cy="403860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Hallgatói </a:t>
                      </a:r>
                      <a:r>
                        <a:rPr kumimoji="0" lang="en-US" altLang="hu-H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mobilit</a:t>
                      </a: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ás</a:t>
                      </a:r>
                      <a:endParaRPr kumimoji="0" lang="en-US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Tanulmányok</a:t>
                      </a:r>
                      <a:endParaRPr kumimoji="0" lang="en-US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hu-HU" altLang="hu-HU" sz="2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Szakmai gyakorlat</a:t>
                      </a:r>
                      <a:endParaRPr kumimoji="0" lang="en-US" altLang="hu-HU" sz="28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Személyzet mobilitása</a:t>
                      </a:r>
                      <a:r>
                        <a:rPr kumimoji="0" lang="en-US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 Oktatói mobilitás</a:t>
                      </a:r>
                      <a:endParaRPr kumimoji="0" lang="en-US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2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hu-HU" altLang="hu-HU" sz="2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ea typeface="+mn-ea"/>
                          <a:cs typeface="Times New Roman" pitchFamily="18" charset="0"/>
                        </a:rPr>
                        <a:t>Személyzet képzése </a:t>
                      </a:r>
                      <a:endParaRPr kumimoji="0" lang="en-US" altLang="hu-HU" sz="28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2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Inten</a:t>
                      </a:r>
                      <a:r>
                        <a:rPr kumimoji="0" lang="hu-HU" altLang="hu-HU" sz="2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zív</a:t>
                      </a:r>
                      <a:r>
                        <a:rPr kumimoji="0" lang="en-US" altLang="hu-H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hu-H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programok</a:t>
                      </a:r>
                      <a:r>
                        <a:rPr kumimoji="0" lang="en-US" altLang="hu-H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795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Mobilit</a:t>
                      </a:r>
                      <a:r>
                        <a:rPr kumimoji="0" lang="hu-HU" alt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ás támogatása</a:t>
                      </a:r>
                      <a:endParaRPr kumimoji="0" lang="en-US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Szervezési költségek</a:t>
                      </a:r>
                      <a:r>
                        <a:rPr kumimoji="0" lang="fr-FR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(OM</a:t>
                      </a:r>
                      <a:r>
                        <a:rPr kumimoji="0" lang="is-IS" alt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)</a:t>
                      </a:r>
                      <a:endParaRPr kumimoji="0" lang="fr-FR" altLang="hu-H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hu-H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Erasmus Inten</a:t>
                      </a:r>
                      <a:r>
                        <a:rPr kumimoji="0" lang="hu-HU" altLang="hu-HU" sz="2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zív</a:t>
                      </a:r>
                      <a:r>
                        <a:rPr kumimoji="0" lang="hu-HU" altLang="hu-H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Nyelvi Kurzusok </a:t>
                      </a:r>
                      <a:r>
                        <a:rPr kumimoji="0" lang="fr-FR" altLang="hu-HU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(EILC)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922337"/>
          </a:xfrm>
        </p:spPr>
        <p:txBody>
          <a:bodyPr/>
          <a:lstStyle/>
          <a:p>
            <a:r>
              <a:rPr lang="hu-HU" altLang="hu-HU" sz="3600" smtClean="0"/>
              <a:t>Erasmus költségvetés 2007-2014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251520" y="1268760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hu-HU" altLang="hu-HU" b="1" dirty="0" smtClean="0"/>
              <a:t>Mobilitási tendenciák</a:t>
            </a:r>
          </a:p>
        </p:txBody>
      </p:sp>
      <p:sp>
        <p:nvSpPr>
          <p:cNvPr id="18435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mtClean="0"/>
              <a:t>1998-2006</a:t>
            </a:r>
          </a:p>
        </p:txBody>
      </p:sp>
      <p:sp>
        <p:nvSpPr>
          <p:cNvPr id="18436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altLang="hu-HU" sz="2800" dirty="0" smtClean="0"/>
              <a:t>18117 hallgató</a:t>
            </a:r>
          </a:p>
          <a:p>
            <a:r>
              <a:rPr lang="hu-HU" altLang="hu-HU" sz="2800" dirty="0" smtClean="0"/>
              <a:t>88 562 hónap</a:t>
            </a:r>
          </a:p>
          <a:p>
            <a:endParaRPr lang="hu-HU" altLang="hu-HU" sz="2800" dirty="0" smtClean="0"/>
          </a:p>
          <a:p>
            <a:r>
              <a:rPr lang="hu-HU" altLang="hu-HU" sz="2800" dirty="0" smtClean="0"/>
              <a:t>3675 oktató</a:t>
            </a:r>
          </a:p>
          <a:p>
            <a:r>
              <a:rPr lang="hu-HU" altLang="hu-HU" sz="2800" dirty="0" smtClean="0"/>
              <a:t>27 185 nap</a:t>
            </a:r>
          </a:p>
          <a:p>
            <a:endParaRPr lang="hu-HU" altLang="hu-HU" sz="2800" dirty="0" smtClean="0"/>
          </a:p>
        </p:txBody>
      </p:sp>
      <p:sp>
        <p:nvSpPr>
          <p:cNvPr id="18437" name="Szöveg helye 4"/>
          <p:cNvSpPr>
            <a:spLocks noGrp="1"/>
          </p:cNvSpPr>
          <p:nvPr>
            <p:ph type="body" sz="quarter" idx="3"/>
          </p:nvPr>
        </p:nvSpPr>
        <p:spPr>
          <a:xfrm>
            <a:off x="4860032" y="1268760"/>
            <a:ext cx="3240360" cy="639762"/>
          </a:xfrm>
        </p:spPr>
        <p:txBody>
          <a:bodyPr/>
          <a:lstStyle/>
          <a:p>
            <a:pPr algn="ctr"/>
            <a:r>
              <a:rPr lang="hu-HU" altLang="hu-HU" sz="2800" dirty="0" smtClean="0"/>
              <a:t>2007-2013</a:t>
            </a:r>
          </a:p>
        </p:txBody>
      </p:sp>
      <p:sp>
        <p:nvSpPr>
          <p:cNvPr id="18438" name="Tartalom helye 5"/>
          <p:cNvSpPr>
            <a:spLocks noGrp="1"/>
          </p:cNvSpPr>
          <p:nvPr>
            <p:ph sz="quarter" idx="4"/>
          </p:nvPr>
        </p:nvSpPr>
        <p:spPr>
          <a:xfrm>
            <a:off x="4645025" y="1988841"/>
            <a:ext cx="4041775" cy="3456384"/>
          </a:xfrm>
        </p:spPr>
        <p:txBody>
          <a:bodyPr/>
          <a:lstStyle/>
          <a:p>
            <a:r>
              <a:rPr lang="hu-HU" altLang="hu-HU" sz="3200" b="1" dirty="0" smtClean="0"/>
              <a:t>29 150 hallgató</a:t>
            </a:r>
          </a:p>
          <a:p>
            <a:r>
              <a:rPr lang="hu-HU" altLang="hu-HU" sz="3200" b="1" dirty="0" smtClean="0"/>
              <a:t>145 000 hónap</a:t>
            </a:r>
          </a:p>
          <a:p>
            <a:endParaRPr lang="hu-HU" altLang="hu-HU" sz="3200" b="1" dirty="0" smtClean="0"/>
          </a:p>
          <a:p>
            <a:r>
              <a:rPr lang="hu-HU" altLang="hu-HU" sz="3200" b="1" dirty="0" smtClean="0"/>
              <a:t>9623 oktató + személyzet</a:t>
            </a:r>
          </a:p>
          <a:p>
            <a:r>
              <a:rPr lang="hu-HU" altLang="hu-HU" sz="3200" b="1" dirty="0" smtClean="0"/>
              <a:t>57 600 </a:t>
            </a:r>
            <a:r>
              <a:rPr lang="hu-HU" altLang="hu-HU" sz="3200" b="1" dirty="0" smtClean="0"/>
              <a:t>nap</a:t>
            </a:r>
            <a:endParaRPr lang="hu-HU" altLang="hu-HU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993063" cy="706437"/>
          </a:xfrm>
        </p:spPr>
        <p:txBody>
          <a:bodyPr/>
          <a:lstStyle/>
          <a:p>
            <a:pPr algn="l"/>
            <a:r>
              <a:rPr lang="hu-HU" altLang="hu-HU" sz="3200" b="1" smtClean="0"/>
              <a:t>Kiutazó – beutazó hallgatók 2007-2014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980728"/>
          <a:ext cx="9144000" cy="584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480497" cy="1143000"/>
          </a:xfrm>
        </p:spPr>
        <p:txBody>
          <a:bodyPr/>
          <a:lstStyle/>
          <a:p>
            <a:r>
              <a:rPr lang="hu-HU" altLang="hu-HU" sz="4000" b="1" dirty="0" smtClean="0"/>
              <a:t>Az Erasmus hallgatói ösztöndíj havi átlaga</a:t>
            </a:r>
          </a:p>
        </p:txBody>
      </p:sp>
      <p:graphicFrame>
        <p:nvGraphicFramePr>
          <p:cNvPr id="69635" name="Tartalom helye 6"/>
          <p:cNvGraphicFramePr>
            <a:graphicFrameLocks noGrp="1"/>
          </p:cNvGraphicFramePr>
          <p:nvPr>
            <p:ph idx="1"/>
          </p:nvPr>
        </p:nvGraphicFramePr>
        <p:xfrm>
          <a:off x="7938" y="1341438"/>
          <a:ext cx="8885237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r:id="rId3" imgW="8535140" imgH="5102794" progId="Excel.Chart.8">
                  <p:embed/>
                </p:oleObj>
              </mc:Choice>
              <mc:Fallback>
                <p:oleObj r:id="rId3" imgW="8535140" imgH="5102794" progId="Excel.Chart.8">
                  <p:embed/>
                  <p:pic>
                    <p:nvPicPr>
                      <p:cNvPr id="0" name="Tartalom helye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1341438"/>
                        <a:ext cx="8885237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481415" cy="849312"/>
          </a:xfrm>
        </p:spPr>
        <p:txBody>
          <a:bodyPr/>
          <a:lstStyle/>
          <a:p>
            <a:r>
              <a:rPr lang="hu-HU" altLang="hu-HU" sz="3200" b="1" dirty="0" smtClean="0"/>
              <a:t>Személyzeti mobilitás 2007-2013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ka_alap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ka_ala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ka_alap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ka_ala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ka_alap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ka_ala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1417</TotalTime>
  <Words>253</Words>
  <Application>Microsoft Office PowerPoint</Application>
  <PresentationFormat>Diavetítés a képernyőre (4:3 oldalarány)</PresentationFormat>
  <Paragraphs>74</Paragraphs>
  <Slides>12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default</vt:lpstr>
      <vt:lpstr>2_default</vt:lpstr>
      <vt:lpstr>5_default</vt:lpstr>
      <vt:lpstr>Microsoft Excel-diagram</vt:lpstr>
      <vt:lpstr> Az Erasmus eredményei dióhéjban  2007-2013   </vt:lpstr>
      <vt:lpstr>2007  ahonnan folytattuk…</vt:lpstr>
      <vt:lpstr>Erasmus – operatív célkitűzések</vt:lpstr>
      <vt:lpstr>Erasmus mobilitás</vt:lpstr>
      <vt:lpstr>Erasmus költségvetés 2007-2014</vt:lpstr>
      <vt:lpstr>Mobilitási tendenciák</vt:lpstr>
      <vt:lpstr>Kiutazó – beutazó hallgatók 2007-2014</vt:lpstr>
      <vt:lpstr>Az Erasmus hallgatói ösztöndíj havi átlaga</vt:lpstr>
      <vt:lpstr>Személyzeti mobilitás 2007-2013</vt:lpstr>
      <vt:lpstr>Fejlemények 2007-2013</vt:lpstr>
      <vt:lpstr>Erasmus tanulságok</vt:lpstr>
      <vt:lpstr>Visszajelzések</vt:lpstr>
    </vt:vector>
  </TitlesOfParts>
  <Company>Tempus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bbauko</dc:creator>
  <cp:lastModifiedBy>Bokodi Szabolcs</cp:lastModifiedBy>
  <cp:revision>74</cp:revision>
  <dcterms:created xsi:type="dcterms:W3CDTF">2014-01-16T10:06:36Z</dcterms:created>
  <dcterms:modified xsi:type="dcterms:W3CDTF">2014-11-25T12:05:26Z</dcterms:modified>
</cp:coreProperties>
</file>