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62" r:id="rId15"/>
    <p:sldId id="277" r:id="rId1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69B4B-B3AD-4F48-B380-0BC663214EB0}" type="datetimeFigureOut">
              <a:rPr lang="hu-HU" smtClean="0"/>
              <a:pPr/>
              <a:t>2014.11.10.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9EB65-95E9-4740-9A41-FA0063D575B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69B4B-B3AD-4F48-B380-0BC663214EB0}" type="datetimeFigureOut">
              <a:rPr lang="hu-HU" smtClean="0"/>
              <a:pPr/>
              <a:t>2014.11.10.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9EB65-95E9-4740-9A41-FA0063D575B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69B4B-B3AD-4F48-B380-0BC663214EB0}" type="datetimeFigureOut">
              <a:rPr lang="hu-HU" smtClean="0"/>
              <a:pPr/>
              <a:t>2014.11.10.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9EB65-95E9-4740-9A41-FA0063D575B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69B4B-B3AD-4F48-B380-0BC663214EB0}" type="datetimeFigureOut">
              <a:rPr lang="hu-HU" smtClean="0"/>
              <a:pPr/>
              <a:t>2014.11.10.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9EB65-95E9-4740-9A41-FA0063D575B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69B4B-B3AD-4F48-B380-0BC663214EB0}" type="datetimeFigureOut">
              <a:rPr lang="hu-HU" smtClean="0"/>
              <a:pPr/>
              <a:t>2014.11.10.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9EB65-95E9-4740-9A41-FA0063D575B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69B4B-B3AD-4F48-B380-0BC663214EB0}" type="datetimeFigureOut">
              <a:rPr lang="hu-HU" smtClean="0"/>
              <a:pPr/>
              <a:t>2014.11.10.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9EB65-95E9-4740-9A41-FA0063D575B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69B4B-B3AD-4F48-B380-0BC663214EB0}" type="datetimeFigureOut">
              <a:rPr lang="hu-HU" smtClean="0"/>
              <a:pPr/>
              <a:t>2014.11.10.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9EB65-95E9-4740-9A41-FA0063D575B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69B4B-B3AD-4F48-B380-0BC663214EB0}" type="datetimeFigureOut">
              <a:rPr lang="hu-HU" smtClean="0"/>
              <a:pPr/>
              <a:t>2014.11.10.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9EB65-95E9-4740-9A41-FA0063D575B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69B4B-B3AD-4F48-B380-0BC663214EB0}" type="datetimeFigureOut">
              <a:rPr lang="hu-HU" smtClean="0"/>
              <a:pPr/>
              <a:t>2014.11.10.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9EB65-95E9-4740-9A41-FA0063D575B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69B4B-B3AD-4F48-B380-0BC663214EB0}" type="datetimeFigureOut">
              <a:rPr lang="hu-HU" smtClean="0"/>
              <a:pPr/>
              <a:t>2014.11.10.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9EB65-95E9-4740-9A41-FA0063D575B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69B4B-B3AD-4F48-B380-0BC663214EB0}" type="datetimeFigureOut">
              <a:rPr lang="hu-HU" smtClean="0"/>
              <a:pPr/>
              <a:t>2014.11.10.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9EB65-95E9-4740-9A41-FA0063D575B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69B4B-B3AD-4F48-B380-0BC663214EB0}" type="datetimeFigureOut">
              <a:rPr lang="hu-HU" smtClean="0"/>
              <a:pPr/>
              <a:t>2014.11.10.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9EB65-95E9-4740-9A41-FA0063D575B4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koborz@gundeliskola.h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43608" y="548680"/>
            <a:ext cx="7414592" cy="2520280"/>
          </a:xfrm>
        </p:spPr>
        <p:txBody>
          <a:bodyPr>
            <a:noAutofit/>
          </a:bodyPr>
          <a:lstStyle/>
          <a:p>
            <a:r>
              <a:rPr lang="hu-HU" sz="48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A nemzetközi projektek helye és szerepe az intézményfejlesztésben</a:t>
            </a:r>
            <a:endParaRPr lang="hu-HU" sz="48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ea typeface="Adobe Heiti Std R" pitchFamily="34" charset="-128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043608" y="3260576"/>
            <a:ext cx="6120680" cy="1752600"/>
          </a:xfrm>
        </p:spPr>
        <p:txBody>
          <a:bodyPr>
            <a:normAutofit/>
          </a:bodyPr>
          <a:lstStyle/>
          <a:p>
            <a:pPr algn="l"/>
            <a:endParaRPr lang="hu-HU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  <a:p>
            <a:pPr algn="l"/>
            <a:r>
              <a:rPr lang="hu-H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Kóbor </a:t>
            </a:r>
            <a:r>
              <a:rPr lang="hu-H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Zoltán</a:t>
            </a:r>
          </a:p>
          <a:p>
            <a:pPr algn="l"/>
            <a:r>
              <a:rPr lang="hu-HU" sz="2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igazgató</a:t>
            </a:r>
          </a:p>
          <a:p>
            <a:endParaRPr lang="hu-HU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K:\Marketing\ppt hátterek\egyszerű háttér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76141"/>
            <a:ext cx="9144000" cy="1481859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80120"/>
          </a:xfrm>
        </p:spPr>
        <p:txBody>
          <a:bodyPr>
            <a:noAutofit/>
          </a:bodyPr>
          <a:lstStyle/>
          <a:p>
            <a:pPr algn="l"/>
            <a:r>
              <a:rPr lang="hu-HU" sz="3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Stratégia elemei </a:t>
            </a:r>
            <a:r>
              <a:rPr lang="hu-HU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3. </a:t>
            </a:r>
            <a:endParaRPr lang="hu-HU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104456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hu-HU" sz="2200" dirty="0">
                <a:latin typeface="Sylfaen" panose="010A0502050306030303" pitchFamily="18" charset="0"/>
              </a:rPr>
              <a:t>A tanulói, tanári és munkahelyi (szakképzésben) igényeknek megfelelő projekt választék (időtartam, célország, munkatevékenység, stb.) kialakítása</a:t>
            </a:r>
          </a:p>
          <a:p>
            <a:pPr>
              <a:spcAft>
                <a:spcPts val="1200"/>
              </a:spcAft>
            </a:pPr>
            <a:r>
              <a:rPr lang="hu-HU" sz="2200" dirty="0">
                <a:latin typeface="Sylfaen" panose="010A0502050306030303" pitchFamily="18" charset="0"/>
              </a:rPr>
              <a:t>A nyelvtanulás ösztönzése mind a tanulók, mind a tanárok, szakoktatók körében</a:t>
            </a:r>
          </a:p>
          <a:p>
            <a:pPr>
              <a:spcAft>
                <a:spcPts val="1200"/>
              </a:spcAft>
            </a:pPr>
            <a:r>
              <a:rPr lang="hu-HU" sz="2200" dirty="0">
                <a:latin typeface="Sylfaen" panose="010A0502050306030303" pitchFamily="18" charset="0"/>
              </a:rPr>
              <a:t>A tanulói, tanári önállóság, problémamegoldás erősítése</a:t>
            </a:r>
          </a:p>
          <a:p>
            <a:pPr>
              <a:spcAft>
                <a:spcPts val="1200"/>
              </a:spcAft>
            </a:pPr>
            <a:r>
              <a:rPr lang="hu-HU" sz="2200" dirty="0">
                <a:latin typeface="Sylfaen" panose="010A0502050306030303" pitchFamily="18" charset="0"/>
              </a:rPr>
              <a:t>A szakmai partnerek (gazdálkodó szervezetek) bevonása az iskolában folyó </a:t>
            </a:r>
            <a:r>
              <a:rPr lang="hu-HU" sz="2200" dirty="0" smtClean="0">
                <a:latin typeface="Sylfaen" panose="010A0502050306030303" pitchFamily="18" charset="0"/>
              </a:rPr>
              <a:t>tevékenységekbe</a:t>
            </a:r>
            <a:endParaRPr lang="hu-HU" sz="2200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54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K:\Marketing\ppt hátterek\egyszerű háttér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76141"/>
            <a:ext cx="9144000" cy="1481859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80120"/>
          </a:xfrm>
        </p:spPr>
        <p:txBody>
          <a:bodyPr>
            <a:noAutofit/>
          </a:bodyPr>
          <a:lstStyle/>
          <a:p>
            <a:pPr algn="l"/>
            <a:r>
              <a:rPr lang="hu-HU" sz="3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Jellemzők</a:t>
            </a:r>
            <a:r>
              <a:rPr lang="hu-HU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</a:t>
            </a:r>
            <a:endParaRPr lang="hu-HU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392488"/>
          </a:xfrm>
        </p:spPr>
        <p:txBody>
          <a:bodyPr>
            <a:noAutofit/>
          </a:bodyPr>
          <a:lstStyle/>
          <a:p>
            <a:r>
              <a:rPr lang="hu-HU" sz="2200" dirty="0">
                <a:latin typeface="Sylfaen" panose="010A0502050306030303" pitchFamily="18" charset="0"/>
              </a:rPr>
              <a:t>Nagyon sok és folyamatos munkával jár</a:t>
            </a:r>
          </a:p>
          <a:p>
            <a:r>
              <a:rPr lang="hu-HU" sz="2200" dirty="0">
                <a:latin typeface="Sylfaen" panose="010A0502050306030303" pitchFamily="18" charset="0"/>
              </a:rPr>
              <a:t>Komoly figyelmet igényel</a:t>
            </a:r>
          </a:p>
          <a:p>
            <a:r>
              <a:rPr lang="hu-HU" sz="2200" dirty="0">
                <a:latin typeface="Sylfaen" panose="010A0502050306030303" pitchFamily="18" charset="0"/>
              </a:rPr>
              <a:t>Jár bizonyos kockázatokkal is</a:t>
            </a:r>
          </a:p>
          <a:p>
            <a:r>
              <a:rPr lang="hu-HU" sz="2200" dirty="0">
                <a:latin typeface="Sylfaen" panose="010A0502050306030303" pitchFamily="18" charset="0"/>
              </a:rPr>
              <a:t>Néhány példa a veszélyekre:</a:t>
            </a:r>
          </a:p>
          <a:p>
            <a:pPr lvl="1">
              <a:buFontTx/>
              <a:buChar char="-"/>
            </a:pPr>
            <a:r>
              <a:rPr lang="hu-HU" sz="2000" dirty="0">
                <a:latin typeface="Sylfaen" panose="010A0502050306030303" pitchFamily="18" charset="0"/>
              </a:rPr>
              <a:t>Árfolyamok gyakori és erőteljes változása</a:t>
            </a:r>
          </a:p>
          <a:p>
            <a:pPr lvl="1">
              <a:buFontTx/>
              <a:buChar char="-"/>
            </a:pPr>
            <a:r>
              <a:rPr lang="hu-HU" sz="2000" dirty="0">
                <a:latin typeface="Sylfaen" panose="010A0502050306030303" pitchFamily="18" charset="0"/>
              </a:rPr>
              <a:t>Árak, költségek változása</a:t>
            </a:r>
          </a:p>
          <a:p>
            <a:pPr lvl="1">
              <a:buFontTx/>
              <a:buChar char="-"/>
            </a:pPr>
            <a:r>
              <a:rPr lang="hu-HU" sz="2000" dirty="0">
                <a:latin typeface="Sylfaen" panose="010A0502050306030303" pitchFamily="18" charset="0"/>
              </a:rPr>
              <a:t>Tanulók elmaradnak a beszámolóval, nem vesznek részt a </a:t>
            </a:r>
            <a:r>
              <a:rPr lang="hu-HU" sz="2000" dirty="0" err="1">
                <a:latin typeface="Sylfaen" panose="010A0502050306030303" pitchFamily="18" charset="0"/>
              </a:rPr>
              <a:t>disszeminációban</a:t>
            </a:r>
            <a:endParaRPr lang="hu-HU" sz="2000" dirty="0">
              <a:latin typeface="Sylfaen" panose="010A0502050306030303" pitchFamily="18" charset="0"/>
            </a:endParaRPr>
          </a:p>
          <a:p>
            <a:pPr lvl="1">
              <a:buFontTx/>
              <a:buChar char="-"/>
            </a:pPr>
            <a:r>
              <a:rPr lang="hu-HU" sz="2000" dirty="0">
                <a:latin typeface="Sylfaen" panose="010A0502050306030303" pitchFamily="18" charset="0"/>
              </a:rPr>
              <a:t>Partnerek nem tartják be a megállapodásokat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hu-HU" sz="2200" dirty="0">
                <a:latin typeface="Sylfaen" panose="010A0502050306030303" pitchFamily="18" charset="0"/>
              </a:rPr>
              <a:t>De! Mindez megelőzhető, megoldható! Nem szabad félni!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hu-HU" sz="2200" dirty="0">
                <a:latin typeface="Sylfaen" panose="010A0502050306030303" pitchFamily="18" charset="0"/>
              </a:rPr>
              <a:t>Esetenként komoly kreativitást igényel</a:t>
            </a:r>
            <a:endParaRPr lang="hu-HU" sz="2200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87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K:\Marketing\ppt hátterek\egyszerű háttér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76141"/>
            <a:ext cx="9144000" cy="1481859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Autofit/>
          </a:bodyPr>
          <a:lstStyle/>
          <a:p>
            <a:pPr algn="l"/>
            <a:r>
              <a:rPr lang="hu-HU" sz="3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Vezetői feladatok, lehetőségek</a:t>
            </a:r>
            <a:r>
              <a:rPr lang="hu-HU" sz="3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</a:t>
            </a:r>
            <a:endParaRPr lang="hu-HU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68052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hu-HU" sz="2200" dirty="0">
                <a:latin typeface="Sylfaen" panose="010A0502050306030303" pitchFamily="18" charset="0"/>
              </a:rPr>
              <a:t>Folyamatos vezetői jelenlét a projekt során (támogatás, biztatás, ellenőrzés, beavatkozás, stb.)</a:t>
            </a:r>
          </a:p>
          <a:p>
            <a:pPr>
              <a:spcBef>
                <a:spcPts val="0"/>
              </a:spcBef>
            </a:pPr>
            <a:r>
              <a:rPr lang="hu-HU" sz="2200" dirty="0">
                <a:latin typeface="Sylfaen" panose="010A0502050306030303" pitchFamily="18" charset="0"/>
              </a:rPr>
              <a:t>Projekt iroda kialakítása</a:t>
            </a:r>
          </a:p>
          <a:p>
            <a:pPr>
              <a:spcBef>
                <a:spcPts val="0"/>
              </a:spcBef>
            </a:pPr>
            <a:r>
              <a:rPr lang="hu-HU" sz="2200" dirty="0">
                <a:latin typeface="Sylfaen" panose="010A0502050306030303" pitchFamily="18" charset="0"/>
              </a:rPr>
              <a:t>Megvalósító szervezet létrehozása</a:t>
            </a:r>
          </a:p>
          <a:p>
            <a:pPr marL="640080" lvl="2" indent="0">
              <a:spcBef>
                <a:spcPts val="0"/>
              </a:spcBef>
              <a:buNone/>
            </a:pPr>
            <a:r>
              <a:rPr lang="hu-HU" sz="2200" dirty="0">
                <a:latin typeface="Sylfaen" panose="010A0502050306030303" pitchFamily="18" charset="0"/>
              </a:rPr>
              <a:t>- nemzetközi koordinátor</a:t>
            </a:r>
          </a:p>
          <a:p>
            <a:pPr marL="640080" lvl="2" indent="0">
              <a:spcBef>
                <a:spcPts val="0"/>
              </a:spcBef>
              <a:buNone/>
            </a:pPr>
            <a:r>
              <a:rPr lang="hu-HU" sz="2200" dirty="0">
                <a:latin typeface="Sylfaen" panose="010A0502050306030303" pitchFamily="18" charset="0"/>
              </a:rPr>
              <a:t>- projekt koordinátorok</a:t>
            </a:r>
          </a:p>
          <a:p>
            <a:pPr marL="640080" lvl="2" indent="0">
              <a:spcBef>
                <a:spcPts val="0"/>
              </a:spcBef>
              <a:buNone/>
            </a:pPr>
            <a:r>
              <a:rPr lang="hu-HU" sz="2200" dirty="0">
                <a:latin typeface="Sylfaen" panose="010A0502050306030303" pitchFamily="18" charset="0"/>
              </a:rPr>
              <a:t>- felkészítők</a:t>
            </a:r>
          </a:p>
          <a:p>
            <a:pPr marL="640080" lvl="2" indent="0">
              <a:spcBef>
                <a:spcPts val="0"/>
              </a:spcBef>
              <a:buNone/>
            </a:pPr>
            <a:r>
              <a:rPr lang="hu-HU" sz="2200" dirty="0">
                <a:latin typeface="Sylfaen" panose="010A0502050306030303" pitchFamily="18" charset="0"/>
              </a:rPr>
              <a:t>- kísérő tanárok</a:t>
            </a:r>
          </a:p>
          <a:p>
            <a:pPr marL="640080" lvl="2" indent="0">
              <a:spcBef>
                <a:spcPts val="0"/>
              </a:spcBef>
              <a:buNone/>
            </a:pPr>
            <a:r>
              <a:rPr lang="hu-HU" sz="2200" dirty="0">
                <a:latin typeface="Sylfaen" panose="010A0502050306030303" pitchFamily="18" charset="0"/>
              </a:rPr>
              <a:t>- a tantestület jelentős részének bevonása valamilyen formában (döntés előkészítés, minősítés, tartalom feldolgozás, </a:t>
            </a:r>
            <a:r>
              <a:rPr lang="hu-HU" sz="2200" dirty="0" err="1">
                <a:latin typeface="Sylfaen" panose="010A0502050306030303" pitchFamily="18" charset="0"/>
              </a:rPr>
              <a:t>disszemináció</a:t>
            </a:r>
            <a:r>
              <a:rPr lang="hu-HU" sz="2200" dirty="0">
                <a:latin typeface="Sylfaen" panose="010A0502050306030303" pitchFamily="18" charset="0"/>
              </a:rPr>
              <a:t>, tanulók visszaillesztése, eredmények terjesztése, stb.)</a:t>
            </a:r>
          </a:p>
          <a:p>
            <a:pPr>
              <a:spcBef>
                <a:spcPts val="0"/>
              </a:spcBef>
            </a:pPr>
            <a:r>
              <a:rPr lang="hu-HU" sz="2200" dirty="0">
                <a:latin typeface="Sylfaen" panose="010A0502050306030303" pitchFamily="18" charset="0"/>
              </a:rPr>
              <a:t>Belső kommunikáció kiépítése (mindenki tudjon róla, támogassa)</a:t>
            </a:r>
          </a:p>
          <a:p>
            <a:pPr>
              <a:spcBef>
                <a:spcPts val="0"/>
              </a:spcBef>
            </a:pPr>
            <a:r>
              <a:rPr lang="hu-HU" sz="2400" dirty="0">
                <a:latin typeface="Sylfaen" panose="010A0502050306030303" pitchFamily="18" charset="0"/>
              </a:rPr>
              <a:t>Belső támogatottság (elfogadás) megszerzése</a:t>
            </a:r>
            <a:endParaRPr lang="hu-HU" sz="2200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K:\Marketing\ppt hátterek\egyszerű háttér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76141"/>
            <a:ext cx="9144000" cy="1481859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04056"/>
          </a:xfrm>
        </p:spPr>
        <p:txBody>
          <a:bodyPr>
            <a:noAutofit/>
          </a:bodyPr>
          <a:lstStyle/>
          <a:p>
            <a:pPr algn="l"/>
            <a:r>
              <a:rPr lang="hu-HU" sz="3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Néhány eredmény a közelmúltból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968552"/>
          </a:xfrm>
        </p:spPr>
        <p:txBody>
          <a:bodyPr>
            <a:noAutofit/>
          </a:bodyPr>
          <a:lstStyle/>
          <a:p>
            <a:r>
              <a:rPr lang="hu-HU" sz="2200" dirty="0">
                <a:latin typeface="Sylfaen" panose="010A0502050306030303" pitchFamily="18" charset="0"/>
              </a:rPr>
              <a:t>35 éve rendezzük meg 7-8 ország részvételével nemzetközi versenyünket</a:t>
            </a:r>
          </a:p>
          <a:p>
            <a:r>
              <a:rPr lang="hu-HU" sz="2200" dirty="0">
                <a:latin typeface="Sylfaen" panose="010A0502050306030303" pitchFamily="18" charset="0"/>
              </a:rPr>
              <a:t>2 évvel ezelőtt a nyelvvizsgákat tekintve az ország legjobb 50 iskolája közé kerültünk</a:t>
            </a:r>
          </a:p>
          <a:p>
            <a:r>
              <a:rPr lang="hu-HU" sz="2200" dirty="0">
                <a:latin typeface="Sylfaen" panose="010A0502050306030303" pitchFamily="18" charset="0"/>
              </a:rPr>
              <a:t>A kompetencia méréseken az ország legjobb 10 %-ába tartozunk a szakközépiskolák és a szakiskolák között</a:t>
            </a:r>
          </a:p>
          <a:p>
            <a:r>
              <a:rPr lang="hu-HU" sz="2200" dirty="0">
                <a:latin typeface="Sylfaen" panose="010A0502050306030303" pitchFamily="18" charset="0"/>
              </a:rPr>
              <a:t>A túljelentkezési arányunk a 9. évfolyamra évek óta 10-12-szeres</a:t>
            </a:r>
          </a:p>
          <a:p>
            <a:r>
              <a:rPr lang="hu-HU" sz="2200" dirty="0">
                <a:latin typeface="Sylfaen" panose="010A0502050306030303" pitchFamily="18" charset="0"/>
              </a:rPr>
              <a:t>A nemzetközi projektekre a lehetséges létszám 2-3-szorosa pályázik</a:t>
            </a:r>
          </a:p>
          <a:p>
            <a:r>
              <a:rPr lang="hu-HU" sz="2200" dirty="0">
                <a:latin typeface="Sylfaen" panose="010A0502050306030303" pitchFamily="18" charset="0"/>
              </a:rPr>
              <a:t>Pincér szakoktatóink angol szakkönyvekből oktatnak, amelyeket a tanulók is elérnek online formában</a:t>
            </a:r>
          </a:p>
          <a:p>
            <a:r>
              <a:rPr lang="hu-HU" sz="2200" dirty="0">
                <a:latin typeface="Sylfaen" panose="010A0502050306030303" pitchFamily="18" charset="0"/>
              </a:rPr>
              <a:t>A nevelőtestület teljes mértékben támogatta, hogy Pedagógiai Programunk legutolsó frissítésekor az </a:t>
            </a:r>
            <a:r>
              <a:rPr lang="hu-HU" sz="2200" dirty="0" err="1">
                <a:latin typeface="Sylfaen" panose="010A0502050306030303" pitchFamily="18" charset="0"/>
              </a:rPr>
              <a:t>öko</a:t>
            </a:r>
            <a:r>
              <a:rPr lang="hu-HU" sz="2200" dirty="0">
                <a:latin typeface="Sylfaen" panose="010A0502050306030303" pitchFamily="18" charset="0"/>
              </a:rPr>
              <a:t> szemlélet mellett a </a:t>
            </a:r>
            <a:r>
              <a:rPr lang="hu-HU" sz="2200" dirty="0" err="1">
                <a:latin typeface="Sylfaen" panose="010A0502050306030303" pitchFamily="18" charset="0"/>
              </a:rPr>
              <a:t>nemzetköziesítés</a:t>
            </a:r>
            <a:r>
              <a:rPr lang="hu-HU" sz="2200" dirty="0">
                <a:latin typeface="Sylfaen" panose="010A0502050306030303" pitchFamily="18" charset="0"/>
              </a:rPr>
              <a:t> legyen a vezérfonal</a:t>
            </a:r>
          </a:p>
        </p:txBody>
      </p:sp>
    </p:spTree>
    <p:extLst>
      <p:ext uri="{BB962C8B-B14F-4D97-AF65-F5344CB8AC3E}">
        <p14:creationId xmlns:p14="http://schemas.microsoft.com/office/powerpoint/2010/main" val="304821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8018"/>
          </a:xfrm>
        </p:spPr>
        <p:txBody>
          <a:bodyPr>
            <a:normAutofit fontScale="90000"/>
          </a:bodyPr>
          <a:lstStyle/>
          <a:p>
            <a:endParaRPr lang="hu-HU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Pályázzanak, hogy legyen lehetőségük fejlesztési terveik megvalósítására!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További információk az iskola honlapján: </a:t>
            </a:r>
            <a:r>
              <a:rPr lang="hu-HU" dirty="0" err="1"/>
              <a:t>www.gundeliskola.hu</a:t>
            </a: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Kérdésekre szívesen válaszolok: </a:t>
            </a:r>
            <a:r>
              <a:rPr lang="hu-HU" dirty="0" err="1">
                <a:hlinkClick r:id="rId3"/>
              </a:rPr>
              <a:t>koborz</a:t>
            </a:r>
            <a:r>
              <a:rPr lang="hu-HU" dirty="0">
                <a:hlinkClick r:id="rId3"/>
              </a:rPr>
              <a:t>@</a:t>
            </a:r>
            <a:r>
              <a:rPr lang="hu-HU" dirty="0" err="1">
                <a:hlinkClick r:id="rId3"/>
              </a:rPr>
              <a:t>gundeliskola.hu</a:t>
            </a:r>
            <a:endParaRPr lang="hu-HU" dirty="0"/>
          </a:p>
          <a:p>
            <a:pPr marL="0" indent="0">
              <a:buNone/>
            </a:pPr>
            <a:endParaRPr lang="hu-HU" dirty="0"/>
          </a:p>
          <a:p>
            <a:endParaRPr lang="hu-HU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K:\Marketing\ppt hátterek\egyszerű háttér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76141"/>
            <a:ext cx="9144000" cy="1481859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04056"/>
          </a:xfrm>
        </p:spPr>
        <p:txBody>
          <a:bodyPr>
            <a:noAutofit/>
          </a:bodyPr>
          <a:lstStyle/>
          <a:p>
            <a:pPr algn="l"/>
            <a:endParaRPr lang="hu-HU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280920" cy="4824536"/>
          </a:xfrm>
          <a:prstGeom prst="rect">
            <a:avLst/>
          </a:prstGeom>
        </p:spPr>
      </p:pic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395536" y="5427222"/>
            <a:ext cx="6408712" cy="750022"/>
          </a:xfrm>
        </p:spPr>
        <p:txBody>
          <a:bodyPr/>
          <a:lstStyle/>
          <a:p>
            <a:r>
              <a:rPr lang="hu-HU" dirty="0"/>
              <a:t>Köszönöm kitüntető figyelmüket!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604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K:\Marketing\ppt hátterek\egyszerű háttér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76141"/>
            <a:ext cx="9144000" cy="1481859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pPr algn="l"/>
            <a:r>
              <a:rPr lang="hu-HU" sz="3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Az európai források felhasználása az intézmény-fejlesztés hosszú távú céljai érdekében</a:t>
            </a:r>
            <a:endParaRPr lang="hu-HU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84214"/>
          </a:xfrm>
        </p:spPr>
        <p:txBody>
          <a:bodyPr/>
          <a:lstStyle/>
          <a:p>
            <a:pPr marL="252000" algn="just">
              <a:spcBef>
                <a:spcPts val="600"/>
              </a:spcBef>
              <a:spcAft>
                <a:spcPts val="600"/>
              </a:spcAft>
            </a:pPr>
            <a:r>
              <a:rPr lang="hu-HU" sz="2200" dirty="0">
                <a:latin typeface="Sylfaen" panose="010A0502050306030303" pitchFamily="18" charset="0"/>
              </a:rPr>
              <a:t>Nincs nálam a varázspálca, új információk sincsenek</a:t>
            </a:r>
          </a:p>
          <a:p>
            <a:pPr marL="252000" algn="just">
              <a:spcBef>
                <a:spcPts val="600"/>
              </a:spcBef>
              <a:spcAft>
                <a:spcPts val="600"/>
              </a:spcAft>
            </a:pPr>
            <a:r>
              <a:rPr lang="hu-HU" sz="2200" dirty="0">
                <a:latin typeface="Sylfaen" panose="010A0502050306030303" pitchFamily="18" charset="0"/>
              </a:rPr>
              <a:t>De lehet: új szemléletet kialakítani, lehet máshogyan gondolni a nemzetközi projektekre, mint eddig</a:t>
            </a:r>
          </a:p>
          <a:p>
            <a:pPr marL="252000" algn="just">
              <a:spcBef>
                <a:spcPts val="600"/>
              </a:spcBef>
              <a:spcAft>
                <a:spcPts val="600"/>
              </a:spcAft>
            </a:pPr>
            <a:r>
              <a:rPr lang="hu-HU" sz="2200" dirty="0">
                <a:latin typeface="Sylfaen" panose="010A0502050306030303" pitchFamily="18" charset="0"/>
              </a:rPr>
              <a:t>Ha csak egy önálló, egyszer megvalósítandó projektként kezeljük, akkor  elveszítünk sok-sok lehetőséget a hasznosítására</a:t>
            </a:r>
          </a:p>
          <a:p>
            <a:pPr marL="252000" algn="just">
              <a:spcBef>
                <a:spcPts val="600"/>
              </a:spcBef>
              <a:spcAft>
                <a:spcPts val="600"/>
              </a:spcAft>
            </a:pPr>
            <a:r>
              <a:rPr lang="hu-HU" sz="2200" dirty="0">
                <a:latin typeface="Sylfaen" panose="010A0502050306030303" pitchFamily="18" charset="0"/>
              </a:rPr>
              <a:t>A nemzetközi projekteknek is az intézmény általános célkitűzéseit, feladatainak megvalósítását érdemes szolgálniuk</a:t>
            </a:r>
          </a:p>
          <a:p>
            <a:pPr marL="252000" algn="just">
              <a:spcBef>
                <a:spcPts val="600"/>
              </a:spcBef>
              <a:spcAft>
                <a:spcPts val="600"/>
              </a:spcAft>
            </a:pPr>
            <a:r>
              <a:rPr lang="hu-HU" sz="2200" dirty="0">
                <a:latin typeface="Sylfaen" panose="010A0502050306030303" pitchFamily="18" charset="0"/>
              </a:rPr>
              <a:t>Az intézményi stratégia részeként, annak egyik elemeként tekintsünk rá</a:t>
            </a:r>
            <a:r>
              <a:rPr lang="hu-HU" sz="2200" dirty="0" smtClean="0">
                <a:latin typeface="Sylfaen" panose="010A0502050306030303" pitchFamily="18" charset="0"/>
              </a:rPr>
              <a:t>!</a:t>
            </a:r>
            <a:endParaRPr lang="hu-HU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K:\Marketing\ppt hátterek\egyszerű háttér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76141"/>
            <a:ext cx="9144000" cy="1481859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pPr algn="l"/>
            <a:r>
              <a:rPr lang="hu-HU" sz="3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Gundel Károly V.I.SZ.I. intézményfejlesztési céljai </a:t>
            </a:r>
            <a:r>
              <a:rPr lang="hu-HU" sz="24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(a teljesség igénye nélkül)</a:t>
            </a:r>
            <a:endParaRPr lang="hu-HU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0238"/>
          </a:xfrm>
        </p:spPr>
        <p:txBody>
          <a:bodyPr>
            <a:normAutofit/>
          </a:bodyPr>
          <a:lstStyle/>
          <a:p>
            <a:r>
              <a:rPr lang="hu-HU" sz="2200" dirty="0">
                <a:latin typeface="Sylfaen" panose="010A0502050306030303" pitchFamily="18" charset="0"/>
              </a:rPr>
              <a:t>A szakmai képzési és a nevelési tevékenységünk eredményességének fokozása</a:t>
            </a:r>
          </a:p>
          <a:p>
            <a:r>
              <a:rPr lang="hu-HU" sz="2200" dirty="0">
                <a:latin typeface="Sylfaen" panose="010A0502050306030303" pitchFamily="18" charset="0"/>
              </a:rPr>
              <a:t>A munkaerő-piac munkavállalókkal szemben támasztott igényeire való felkészítés (önállóság, önfejlesztés, stb.)</a:t>
            </a:r>
          </a:p>
          <a:p>
            <a:r>
              <a:rPr lang="hu-HU" sz="2200" dirty="0">
                <a:latin typeface="Sylfaen" panose="010A0502050306030303" pitchFamily="18" charset="0"/>
              </a:rPr>
              <a:t>Jelenlegi beiskolázási mutatók fenntartása</a:t>
            </a:r>
          </a:p>
          <a:p>
            <a:r>
              <a:rPr lang="hu-HU" sz="2200" dirty="0">
                <a:latin typeface="Sylfaen" panose="010A0502050306030303" pitchFamily="18" charset="0"/>
              </a:rPr>
              <a:t>Versenyképességünk megőrzése</a:t>
            </a:r>
          </a:p>
          <a:p>
            <a:r>
              <a:rPr lang="hu-HU" sz="2200" dirty="0">
                <a:latin typeface="Sylfaen" panose="010A0502050306030303" pitchFamily="18" charset="0"/>
              </a:rPr>
              <a:t>Nemzetközi szakmai szint elérése</a:t>
            </a:r>
          </a:p>
          <a:p>
            <a:r>
              <a:rPr lang="hu-HU" sz="2200" dirty="0">
                <a:latin typeface="Sylfaen" panose="010A0502050306030303" pitchFamily="18" charset="0"/>
              </a:rPr>
              <a:t>A pedagógiai és szakmai módszertani modernizáció</a:t>
            </a:r>
          </a:p>
          <a:p>
            <a:r>
              <a:rPr lang="hu-HU" sz="2200" dirty="0">
                <a:latin typeface="Sylfaen" panose="010A0502050306030303" pitchFamily="18" charset="0"/>
              </a:rPr>
              <a:t>Bekapcsolódás a nemzetközi oktatási-képzési folyamatokba (ECVET, más partnerségi programok)</a:t>
            </a:r>
          </a:p>
        </p:txBody>
      </p:sp>
    </p:spTree>
    <p:extLst>
      <p:ext uri="{BB962C8B-B14F-4D97-AF65-F5344CB8AC3E}">
        <p14:creationId xmlns:p14="http://schemas.microsoft.com/office/powerpoint/2010/main" val="131440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K:\Marketing\ppt hátterek\egyszerű háttér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76141"/>
            <a:ext cx="9144000" cy="1481859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Autofit/>
          </a:bodyPr>
          <a:lstStyle/>
          <a:p>
            <a:pPr algn="l"/>
            <a:r>
              <a:rPr lang="hu-HU" sz="3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Gundel Károly V.I.SZ.I. nemzetközi tevékenysége az elmúlt években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7630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sz="2200" dirty="0">
                <a:latin typeface="Sylfaen" panose="010A0502050306030303" pitchFamily="18" charset="0"/>
              </a:rPr>
              <a:t>Partnerségi program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sz="2200" dirty="0">
                <a:latin typeface="Sylfaen" panose="010A0502050306030303" pitchFamily="18" charset="0"/>
              </a:rPr>
              <a:t>Innováció transzfer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sz="2200" dirty="0">
                <a:latin typeface="Sylfaen" panose="010A0502050306030303" pitchFamily="18" charset="0"/>
              </a:rPr>
              <a:t>Leonardo mobilitás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sz="2200" dirty="0">
                <a:latin typeface="Sylfaen" panose="010A0502050306030303" pitchFamily="18" charset="0"/>
              </a:rPr>
              <a:t>Comenius mobilitás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sz="2200" dirty="0">
                <a:latin typeface="Sylfaen" panose="010A0502050306030303" pitchFamily="18" charset="0"/>
              </a:rPr>
              <a:t>Pedagógus továbbképzés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sz="2200" dirty="0">
                <a:latin typeface="Sylfaen" panose="010A0502050306030303" pitchFamily="18" charset="0"/>
              </a:rPr>
              <a:t>Csereprogramok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sz="2200" dirty="0">
                <a:latin typeface="Sylfaen" panose="010A0502050306030303" pitchFamily="18" charset="0"/>
              </a:rPr>
              <a:t>Tanúsítvány megszerzése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sz="2200" dirty="0">
                <a:latin typeface="Sylfaen" panose="010A0502050306030303" pitchFamily="18" charset="0"/>
              </a:rPr>
              <a:t>35 éve minden tavasszal itthon megrendezett nemzetközi verseny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sz="2200" dirty="0">
                <a:latin typeface="Sylfaen" panose="010A0502050306030303" pitchFamily="18" charset="0"/>
              </a:rPr>
              <a:t>Nemzetközi szervezetek tagsága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sz="2200" dirty="0">
                <a:latin typeface="Sylfaen" panose="010A0502050306030303" pitchFamily="18" charset="0"/>
              </a:rPr>
              <a:t>Nemzetközi képzési programok (</a:t>
            </a:r>
            <a:r>
              <a:rPr lang="hu-HU" sz="2200" dirty="0" err="1">
                <a:latin typeface="Sylfaen" panose="010A0502050306030303" pitchFamily="18" charset="0"/>
              </a:rPr>
              <a:t>pl</a:t>
            </a:r>
            <a:r>
              <a:rPr lang="hu-HU" sz="2200" dirty="0">
                <a:latin typeface="Sylfaen" panose="010A0502050306030303" pitchFamily="18" charset="0"/>
              </a:rPr>
              <a:t>: </a:t>
            </a:r>
            <a:r>
              <a:rPr lang="hu-HU" sz="2200" dirty="0" err="1">
                <a:latin typeface="Sylfaen" panose="010A0502050306030303" pitchFamily="18" charset="0"/>
              </a:rPr>
              <a:t>Eurotour</a:t>
            </a:r>
            <a:r>
              <a:rPr lang="hu-HU" sz="2200" dirty="0">
                <a:latin typeface="Sylfaen" panose="010A0502050306030303" pitchFamily="18" charset="0"/>
              </a:rPr>
              <a:t>) megvalósítása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sz="2200" dirty="0">
                <a:latin typeface="Sylfaen" panose="010A0502050306030303" pitchFamily="18" charset="0"/>
              </a:rPr>
              <a:t>Kapcsolat a magyarországi külképviseletekkel és a külföldi magyar képviseletekkel </a:t>
            </a:r>
            <a:endParaRPr lang="hu-HU" sz="2200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18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K:\Marketing\ppt hátterek\egyszerű háttér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76141"/>
            <a:ext cx="9144000" cy="1481859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pPr algn="l"/>
            <a:r>
              <a:rPr lang="hu-HU" sz="3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Történelem: a kezdetektől folyamatosan változott a célkitűzés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528392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hu-HU" sz="2200" dirty="0">
                <a:latin typeface="Sylfaen" panose="010A0502050306030303" pitchFamily="18" charset="0"/>
              </a:rPr>
              <a:t>Eleinte elsősorban a tanulók érdekeit tartottuk szem előtt, illetve nem kevés marketing szerepe volt</a:t>
            </a:r>
          </a:p>
          <a:p>
            <a:pPr>
              <a:spcAft>
                <a:spcPts val="1200"/>
              </a:spcAft>
            </a:pPr>
            <a:r>
              <a:rPr lang="hu-HU" sz="2200" dirty="0">
                <a:latin typeface="Sylfaen" panose="010A0502050306030303" pitchFamily="18" charset="0"/>
              </a:rPr>
              <a:t>Ezt követte a tapasztalatszerzés, jó gyakorlatok átvételének lehetősége, új kapcsolatok kiépítése</a:t>
            </a:r>
          </a:p>
          <a:p>
            <a:pPr>
              <a:spcAft>
                <a:spcPts val="1200"/>
              </a:spcAft>
            </a:pPr>
            <a:r>
              <a:rPr lang="hu-HU" sz="2200" dirty="0">
                <a:latin typeface="Sylfaen" panose="010A0502050306030303" pitchFamily="18" charset="0"/>
              </a:rPr>
              <a:t>Beépíthetőség a hazai képzési programba, új képzési elemek, új képzési módszerek, stb.</a:t>
            </a:r>
          </a:p>
          <a:p>
            <a:pPr>
              <a:spcAft>
                <a:spcPts val="1200"/>
              </a:spcAft>
            </a:pPr>
            <a:r>
              <a:rPr lang="hu-HU" sz="2200" dirty="0">
                <a:latin typeface="Sylfaen" panose="010A0502050306030303" pitchFamily="18" charset="0"/>
              </a:rPr>
              <a:t>Mára stratégiává válik, része az intézmény mindennapi életének</a:t>
            </a:r>
          </a:p>
        </p:txBody>
      </p:sp>
    </p:spTree>
    <p:extLst>
      <p:ext uri="{BB962C8B-B14F-4D97-AF65-F5344CB8AC3E}">
        <p14:creationId xmlns:p14="http://schemas.microsoft.com/office/powerpoint/2010/main" val="188124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K:\Marketing\ppt hátterek\egyszerű háttér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76141"/>
            <a:ext cx="9144000" cy="1481859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pPr algn="l"/>
            <a:r>
              <a:rPr lang="hu-HU" sz="3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Iskolai célok a nemzetközi projektekkel 1.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24847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sz="2200" dirty="0">
                <a:latin typeface="Sylfaen" panose="010A0502050306030303" pitchFamily="18" charset="0"/>
              </a:rPr>
              <a:t>Oktatási, nevelési célok megvalósítása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sz="2200" dirty="0">
                <a:latin typeface="Sylfaen" panose="010A0502050306030303" pitchFamily="18" charset="0"/>
              </a:rPr>
              <a:t>Szocializációs tevékenység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sz="2200" dirty="0">
                <a:latin typeface="Sylfaen" panose="010A0502050306030303" pitchFamily="18" charset="0"/>
              </a:rPr>
              <a:t>Arculatépítés – elterjed a lehetőség híre a helyi közösségben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sz="2200" dirty="0">
                <a:latin typeface="Sylfaen" panose="010A0502050306030303" pitchFamily="18" charset="0"/>
              </a:rPr>
              <a:t>Felzárkóztatás, tehetséggondozás erősítése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sz="2200" dirty="0">
                <a:latin typeface="Sylfaen" panose="010A0502050306030303" pitchFamily="18" charset="0"/>
              </a:rPr>
              <a:t>Tanulók motiválása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sz="2200" dirty="0">
                <a:latin typeface="Sylfaen" panose="010A0502050306030303" pitchFamily="18" charset="0"/>
              </a:rPr>
              <a:t>Elhelyezkedési esély javítása</a:t>
            </a:r>
          </a:p>
          <a:p>
            <a:pPr>
              <a:spcBef>
                <a:spcPts val="0"/>
              </a:spcBef>
            </a:pPr>
            <a:r>
              <a:rPr lang="hu-HU" sz="2200" dirty="0">
                <a:latin typeface="Sylfaen" panose="010A0502050306030303" pitchFamily="18" charset="0"/>
              </a:rPr>
              <a:t>Közösségépítés </a:t>
            </a:r>
          </a:p>
          <a:p>
            <a:pPr marL="365760" lvl="1" indent="0">
              <a:spcBef>
                <a:spcPts val="0"/>
              </a:spcBef>
              <a:buNone/>
            </a:pPr>
            <a:r>
              <a:rPr lang="hu-HU" sz="2200" dirty="0">
                <a:latin typeface="Sylfaen" panose="010A0502050306030303" pitchFamily="18" charset="0"/>
              </a:rPr>
              <a:t>– tanár, tanuló újszerű kapcsolata, egymásra utaltsága</a:t>
            </a:r>
          </a:p>
          <a:p>
            <a:pPr marL="365760" lvl="1" indent="0">
              <a:spcBef>
                <a:spcPts val="0"/>
              </a:spcBef>
              <a:buNone/>
            </a:pPr>
            <a:r>
              <a:rPr lang="hu-HU" sz="2200" dirty="0">
                <a:latin typeface="Sylfaen" panose="010A0502050306030303" pitchFamily="18" charset="0"/>
              </a:rPr>
              <a:t>- csak csapatban működik</a:t>
            </a:r>
          </a:p>
          <a:p>
            <a:pPr marL="365760" lvl="1" indent="0">
              <a:spcBef>
                <a:spcPts val="0"/>
              </a:spcBef>
              <a:buNone/>
            </a:pPr>
            <a:r>
              <a:rPr lang="hu-HU" sz="2200" dirty="0">
                <a:latin typeface="Sylfaen" panose="010A0502050306030303" pitchFamily="18" charset="0"/>
              </a:rPr>
              <a:t>- keresni kell a megegyezéseket, a kompromisszumokat (kevés a pénz)</a:t>
            </a:r>
          </a:p>
        </p:txBody>
      </p:sp>
    </p:spTree>
    <p:extLst>
      <p:ext uri="{BB962C8B-B14F-4D97-AF65-F5344CB8AC3E}">
        <p14:creationId xmlns:p14="http://schemas.microsoft.com/office/powerpoint/2010/main" val="179062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K:\Marketing\ppt hátterek\egyszerű háttér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76141"/>
            <a:ext cx="9144000" cy="1481859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80120"/>
          </a:xfrm>
        </p:spPr>
        <p:txBody>
          <a:bodyPr>
            <a:noAutofit/>
          </a:bodyPr>
          <a:lstStyle/>
          <a:p>
            <a:pPr algn="l"/>
            <a:r>
              <a:rPr lang="hu-HU" sz="3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Iskolai célok a nemzetközi projektekkel 2.</a:t>
            </a:r>
            <a:r>
              <a:rPr lang="hu-HU" sz="3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</a:t>
            </a:r>
            <a:endParaRPr lang="hu-HU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32286"/>
          </a:xfrm>
        </p:spPr>
        <p:txBody>
          <a:bodyPr>
            <a:noAutofit/>
          </a:bodyPr>
          <a:lstStyle/>
          <a:p>
            <a:r>
              <a:rPr lang="hu-HU" sz="2200" dirty="0">
                <a:latin typeface="Sylfaen" panose="010A0502050306030303" pitchFamily="18" charset="0"/>
              </a:rPr>
              <a:t>Dolgozók motiválása</a:t>
            </a:r>
          </a:p>
          <a:p>
            <a:pPr marL="365760" lvl="1" indent="0">
              <a:buNone/>
            </a:pPr>
            <a:r>
              <a:rPr lang="hu-HU" sz="2000" dirty="0">
                <a:latin typeface="Sylfaen" panose="010A0502050306030303" pitchFamily="18" charset="0"/>
              </a:rPr>
              <a:t>- utazással</a:t>
            </a:r>
          </a:p>
          <a:p>
            <a:pPr marL="365760" lvl="1" indent="0">
              <a:buNone/>
            </a:pPr>
            <a:r>
              <a:rPr lang="hu-HU" sz="2000" dirty="0">
                <a:latin typeface="Sylfaen" panose="010A0502050306030303" pitchFamily="18" charset="0"/>
              </a:rPr>
              <a:t>- projektmenedzsment és a felkészítés finanszírozásával</a:t>
            </a:r>
          </a:p>
          <a:p>
            <a:pPr marL="365760" lvl="1" indent="0">
              <a:buNone/>
            </a:pPr>
            <a:r>
              <a:rPr lang="hu-HU" sz="2000" dirty="0">
                <a:latin typeface="Sylfaen" panose="010A0502050306030303" pitchFamily="18" charset="0"/>
              </a:rPr>
              <a:t>- kapcsolati tőke megszerzésének lehetőségével</a:t>
            </a:r>
          </a:p>
          <a:p>
            <a:r>
              <a:rPr lang="hu-HU" sz="2200" dirty="0">
                <a:latin typeface="Sylfaen" panose="010A0502050306030303" pitchFamily="18" charset="0"/>
              </a:rPr>
              <a:t>Nyelvtanulás lehetősége – tanárnak, tanulónak egyaránt</a:t>
            </a:r>
          </a:p>
          <a:p>
            <a:r>
              <a:rPr lang="hu-HU" sz="2200" dirty="0">
                <a:latin typeface="Sylfaen" panose="010A0502050306030303" pitchFamily="18" charset="0"/>
              </a:rPr>
              <a:t>Szakmai partnerek (gazdálkodó szervezetek) bevonása</a:t>
            </a:r>
          </a:p>
          <a:p>
            <a:pPr lvl="1">
              <a:buFontTx/>
              <a:buChar char="-"/>
            </a:pPr>
            <a:r>
              <a:rPr lang="hu-HU" sz="2000" dirty="0">
                <a:latin typeface="Sylfaen" panose="010A0502050306030303" pitchFamily="18" charset="0"/>
              </a:rPr>
              <a:t>fejlesztésekbe (partnerségi, innováció transzfer, továbbképzés)</a:t>
            </a:r>
          </a:p>
          <a:p>
            <a:pPr lvl="1">
              <a:buFontTx/>
              <a:buChar char="-"/>
            </a:pPr>
            <a:r>
              <a:rPr lang="hu-HU" sz="2000" dirty="0">
                <a:latin typeface="Sylfaen" panose="010A0502050306030303" pitchFamily="18" charset="0"/>
              </a:rPr>
              <a:t>közös nevezőt találni a mobilitások során</a:t>
            </a:r>
          </a:p>
          <a:p>
            <a:r>
              <a:rPr lang="hu-HU" sz="2200" dirty="0">
                <a:latin typeface="Sylfaen" panose="010A0502050306030303" pitchFamily="18" charset="0"/>
              </a:rPr>
              <a:t>Nemzetközi stratégia </a:t>
            </a:r>
          </a:p>
          <a:p>
            <a:pPr marL="365760" lvl="1" indent="0">
              <a:buNone/>
            </a:pPr>
            <a:r>
              <a:rPr lang="hu-HU" sz="2000" dirty="0">
                <a:latin typeface="Sylfaen" panose="010A0502050306030303" pitchFamily="18" charset="0"/>
              </a:rPr>
              <a:t>- képzési tartalom fejlesztése</a:t>
            </a:r>
          </a:p>
          <a:p>
            <a:pPr marL="365760" lvl="1" indent="0">
              <a:buNone/>
            </a:pPr>
            <a:r>
              <a:rPr lang="hu-HU" sz="2000" dirty="0">
                <a:latin typeface="Sylfaen" panose="010A0502050306030303" pitchFamily="18" charset="0"/>
              </a:rPr>
              <a:t>- a hazai követelmények meghaladása</a:t>
            </a:r>
          </a:p>
          <a:p>
            <a:pPr marL="365760" lvl="1" indent="0">
              <a:buNone/>
            </a:pPr>
            <a:r>
              <a:rPr lang="hu-HU" sz="2000" dirty="0">
                <a:latin typeface="Sylfaen" panose="010A0502050306030303" pitchFamily="18" charset="0"/>
              </a:rPr>
              <a:t>- részvétel nemzetközi együttműködésekben</a:t>
            </a:r>
            <a:endParaRPr lang="hu-HU" sz="2000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13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K:\Marketing\ppt hátterek\egyszerű háttér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76141"/>
            <a:ext cx="9144000" cy="1481859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80120"/>
          </a:xfrm>
        </p:spPr>
        <p:txBody>
          <a:bodyPr>
            <a:noAutofit/>
          </a:bodyPr>
          <a:lstStyle/>
          <a:p>
            <a:pPr algn="l"/>
            <a:r>
              <a:rPr lang="hu-HU" sz="3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Stratégia elemei 1.</a:t>
            </a:r>
            <a:r>
              <a:rPr lang="hu-HU" sz="3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</a:t>
            </a:r>
            <a:endParaRPr lang="hu-HU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104456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hu-HU" sz="2200" dirty="0">
                <a:latin typeface="Sylfaen" panose="010A0502050306030303" pitchFamily="18" charset="0"/>
              </a:rPr>
              <a:t>Csapatmunka erősítése, a nevelőtestület nagy részének bevonása:  koordinátor, felkészítő, vélemény alkotó, felmérő, támogató, stb. </a:t>
            </a:r>
          </a:p>
          <a:p>
            <a:pPr>
              <a:spcAft>
                <a:spcPts val="600"/>
              </a:spcAft>
            </a:pPr>
            <a:r>
              <a:rPr lang="hu-HU" sz="2200" dirty="0">
                <a:latin typeface="Sylfaen" panose="010A0502050306030303" pitchFamily="18" charset="0"/>
              </a:rPr>
              <a:t>Visszahat a képzési struktúrára, a képzési tartalmakra: projekt napok, projekt hetek, videokonferenciák, új tanulási módszerek, szakmai újdonságok, új tananyagok</a:t>
            </a:r>
          </a:p>
          <a:p>
            <a:pPr>
              <a:spcAft>
                <a:spcPts val="600"/>
              </a:spcAft>
            </a:pPr>
            <a:r>
              <a:rPr lang="hu-HU" sz="2200" dirty="0">
                <a:latin typeface="Sylfaen" panose="010A0502050306030303" pitchFamily="18" charset="0"/>
              </a:rPr>
              <a:t>Visszahat az iskola arculatára, helyére a képzési rendszerben, társadalmi megítélésére</a:t>
            </a:r>
          </a:p>
          <a:p>
            <a:pPr>
              <a:spcAft>
                <a:spcPts val="600"/>
              </a:spcAft>
            </a:pPr>
            <a:r>
              <a:rPr lang="hu-HU" sz="2200" dirty="0">
                <a:latin typeface="Sylfaen" panose="010A0502050306030303" pitchFamily="18" charset="0"/>
              </a:rPr>
              <a:t>A projektek egymásra építése, összekapcsolása</a:t>
            </a:r>
          </a:p>
          <a:p>
            <a:pPr>
              <a:spcAft>
                <a:spcPts val="600"/>
              </a:spcAft>
            </a:pPr>
            <a:r>
              <a:rPr lang="hu-HU" sz="2200" dirty="0">
                <a:latin typeface="Sylfaen" panose="010A0502050306030303" pitchFamily="18" charset="0"/>
              </a:rPr>
              <a:t>A nemzetközi projektek folyamatosságának megteremtése</a:t>
            </a:r>
            <a:endParaRPr lang="hu-HU" sz="2200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78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K:\Marketing\ppt hátterek\egyszerű háttér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76141"/>
            <a:ext cx="9144000" cy="1481859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80120"/>
          </a:xfrm>
        </p:spPr>
        <p:txBody>
          <a:bodyPr>
            <a:noAutofit/>
          </a:bodyPr>
          <a:lstStyle/>
          <a:p>
            <a:pPr algn="l"/>
            <a:r>
              <a:rPr lang="hu-HU" sz="3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Stratégia elemei </a:t>
            </a:r>
            <a:r>
              <a:rPr lang="hu-HU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2. </a:t>
            </a:r>
            <a:endParaRPr lang="hu-HU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104456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hu-HU" sz="2200" dirty="0">
                <a:latin typeface="Sylfaen" panose="010A0502050306030303" pitchFamily="18" charset="0"/>
              </a:rPr>
              <a:t>Friss, a hazaitól eltérő nézőpontok, álláspontok megismerése</a:t>
            </a:r>
          </a:p>
          <a:p>
            <a:pPr>
              <a:spcAft>
                <a:spcPts val="1200"/>
              </a:spcAft>
            </a:pPr>
            <a:r>
              <a:rPr lang="hu-HU" sz="2200" dirty="0">
                <a:latin typeface="Sylfaen" panose="010A0502050306030303" pitchFamily="18" charset="0"/>
              </a:rPr>
              <a:t>Javítja a mérési, statisztikai mutatókat (kompetencia, idegen nyelv, problémamegoldás, stb.)</a:t>
            </a:r>
          </a:p>
          <a:p>
            <a:pPr>
              <a:spcAft>
                <a:spcPts val="1200"/>
              </a:spcAft>
            </a:pPr>
            <a:r>
              <a:rPr lang="hu-HU" sz="2200" dirty="0">
                <a:latin typeface="Sylfaen" panose="010A0502050306030303" pitchFamily="18" charset="0"/>
              </a:rPr>
              <a:t>Javítja a belső statisztikákat (hiányzás, magatartási problémák, stb.)</a:t>
            </a:r>
          </a:p>
          <a:p>
            <a:pPr>
              <a:spcAft>
                <a:spcPts val="1200"/>
              </a:spcAft>
            </a:pPr>
            <a:r>
              <a:rPr lang="hu-HU" sz="2200" dirty="0">
                <a:latin typeface="Sylfaen" panose="010A0502050306030303" pitchFamily="18" charset="0"/>
              </a:rPr>
              <a:t>Visszahat a tanulókra, számítanak rá, készülnek rá, tervezik saját tanulási útjukat</a:t>
            </a:r>
          </a:p>
          <a:p>
            <a:pPr>
              <a:spcAft>
                <a:spcPts val="1200"/>
              </a:spcAft>
            </a:pPr>
            <a:r>
              <a:rPr lang="hu-HU" sz="2200" dirty="0">
                <a:latin typeface="Sylfaen" panose="010A0502050306030303" pitchFamily="18" charset="0"/>
              </a:rPr>
              <a:t>Motivációs bázist teremt a tanulók számára</a:t>
            </a:r>
            <a:endParaRPr lang="hu-HU" sz="2200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40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840</Words>
  <Application>Microsoft Office PowerPoint</Application>
  <PresentationFormat>Diavetítés a képernyőre (4:3 oldalarány)</PresentationFormat>
  <Paragraphs>112</Paragraphs>
  <Slides>15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6" baseType="lpstr">
      <vt:lpstr>Office-téma</vt:lpstr>
      <vt:lpstr>A nemzetközi projektek helye és szerepe az intézményfejlesztésben</vt:lpstr>
      <vt:lpstr>Az európai források felhasználása az intézmény-fejlesztés hosszú távú céljai érdekében</vt:lpstr>
      <vt:lpstr>Gundel Károly V.I.SZ.I. intézményfejlesztési céljai (a teljesség igénye nélkül)</vt:lpstr>
      <vt:lpstr>Gundel Károly V.I.SZ.I. nemzetközi tevékenysége az elmúlt években</vt:lpstr>
      <vt:lpstr>Történelem: a kezdetektől folyamatosan változott a célkitűzés</vt:lpstr>
      <vt:lpstr>Iskolai célok a nemzetközi projektekkel 1. </vt:lpstr>
      <vt:lpstr>Iskolai célok a nemzetközi projektekkel 2. </vt:lpstr>
      <vt:lpstr>Stratégia elemei 1. </vt:lpstr>
      <vt:lpstr>Stratégia elemei 2. </vt:lpstr>
      <vt:lpstr>Stratégia elemei 3. </vt:lpstr>
      <vt:lpstr>Jellemzők </vt:lpstr>
      <vt:lpstr>Vezetői feladatok, lehetőségek </vt:lpstr>
      <vt:lpstr>Néhány eredmény a közelmúltból</vt:lpstr>
      <vt:lpstr>PowerPoint bemutató</vt:lpstr>
      <vt:lpstr>PowerPoint bemutató</vt:lpstr>
    </vt:vector>
  </TitlesOfParts>
  <Company>GUNDEL SZKI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volah</dc:creator>
  <cp:lastModifiedBy>Kóbor Zoltán</cp:lastModifiedBy>
  <cp:revision>21</cp:revision>
  <dcterms:created xsi:type="dcterms:W3CDTF">2011-02-02T08:08:32Z</dcterms:created>
  <dcterms:modified xsi:type="dcterms:W3CDTF">2014-11-10T21:56:48Z</dcterms:modified>
</cp:coreProperties>
</file>