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86" r:id="rId4"/>
    <p:sldId id="272" r:id="rId5"/>
    <p:sldId id="274" r:id="rId6"/>
    <p:sldId id="273" r:id="rId7"/>
    <p:sldId id="259" r:id="rId8"/>
    <p:sldId id="260" r:id="rId9"/>
    <p:sldId id="261" r:id="rId10"/>
    <p:sldId id="275" r:id="rId11"/>
    <p:sldId id="285" r:id="rId12"/>
    <p:sldId id="262" r:id="rId13"/>
    <p:sldId id="263" r:id="rId14"/>
    <p:sldId id="266" r:id="rId15"/>
    <p:sldId id="284" r:id="rId16"/>
    <p:sldId id="277" r:id="rId17"/>
    <p:sldId id="276" r:id="rId18"/>
    <p:sldId id="264" r:id="rId19"/>
    <p:sldId id="265" r:id="rId20"/>
    <p:sldId id="267" r:id="rId21"/>
    <p:sldId id="281" r:id="rId22"/>
    <p:sldId id="282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9"/>
  </p:normalViewPr>
  <p:slideViewPr>
    <p:cSldViewPr snapToGrid="0" snapToObjects="1">
      <p:cViewPr varScale="1">
        <p:scale>
          <a:sx n="83" d="100"/>
          <a:sy n="83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9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5444454170515"/>
          <c:y val="0.11451317838828898"/>
          <c:w val="0.35098587320752089"/>
          <c:h val="0.88445852746902232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1-42CC-81E2-E379F2CFF0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62-F948-A2FE-BC20285FDB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E1-42CC-81E2-E379F2CFF0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E1-42CC-81E2-E379F2CFF0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962-F948-A2FE-BC20285FDB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62-F948-A2FE-BC20285FDBB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962-F948-A2FE-BC20285FDBB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EE1-42CC-81E2-E379F2CFF0D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EE1-42CC-81E2-E379F2CFF0D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EE1-42CC-81E2-E379F2CFF0D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62-F948-A2FE-BC20285FDBB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EE1-42CC-81E2-E379F2CFF0D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962-F948-A2FE-BC20285FDBBC}"/>
              </c:ext>
            </c:extLst>
          </c:dPt>
          <c:dLbls>
            <c:dLbl>
              <c:idx val="1"/>
              <c:layout>
                <c:manualLayout>
                  <c:x val="-6.6999688373542022E-3"/>
                  <c:y val="1.89469973506150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62-F948-A2FE-BC20285FDBBC}"/>
                </c:ext>
              </c:extLst>
            </c:dLbl>
            <c:dLbl>
              <c:idx val="4"/>
              <c:layout>
                <c:manualLayout>
                  <c:x val="5.8855175411404832E-4"/>
                  <c:y val="-1.03052165913404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62-F948-A2FE-BC20285FDBBC}"/>
                </c:ext>
              </c:extLst>
            </c:dLbl>
            <c:dLbl>
              <c:idx val="5"/>
              <c:layout>
                <c:manualLayout>
                  <c:x val="-1.4604081640842346E-2"/>
                  <c:y val="-2.929159749726549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62-F948-A2FE-BC20285FDBBC}"/>
                </c:ext>
              </c:extLst>
            </c:dLbl>
            <c:dLbl>
              <c:idx val="6"/>
              <c:layout>
                <c:manualLayout>
                  <c:x val="4.3674671462996389E-3"/>
                  <c:y val="2.49475649566999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62-F948-A2FE-BC20285FDBBC}"/>
                </c:ext>
              </c:extLst>
            </c:dLbl>
            <c:dLbl>
              <c:idx val="10"/>
              <c:layout>
                <c:manualLayout>
                  <c:x val="8.5082139608835382E-3"/>
                  <c:y val="3.059627367232511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62-F948-A2FE-BC20285FDBBC}"/>
                </c:ext>
              </c:extLst>
            </c:dLbl>
            <c:dLbl>
              <c:idx val="12"/>
              <c:layout>
                <c:manualLayout>
                  <c:x val="1.0660643530066573E-2"/>
                  <c:y val="9.585596029989006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62-F948-A2FE-BC20285FDB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Munka1!$A$2:$A$14</c:f>
              <c:strCache>
                <c:ptCount val="13"/>
                <c:pt idx="0">
                  <c:v>látássérült – vak</c:v>
                </c:pt>
                <c:pt idx="1">
                  <c:v>látássérült – gyengénlátó</c:v>
                </c:pt>
                <c:pt idx="2">
                  <c:v>autista</c:v>
                </c:pt>
                <c:pt idx="3">
                  <c:v>beszédfogyatékos</c:v>
                </c:pt>
                <c:pt idx="4">
                  <c:v>diszgráfia</c:v>
                </c:pt>
                <c:pt idx="5">
                  <c:v>diszkalkulia</c:v>
                </c:pt>
                <c:pt idx="6">
                  <c:v>diszlexia</c:v>
                </c:pt>
                <c:pt idx="7">
                  <c:v>hiperaktivitás, figyelemzavar</c:v>
                </c:pt>
                <c:pt idx="8">
                  <c:v>halmozottan fogyatékos </c:v>
                </c:pt>
                <c:pt idx="9">
                  <c:v>magatartásszabályozási zavar</c:v>
                </c:pt>
                <c:pt idx="10">
                  <c:v>hallássérült – nagyothalló</c:v>
                </c:pt>
                <c:pt idx="11">
                  <c:v>hallássérült – siket</c:v>
                </c:pt>
                <c:pt idx="12">
                  <c:v>mozgássérült</c:v>
                </c:pt>
              </c:strCache>
            </c:strRef>
          </c:cat>
          <c:val>
            <c:numRef>
              <c:f>Munka1!$B$2:$B$14</c:f>
              <c:numCache>
                <c:formatCode>General</c:formatCode>
                <c:ptCount val="13"/>
                <c:pt idx="0">
                  <c:v>60</c:v>
                </c:pt>
                <c:pt idx="1">
                  <c:v>163</c:v>
                </c:pt>
                <c:pt idx="2">
                  <c:v>72</c:v>
                </c:pt>
                <c:pt idx="3">
                  <c:v>115</c:v>
                </c:pt>
                <c:pt idx="4">
                  <c:v>738</c:v>
                </c:pt>
                <c:pt idx="5">
                  <c:v>259</c:v>
                </c:pt>
                <c:pt idx="6">
                  <c:v>902</c:v>
                </c:pt>
                <c:pt idx="7">
                  <c:v>31</c:v>
                </c:pt>
                <c:pt idx="8">
                  <c:v>24</c:v>
                </c:pt>
                <c:pt idx="9">
                  <c:v>20</c:v>
                </c:pt>
                <c:pt idx="10">
                  <c:v>188</c:v>
                </c:pt>
                <c:pt idx="11">
                  <c:v>28</c:v>
                </c:pt>
                <c:pt idx="12">
                  <c:v>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2-F948-A2FE-BC20285FDBB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35243838915858"/>
          <c:y val="1.16114410443416E-4"/>
          <c:w val="0.33267724880601579"/>
          <c:h val="0.99988388558955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5444454170515"/>
          <c:y val="0.11451317838828898"/>
          <c:w val="0.35098587320752089"/>
          <c:h val="0.88445852746902232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1-42CC-81E2-E379F2CFF0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62-F948-A2FE-BC20285FDB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E1-42CC-81E2-E379F2CFF0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E1-42CC-81E2-E379F2CFF0D9}"/>
              </c:ext>
            </c:extLst>
          </c:dPt>
          <c:dPt>
            <c:idx val="4"/>
            <c:bubble3D val="0"/>
            <c:explosion val="10"/>
            <c:spPr>
              <a:solidFill>
                <a:schemeClr val="accent5"/>
              </a:solidFill>
              <a:ln w="381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962-F948-A2FE-BC20285FDBBC}"/>
              </c:ext>
            </c:extLst>
          </c:dPt>
          <c:dPt>
            <c:idx val="5"/>
            <c:bubble3D val="0"/>
            <c:explosion val="11"/>
            <c:spPr>
              <a:solidFill>
                <a:schemeClr val="accent6"/>
              </a:solidFill>
              <a:ln w="381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62-F948-A2FE-BC20285FDBBC}"/>
              </c:ext>
            </c:extLst>
          </c:dPt>
          <c:dPt>
            <c:idx val="6"/>
            <c:bubble3D val="0"/>
            <c:explosion val="10"/>
            <c:spPr>
              <a:solidFill>
                <a:schemeClr val="accent1">
                  <a:lumMod val="60000"/>
                </a:schemeClr>
              </a:solidFill>
              <a:ln w="381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962-F948-A2FE-BC20285FDBB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EE1-42CC-81E2-E379F2CFF0D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EE1-42CC-81E2-E379F2CFF0D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EE1-42CC-81E2-E379F2CFF0D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62-F948-A2FE-BC20285FDBB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EE1-42CC-81E2-E379F2CFF0D9}"/>
              </c:ext>
            </c:extLst>
          </c:dPt>
          <c:dPt>
            <c:idx val="12"/>
            <c:bubble3D val="0"/>
            <c:explosion val="10"/>
            <c:spPr>
              <a:solidFill>
                <a:schemeClr val="accent1">
                  <a:lumMod val="80000"/>
                  <a:lumOff val="20000"/>
                </a:schemeClr>
              </a:solidFill>
              <a:ln w="381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962-F948-A2FE-BC20285FDBBC}"/>
              </c:ext>
            </c:extLst>
          </c:dPt>
          <c:dLbls>
            <c:dLbl>
              <c:idx val="1"/>
              <c:layout>
                <c:manualLayout>
                  <c:x val="-6.6999688373542022E-3"/>
                  <c:y val="1.89469973506150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62-F948-A2FE-BC20285FDBBC}"/>
                </c:ext>
              </c:extLst>
            </c:dLbl>
            <c:dLbl>
              <c:idx val="4"/>
              <c:layout>
                <c:manualLayout>
                  <c:x val="5.8855175411404832E-4"/>
                  <c:y val="-1.03052165913404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62-F948-A2FE-BC20285FDBBC}"/>
                </c:ext>
              </c:extLst>
            </c:dLbl>
            <c:dLbl>
              <c:idx val="5"/>
              <c:layout>
                <c:manualLayout>
                  <c:x val="-1.4604081640842346E-2"/>
                  <c:y val="-2.929159749726549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62-F948-A2FE-BC20285FDBBC}"/>
                </c:ext>
              </c:extLst>
            </c:dLbl>
            <c:dLbl>
              <c:idx val="6"/>
              <c:layout>
                <c:manualLayout>
                  <c:x val="4.3674671462996389E-3"/>
                  <c:y val="2.49475649566999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62-F948-A2FE-BC20285FDBBC}"/>
                </c:ext>
              </c:extLst>
            </c:dLbl>
            <c:dLbl>
              <c:idx val="10"/>
              <c:layout>
                <c:manualLayout>
                  <c:x val="8.5082139608835382E-3"/>
                  <c:y val="3.059627367232511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62-F948-A2FE-BC20285FDBBC}"/>
                </c:ext>
              </c:extLst>
            </c:dLbl>
            <c:dLbl>
              <c:idx val="12"/>
              <c:layout>
                <c:manualLayout>
                  <c:x val="1.0660643530066573E-2"/>
                  <c:y val="9.585596029989006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62-F948-A2FE-BC20285FDB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Munka1!$A$2:$A$14</c:f>
              <c:strCache>
                <c:ptCount val="13"/>
                <c:pt idx="0">
                  <c:v>látássérült – vak</c:v>
                </c:pt>
                <c:pt idx="1">
                  <c:v>látássérült – gyengénlátó</c:v>
                </c:pt>
                <c:pt idx="2">
                  <c:v>autista</c:v>
                </c:pt>
                <c:pt idx="3">
                  <c:v>beszédfogyatékos</c:v>
                </c:pt>
                <c:pt idx="4">
                  <c:v>diszgráfia</c:v>
                </c:pt>
                <c:pt idx="5">
                  <c:v>diszkalkulia</c:v>
                </c:pt>
                <c:pt idx="6">
                  <c:v>diszlexia</c:v>
                </c:pt>
                <c:pt idx="7">
                  <c:v>hiperaktivitás, figyelemzavar</c:v>
                </c:pt>
                <c:pt idx="8">
                  <c:v>halmozottan fogyatékos </c:v>
                </c:pt>
                <c:pt idx="9">
                  <c:v>magatartásszabályozási zavar</c:v>
                </c:pt>
                <c:pt idx="10">
                  <c:v>hallássérült – nagyothalló</c:v>
                </c:pt>
                <c:pt idx="11">
                  <c:v>hallássérült – siket</c:v>
                </c:pt>
                <c:pt idx="12">
                  <c:v>mozgássérült</c:v>
                </c:pt>
              </c:strCache>
            </c:strRef>
          </c:cat>
          <c:val>
            <c:numRef>
              <c:f>Munka1!$B$2:$B$14</c:f>
              <c:numCache>
                <c:formatCode>General</c:formatCode>
                <c:ptCount val="13"/>
                <c:pt idx="0">
                  <c:v>60</c:v>
                </c:pt>
                <c:pt idx="1">
                  <c:v>163</c:v>
                </c:pt>
                <c:pt idx="2">
                  <c:v>72</c:v>
                </c:pt>
                <c:pt idx="3">
                  <c:v>115</c:v>
                </c:pt>
                <c:pt idx="4">
                  <c:v>738</c:v>
                </c:pt>
                <c:pt idx="5">
                  <c:v>259</c:v>
                </c:pt>
                <c:pt idx="6">
                  <c:v>902</c:v>
                </c:pt>
                <c:pt idx="7">
                  <c:v>31</c:v>
                </c:pt>
                <c:pt idx="8">
                  <c:v>24</c:v>
                </c:pt>
                <c:pt idx="9">
                  <c:v>20</c:v>
                </c:pt>
                <c:pt idx="10">
                  <c:v>188</c:v>
                </c:pt>
                <c:pt idx="11">
                  <c:v>28</c:v>
                </c:pt>
                <c:pt idx="12">
                  <c:v>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2-F948-A2FE-BC20285FDBB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35243838915858"/>
          <c:y val="1.16114410443416E-4"/>
          <c:w val="0.33267724880601579"/>
          <c:h val="0.99988388558955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D6-D146-B254-2F60813A874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4D6-D146-B254-2F60813A874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D6-D146-B254-2F60813A8745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4D6-D146-B254-2F60813A874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D6-D146-B254-2F60813A874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D6-D146-B254-2F60813A874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4D6-D146-B254-2F60813A8745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4D6-D146-B254-2F60813A8745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4D6-D146-B254-2F60813A874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4D6-D146-B254-2F60813A874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D6-D146-B254-2F60813A874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4D6-D146-B254-2F60813A8745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4D6-D146-B254-2F60813A87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Munka1!$A$1:$A$14</c:f>
              <c:strCache>
                <c:ptCount val="14"/>
                <c:pt idx="0">
                  <c:v>látássérült – aliglátó</c:v>
                </c:pt>
                <c:pt idx="1">
                  <c:v>látássérült – vak</c:v>
                </c:pt>
                <c:pt idx="2">
                  <c:v>látássérült – gyengénlátó</c:v>
                </c:pt>
                <c:pt idx="3">
                  <c:v>autista</c:v>
                </c:pt>
                <c:pt idx="4">
                  <c:v>beszédfogyatékos</c:v>
                </c:pt>
                <c:pt idx="5">
                  <c:v>diszgráfia</c:v>
                </c:pt>
                <c:pt idx="6">
                  <c:v>diszkalkulia</c:v>
                </c:pt>
                <c:pt idx="7">
                  <c:v>diszlexia</c:v>
                </c:pt>
                <c:pt idx="8">
                  <c:v>hiperaktivitás, figyelemzavar</c:v>
                </c:pt>
                <c:pt idx="9">
                  <c:v>halmozottan fogyatékos </c:v>
                </c:pt>
                <c:pt idx="10">
                  <c:v>magatartásszabályozási zavar</c:v>
                </c:pt>
                <c:pt idx="11">
                  <c:v>hallássérült – nagyothalló</c:v>
                </c:pt>
                <c:pt idx="12">
                  <c:v>hallássérült – siket</c:v>
                </c:pt>
                <c:pt idx="13">
                  <c:v>mozgássérült</c:v>
                </c:pt>
              </c:strCache>
            </c:strRef>
          </c:cat>
          <c:val>
            <c:numRef>
              <c:f>Munka1!$B$1:$B$14</c:f>
              <c:numCache>
                <c:formatCode>General</c:formatCode>
                <c:ptCount val="14"/>
                <c:pt idx="0">
                  <c:v>2</c:v>
                </c:pt>
                <c:pt idx="1">
                  <c:v>60</c:v>
                </c:pt>
                <c:pt idx="2">
                  <c:v>163</c:v>
                </c:pt>
                <c:pt idx="3">
                  <c:v>72</c:v>
                </c:pt>
                <c:pt idx="4">
                  <c:v>115</c:v>
                </c:pt>
                <c:pt idx="5">
                  <c:v>738</c:v>
                </c:pt>
                <c:pt idx="6">
                  <c:v>259</c:v>
                </c:pt>
                <c:pt idx="7">
                  <c:v>902</c:v>
                </c:pt>
                <c:pt idx="8">
                  <c:v>31</c:v>
                </c:pt>
                <c:pt idx="9">
                  <c:v>24</c:v>
                </c:pt>
                <c:pt idx="10">
                  <c:v>20</c:v>
                </c:pt>
                <c:pt idx="11">
                  <c:v>188</c:v>
                </c:pt>
                <c:pt idx="12">
                  <c:v>28</c:v>
                </c:pt>
                <c:pt idx="13">
                  <c:v>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3B-5C41-A092-29EE79D5E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215760"/>
        <c:axId val="173863248"/>
      </c:barChart>
      <c:catAx>
        <c:axId val="127215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3863248"/>
        <c:crosses val="autoZero"/>
        <c:auto val="1"/>
        <c:lblAlgn val="ctr"/>
        <c:lblOffset val="100"/>
        <c:noMultiLvlLbl val="0"/>
      </c:catAx>
      <c:valAx>
        <c:axId val="17386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721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697228-7901-3A4B-A1E4-4978BB545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6DEAA84-D292-7C46-B3CD-22A480B2B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1075F36-10E0-1841-AD38-13CE8398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1503-1337-B448-B05E-2D303381C90A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03A8FFB-0651-2446-AB5A-7270C3EB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C1667AC-7C07-E447-9EA1-F3DE44FB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7697-2198-EA46-9D28-03C32B1F6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10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211745-8A45-D04E-A993-1DCDDCC2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04DF0B1-5362-3C45-96DD-A39E84369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3E6527E-19CF-F144-809A-B6874F60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1503-1337-B448-B05E-2D303381C90A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D2B3A1-9B17-5549-92F1-AB1128E9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437A139-6C30-2C48-BCB2-4F3CBC62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7697-2198-EA46-9D28-03C32B1F6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42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7A79116-147A-394C-A283-B264A1388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D9C7528-943B-6C42-A47F-4B68520F6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5E788F-9F36-8545-873E-66B25673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1503-1337-B448-B05E-2D303381C90A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5BE34C-752F-D84E-86E9-65F94E00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C620AB-DCD6-0F4D-B623-D37505B2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7697-2198-EA46-9D28-03C32B1F6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31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476E59-88F7-E74F-B618-B3407F60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5AA3CE-36C7-A341-A10C-FB29B53B4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63BD03-0EC2-B648-83D5-15636827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1503-1337-B448-B05E-2D303381C90A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1B94A64-67DE-CA48-9548-B15C87E5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B1A1C7-2DD5-9D4C-A761-004AF7ED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7697-2198-EA46-9D28-03C32B1F6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090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328E79-80AF-9441-BD44-76F51D59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AAF6E1E-D2E6-AE44-8F9B-71912E3A5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5CD2D6-5BBB-7C4F-BC10-8BBDDF76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1503-1337-B448-B05E-2D303381C90A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ACCA638-85B3-604C-8DBC-8A98690B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319684-5B88-6A43-9D62-2E9EEB43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7697-2198-EA46-9D28-03C32B1F6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98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7FC7C6-803E-0D41-A076-AF34CD19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3CD95D-35D4-B047-8BB7-4EC15EC70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DF51577-1C06-7647-BA1F-10B4C0775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A5CB940-BBA2-BD42-ADE0-06B0E40B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1503-1337-B448-B05E-2D303381C90A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0008C1F-2562-6C47-82FD-76397BC6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C10D859-70B6-BE4B-8208-A8E38414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7697-2198-EA46-9D28-03C32B1F6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86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B4FDF3-0CDF-634C-9D3C-009CF107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D5F744-698D-F945-9828-8448A110A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0991447-0361-5943-B773-F16769331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00C4005-802F-5548-B6EA-88FEF9612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8711DB6-01FA-CA4C-B08F-A30D83C52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D417B9F-61C7-7542-859E-DF49CCE6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1503-1337-B448-B05E-2D303381C90A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E74987F-999B-3043-95C6-9C7EF370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991358A-EF9C-7A47-94E2-073A0C51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7697-2198-EA46-9D28-03C32B1F6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86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433252-36C3-6240-9507-FC071A35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D0025FC-4AB3-5A41-B4DD-A96EC46D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1503-1337-B448-B05E-2D303381C90A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674A188-9131-7241-8813-80D514B5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942744A-CEDA-564A-B2FE-54F42BA9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7697-2198-EA46-9D28-03C32B1F6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40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D94E062-BA09-7F4C-8152-CF06150B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1503-1337-B448-B05E-2D303381C90A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187310F-C0A7-BE4F-ACAF-40FC5528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2935DF1-B816-BC4C-82FF-F14EB4F1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7697-2198-EA46-9D28-03C32B1F6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62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438073-49E6-274D-ABE4-8B34BB78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08794D-7775-0C4D-83C1-7144E9E17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C51EA75-D70A-B343-8109-9678EDE47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67E8ACB-9823-8B4B-882D-6519C657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1503-1337-B448-B05E-2D303381C90A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251ACA9-1620-3A44-A2B3-9F31D356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1317164-F524-7444-B54C-AC00B8C0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7697-2198-EA46-9D28-03C32B1F6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999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8E8B0A-5940-6342-B900-AD10F44B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290D4A0-CDF7-1643-8F12-EC7A64E69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0381B27-AF4C-DB4E-AB34-931856D3E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FBFE9C6-9DF0-8D4D-9BAA-8F88B54D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1503-1337-B448-B05E-2D303381C90A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CCC8DBA-C9FE-E84B-8E79-9A0FDDA3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AFA5B89-EF47-EE4A-B591-600C3B66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7697-2198-EA46-9D28-03C32B1F6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323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3DD60E0-69FD-3B49-9EC8-6AD47308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0ECACC7-B928-A946-B511-9E87A5380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7D2A13-33E5-7B47-8EB9-F4E265526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71503-1337-B448-B05E-2D303381C90A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F4713CF-A047-5D4E-8B7B-78F34752F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1E29193-779F-CD40-9759-9A5FF9E71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07697-2198-EA46-9D28-03C32B1F6A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055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szt.eu/hir/et-es-ud-logot-alkottunk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hyperlink" Target="https://youtu.be/btncEhMN0L0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mek.oszk.hu/09500/09524/09524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net.jogtar.hu/jogszabaly?docid=A1500087.KOR" TargetMode="External"/><Relationship Id="rId7" Type="http://schemas.openxmlformats.org/officeDocument/2006/relationships/hyperlink" Target="https://www.elte.hu/media/47/a9/9eef0417521c0b65e424d946feb80ee8118c7196bc097459acadf07b771c/vhr-fogyatekossag-masolata.docx" TargetMode="External"/><Relationship Id="rId2" Type="http://schemas.openxmlformats.org/officeDocument/2006/relationships/hyperlink" Target="https://net.jogtar.hu/jogszabaly?docid=A1100204.T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www.elte.hu/media/a3/26/5d21a3b98427691b5fecfd91010dab06e571ea1d3aff2dde5667ac730d6c/nftv-fogyatekossag-masolata.docx" TargetMode="External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4A63A9-06C2-4C40-994F-A9FC16A023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Speciális szükségletű hallgatók tanulástámogatásának módszerei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D5BEEF5-EEC6-1049-8B19-F6FB0130F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7983"/>
            <a:ext cx="9144000" cy="2488797"/>
          </a:xfrm>
        </p:spPr>
        <p:txBody>
          <a:bodyPr>
            <a:normAutofit fontScale="92500" lnSpcReduction="10000"/>
          </a:bodyPr>
          <a:lstStyle/>
          <a:p>
            <a:r>
              <a:rPr lang="hu-HU" sz="3000" dirty="0"/>
              <a:t> Innovatív műhely – Esélyegyenlőség a felsőoktatásban</a:t>
            </a:r>
          </a:p>
          <a:p>
            <a:r>
              <a:rPr lang="hu-HU" dirty="0"/>
              <a:t>2018. november 7.</a:t>
            </a:r>
          </a:p>
          <a:p>
            <a:r>
              <a:rPr lang="hu-HU" b="1" dirty="0">
                <a:solidFill>
                  <a:schemeClr val="accent1"/>
                </a:solidFill>
              </a:rPr>
              <a:t>Tempus Közalapítvány</a:t>
            </a:r>
          </a:p>
          <a:p>
            <a:endParaRPr lang="hu-HU" dirty="0"/>
          </a:p>
          <a:p>
            <a:r>
              <a:rPr lang="hu-HU" dirty="0"/>
              <a:t>Virányi Anita</a:t>
            </a:r>
          </a:p>
          <a:p>
            <a:r>
              <a:rPr lang="hu-HU" b="1" dirty="0">
                <a:solidFill>
                  <a:srgbClr val="C00000"/>
                </a:solidFill>
              </a:rPr>
              <a:t>ELTE BGGYK</a:t>
            </a:r>
          </a:p>
        </p:txBody>
      </p:sp>
    </p:spTree>
    <p:extLst>
      <p:ext uri="{BB962C8B-B14F-4D97-AF65-F5344CB8AC3E}">
        <p14:creationId xmlns:p14="http://schemas.microsoft.com/office/powerpoint/2010/main" val="392995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4E019D-940B-FC49-A56A-58B3523A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hu-HU" sz="4100" b="1"/>
              <a:t>Az egyetemek támogató szolgáltatásai</a:t>
            </a:r>
          </a:p>
        </p:txBody>
      </p:sp>
      <p:cxnSp>
        <p:nvCxnSpPr>
          <p:cNvPr id="12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9BAB23-F0C7-3149-BA36-D984AB06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81" y="2433234"/>
            <a:ext cx="6075044" cy="4174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dirty="0"/>
              <a:t>Például:</a:t>
            </a:r>
          </a:p>
          <a:p>
            <a:pPr algn="just"/>
            <a:r>
              <a:rPr lang="hu-HU" sz="2400" dirty="0"/>
              <a:t>Látássérült hallgatók számára </a:t>
            </a:r>
            <a:r>
              <a:rPr lang="hu-HU" sz="2400" b="1" dirty="0"/>
              <a:t>útvonaltanítás</a:t>
            </a:r>
          </a:p>
          <a:p>
            <a:pPr algn="just"/>
            <a:r>
              <a:rPr lang="hu-HU" sz="2400" dirty="0"/>
              <a:t>Grafikonok, ábrák, térképek </a:t>
            </a:r>
            <a:r>
              <a:rPr lang="hu-HU" sz="2400" b="1" dirty="0"/>
              <a:t>adaptáció</a:t>
            </a:r>
            <a:r>
              <a:rPr lang="hu-HU" sz="2400" dirty="0"/>
              <a:t>ja, </a:t>
            </a:r>
            <a:r>
              <a:rPr lang="hu-HU" sz="2400" b="1" dirty="0"/>
              <a:t>domború ábrák </a:t>
            </a:r>
            <a:r>
              <a:rPr lang="hu-HU" sz="2400" dirty="0"/>
              <a:t>készítése</a:t>
            </a:r>
          </a:p>
          <a:p>
            <a:pPr algn="just"/>
            <a:r>
              <a:rPr lang="hu-HU" sz="2400" dirty="0"/>
              <a:t>Tanulási </a:t>
            </a:r>
            <a:r>
              <a:rPr lang="hu-HU" sz="2400" b="1" dirty="0"/>
              <a:t>tanácsadás</a:t>
            </a:r>
            <a:r>
              <a:rPr lang="hu-HU" sz="2400" dirty="0"/>
              <a:t> </a:t>
            </a:r>
          </a:p>
          <a:p>
            <a:pPr algn="just"/>
            <a:r>
              <a:rPr lang="hu-HU" sz="2400" dirty="0"/>
              <a:t>Hallássérült, valamint diszlexiás hallgatóknak az írásbeli munkák </a:t>
            </a:r>
            <a:r>
              <a:rPr lang="hu-HU" sz="2400" b="1" dirty="0"/>
              <a:t>nyelvhelyességi ellenőrzés</a:t>
            </a:r>
            <a:r>
              <a:rPr lang="hu-HU" sz="2400" dirty="0"/>
              <a:t>e, javítása; </a:t>
            </a:r>
          </a:p>
          <a:p>
            <a:pPr algn="just"/>
            <a:r>
              <a:rPr lang="hu-HU" sz="2400" dirty="0"/>
              <a:t>Nehezen érthető </a:t>
            </a:r>
            <a:r>
              <a:rPr lang="hu-HU" sz="2400" b="1" dirty="0"/>
              <a:t>szövegek magyarázata, egyszerűsítése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24ED2BF-08F7-7B43-A590-4FD7BC9EB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67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873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A4C187-EFE0-9B4B-8649-ACAD91400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386"/>
            <a:ext cx="10515600" cy="513857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hu-HU" dirty="0"/>
              <a:t>Mozgáskorlátozott hallgató számára az egyetemre eljutáshoz </a:t>
            </a:r>
            <a:r>
              <a:rPr lang="hu-HU" b="1" dirty="0"/>
              <a:t>közlekedésben segítségnyújtás</a:t>
            </a:r>
          </a:p>
          <a:p>
            <a:pPr algn="just">
              <a:lnSpc>
                <a:spcPct val="150000"/>
              </a:lnSpc>
            </a:pPr>
            <a:r>
              <a:rPr lang="hu-HU" b="1" dirty="0"/>
              <a:t>Tankönyv, tananyag digitalizálása </a:t>
            </a:r>
            <a:r>
              <a:rPr lang="hu-HU" dirty="0"/>
              <a:t>(digitálisan hozzáférhetővé tétele)</a:t>
            </a:r>
          </a:p>
          <a:p>
            <a:pPr algn="just">
              <a:lnSpc>
                <a:spcPct val="150000"/>
              </a:lnSpc>
            </a:pPr>
            <a:r>
              <a:rPr lang="hu-HU" dirty="0"/>
              <a:t>A tanulást segítő egyéb eszközök, anyagok adaptációja (a szükséges formában)</a:t>
            </a:r>
          </a:p>
          <a:p>
            <a:pPr algn="just">
              <a:lnSpc>
                <a:spcPct val="150000"/>
              </a:lnSpc>
            </a:pPr>
            <a:r>
              <a:rPr lang="hu-HU" b="1" dirty="0"/>
              <a:t>Személyi segítő/kortárs mentor </a:t>
            </a:r>
            <a:r>
              <a:rPr lang="hu-HU" dirty="0"/>
              <a:t>támogatásának biztosítása</a:t>
            </a:r>
          </a:p>
          <a:p>
            <a:pPr algn="just">
              <a:lnSpc>
                <a:spcPct val="150000"/>
              </a:lnSpc>
            </a:pPr>
            <a:r>
              <a:rPr lang="hu-HU" b="1" dirty="0"/>
              <a:t>Eszközkölcsönzés</a:t>
            </a:r>
          </a:p>
          <a:p>
            <a:pPr algn="just">
              <a:lnSpc>
                <a:spcPct val="150000"/>
              </a:lnSpc>
            </a:pPr>
            <a:r>
              <a:rPr lang="hu-HU" dirty="0"/>
              <a:t>Az egyetemi épületek </a:t>
            </a:r>
            <a:r>
              <a:rPr lang="hu-HU" b="1" dirty="0"/>
              <a:t>akadálymentesség</a:t>
            </a:r>
            <a:r>
              <a:rPr lang="hu-HU" dirty="0"/>
              <a:t>ének biztosítása</a:t>
            </a:r>
          </a:p>
        </p:txBody>
      </p:sp>
    </p:spTree>
    <p:extLst>
      <p:ext uri="{BB962C8B-B14F-4D97-AF65-F5344CB8AC3E}">
        <p14:creationId xmlns:p14="http://schemas.microsoft.com/office/powerpoint/2010/main" val="337756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6A8178-083B-8243-9722-F6AD936A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44" y="278771"/>
            <a:ext cx="10515600" cy="1325563"/>
          </a:xfrm>
        </p:spPr>
        <p:txBody>
          <a:bodyPr/>
          <a:lstStyle/>
          <a:p>
            <a:r>
              <a:rPr lang="hu-HU" b="1" dirty="0"/>
              <a:t>Akadálymentesítés, akadálymentesség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76EE5E-FC81-1147-88C6-F22C10DB8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44" y="1380005"/>
            <a:ext cx="10864311" cy="54614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u-HU" dirty="0"/>
              <a:t>akadálymentesítés: sokszor utólag megvalósított változtatást jelent</a:t>
            </a:r>
          </a:p>
          <a:p>
            <a:pPr algn="just">
              <a:lnSpc>
                <a:spcPct val="150000"/>
              </a:lnSpc>
            </a:pPr>
            <a:r>
              <a:rPr lang="hu-HU" dirty="0"/>
              <a:t>akadálymentesség: valamely (vagy több) fogyatékosság specifikus szempontjainak figyelembe vételével hozzáférhetővé tétel, az akadályok eltávolítása, pl.: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hu-HU" b="1" dirty="0"/>
              <a:t>fizikai környezet</a:t>
            </a:r>
            <a:r>
              <a:rPr lang="hu-HU" dirty="0"/>
              <a:t>					</a:t>
            </a:r>
            <a:r>
              <a:rPr lang="hu-HU" b="1" dirty="0"/>
              <a:t>társadalmi környezet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hu-HU" dirty="0"/>
              <a:t>kommunikációs					mentális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hu-HU" dirty="0"/>
              <a:t>infokommunikációs	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hu-HU" dirty="0"/>
              <a:t>stb.			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4A1C24F-3769-C84C-A5F1-4856786BF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30" y="5790646"/>
            <a:ext cx="1050857" cy="1050857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8B4FB54-E0B6-6143-B86D-2D35F309C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6" t="18478" r="20411" b="19657"/>
          <a:stretch/>
        </p:blipFill>
        <p:spPr>
          <a:xfrm>
            <a:off x="6794818" y="5799114"/>
            <a:ext cx="1093819" cy="1042389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91269E4-9AC5-E049-A4E9-9CAC779027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7" r="2502"/>
          <a:stretch/>
        </p:blipFill>
        <p:spPr>
          <a:xfrm>
            <a:off x="5710603" y="5794983"/>
            <a:ext cx="1031653" cy="1063017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18338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C67EC7-8B72-884B-BF21-F744D114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32" y="353222"/>
            <a:ext cx="5127031" cy="1676603"/>
          </a:xfrm>
        </p:spPr>
        <p:txBody>
          <a:bodyPr>
            <a:normAutofit/>
          </a:bodyPr>
          <a:lstStyle/>
          <a:p>
            <a:r>
              <a:rPr lang="hu-HU" b="1" dirty="0"/>
              <a:t>Egyetemes tervezés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73BDFC-0306-F341-B109-2B59ED95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32" y="2029825"/>
            <a:ext cx="5683223" cy="445884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hu-HU" dirty="0"/>
              <a:t>preventív szempontú (fizikai, tanulási, személyi stb. téren)</a:t>
            </a:r>
          </a:p>
          <a:p>
            <a:pPr algn="just">
              <a:lnSpc>
                <a:spcPct val="120000"/>
              </a:lnSpc>
            </a:pPr>
            <a:r>
              <a:rPr lang="hu-HU" dirty="0"/>
              <a:t>minél szélesebb kör számára (korra, nemre, állapotra való tekintet nélkül) biztosítani hozzáférést</a:t>
            </a:r>
          </a:p>
          <a:p>
            <a:pPr algn="just">
              <a:lnSpc>
                <a:spcPct val="120000"/>
              </a:lnSpc>
            </a:pPr>
            <a:r>
              <a:rPr lang="hu-HU" dirty="0"/>
              <a:t>cél: minél többen tudják használni alkalmazkodás nélkül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9FC5A42-E86F-B345-8A61-9FD65B020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4" r="4999" b="3"/>
          <a:stretch/>
        </p:blipFill>
        <p:spPr>
          <a:xfrm>
            <a:off x="6332153" y="507960"/>
            <a:ext cx="5461724" cy="5577837"/>
          </a:xfrm>
          <a:prstGeom prst="rect">
            <a:avLst/>
          </a:prstGeom>
          <a:effectLst/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FE35B35-3A8A-4141-9327-EFB708B1CCE3}"/>
              </a:ext>
            </a:extLst>
          </p:cNvPr>
          <p:cNvSpPr txBox="1"/>
          <p:nvPr/>
        </p:nvSpPr>
        <p:spPr>
          <a:xfrm>
            <a:off x="7108166" y="6488668"/>
            <a:ext cx="526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logó Szatmári Huba tervezőgrafikus munkája </a:t>
            </a:r>
            <a:r>
              <a:rPr lang="hu-HU" dirty="0">
                <a:hlinkClick r:id="rId3"/>
              </a:rPr>
              <a:t>Forrás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156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8DA410-1AD1-0243-AD2E-8C550422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83" y="256638"/>
            <a:ext cx="10515600" cy="580272"/>
          </a:xfrm>
        </p:spPr>
        <p:txBody>
          <a:bodyPr>
            <a:normAutofit fontScale="90000"/>
          </a:bodyPr>
          <a:lstStyle/>
          <a:p>
            <a:r>
              <a:rPr lang="hu-HU" b="1"/>
              <a:t>Alapvető támogatások biztosítása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E1FD06-1C36-AC4A-B19A-AC665A10C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70" y="1115878"/>
            <a:ext cx="8028122" cy="551739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40000"/>
              </a:lnSpc>
            </a:pPr>
            <a:r>
              <a:rPr lang="hu-HU" sz="3100" dirty="0"/>
              <a:t>hosszabb felkészülési idő biztosítása</a:t>
            </a:r>
          </a:p>
          <a:p>
            <a:pPr algn="just">
              <a:lnSpc>
                <a:spcPct val="140000"/>
              </a:lnSpc>
            </a:pPr>
            <a:r>
              <a:rPr lang="hu-HU" sz="3100" dirty="0"/>
              <a:t>a számonkérés módjának megváltoztatása</a:t>
            </a:r>
          </a:p>
          <a:p>
            <a:pPr lvl="1" algn="just">
              <a:lnSpc>
                <a:spcPct val="140000"/>
              </a:lnSpc>
            </a:pPr>
            <a:r>
              <a:rPr lang="hu-HU" sz="2800" dirty="0"/>
              <a:t>szóbeli helyett írásbeli, írásbeli helyett szóbeli</a:t>
            </a:r>
          </a:p>
          <a:p>
            <a:pPr algn="just">
              <a:lnSpc>
                <a:spcPct val="140000"/>
              </a:lnSpc>
            </a:pPr>
            <a:r>
              <a:rPr lang="hu-HU" sz="3100" dirty="0"/>
              <a:t>indokolt esetben mentesítés</a:t>
            </a:r>
          </a:p>
          <a:p>
            <a:pPr lvl="1" algn="just">
              <a:lnSpc>
                <a:spcPct val="140000"/>
              </a:lnSpc>
            </a:pPr>
            <a:r>
              <a:rPr lang="hu-HU" sz="2800" dirty="0"/>
              <a:t>nyelvvizsga vagy egy része alól</a:t>
            </a:r>
          </a:p>
          <a:p>
            <a:pPr lvl="1" algn="just">
              <a:lnSpc>
                <a:spcPct val="140000"/>
              </a:lnSpc>
            </a:pPr>
            <a:r>
              <a:rPr lang="hu-HU" sz="2800" dirty="0"/>
              <a:t>gyakorlati feladat vagy egy része alól</a:t>
            </a:r>
          </a:p>
          <a:p>
            <a:pPr lvl="1" algn="just">
              <a:lnSpc>
                <a:spcPct val="140000"/>
              </a:lnSpc>
            </a:pPr>
            <a:r>
              <a:rPr lang="hu-HU" sz="2800" dirty="0"/>
              <a:t>eszközhasználatot igénylő feladat alól</a:t>
            </a:r>
          </a:p>
          <a:p>
            <a:pPr lvl="1" algn="just">
              <a:lnSpc>
                <a:spcPct val="140000"/>
              </a:lnSpc>
            </a:pPr>
            <a:r>
              <a:rPr lang="hu-HU" sz="2800" dirty="0"/>
              <a:t>diszkalkulia esetén számítási feladatok alól</a:t>
            </a:r>
          </a:p>
          <a:p>
            <a:pPr algn="just">
              <a:lnSpc>
                <a:spcPct val="140000"/>
              </a:lnSpc>
            </a:pPr>
            <a:r>
              <a:rPr lang="hu-HU" sz="3100" dirty="0"/>
              <a:t>(saját) segédeszköz (számítógép, szoftver stb.) használata</a:t>
            </a:r>
          </a:p>
          <a:p>
            <a:pPr lvl="1" algn="just">
              <a:lnSpc>
                <a:spcPct val="140000"/>
              </a:lnSpc>
            </a:pPr>
            <a:r>
              <a:rPr lang="hu-HU" sz="2800" dirty="0"/>
              <a:t>előadáson</a:t>
            </a:r>
          </a:p>
          <a:p>
            <a:pPr lvl="1" algn="just">
              <a:lnSpc>
                <a:spcPct val="140000"/>
              </a:lnSpc>
            </a:pPr>
            <a:r>
              <a:rPr lang="hu-HU" sz="2800" dirty="0"/>
              <a:t>írásbeli vizsgán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0A9A11A-61E0-A04C-B1FA-151D51C94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392" y="2076773"/>
            <a:ext cx="3595608" cy="35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3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95E083-08FD-3B44-89C7-ADCD4DD32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396"/>
            <a:ext cx="10515600" cy="556389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hu-HU" dirty="0"/>
              <a:t>az egyéni szükségletnek megfelelő, vagy többféle formában is </a:t>
            </a:r>
            <a:r>
              <a:rPr lang="hu-HU" b="1" dirty="0"/>
              <a:t>hozzáférhető tananyagelemek</a:t>
            </a:r>
            <a:r>
              <a:rPr lang="hu-HU" dirty="0"/>
              <a:t>:</a:t>
            </a:r>
          </a:p>
          <a:p>
            <a:pPr lvl="1" algn="just">
              <a:lnSpc>
                <a:spcPct val="150000"/>
              </a:lnSpc>
            </a:pPr>
            <a:r>
              <a:rPr lang="hu-HU" dirty="0"/>
              <a:t>írott szövegek – betűméret, -típus, kontraszt, szín stb.</a:t>
            </a:r>
          </a:p>
          <a:p>
            <a:pPr lvl="1" algn="just">
              <a:lnSpc>
                <a:spcPct val="150000"/>
              </a:lnSpc>
            </a:pPr>
            <a:r>
              <a:rPr lang="hu-HU" dirty="0"/>
              <a:t>táblázatok – elrendezés: JAWS: vízszintes értelmezési irány preferált</a:t>
            </a:r>
          </a:p>
          <a:p>
            <a:pPr lvl="1" algn="just">
              <a:lnSpc>
                <a:spcPct val="150000"/>
              </a:lnSpc>
            </a:pPr>
            <a:r>
              <a:rPr lang="hu-HU" dirty="0"/>
              <a:t>ábrák – áttekinthetőség, szöveges leírás és/vagy dombornyomás</a:t>
            </a:r>
          </a:p>
          <a:p>
            <a:pPr lvl="1" algn="just">
              <a:lnSpc>
                <a:spcPct val="150000"/>
              </a:lnSpc>
            </a:pPr>
            <a:r>
              <a:rPr lang="hu-HU" dirty="0"/>
              <a:t>diagramok – áttekinthetőség, szöveges leírás és/vagy dombornyomás</a:t>
            </a:r>
          </a:p>
          <a:p>
            <a:pPr lvl="1" algn="just">
              <a:lnSpc>
                <a:spcPct val="150000"/>
              </a:lnSpc>
            </a:pPr>
            <a:r>
              <a:rPr lang="hu-HU" dirty="0"/>
              <a:t>képek – szöveges leírás</a:t>
            </a:r>
          </a:p>
          <a:p>
            <a:pPr lvl="1" algn="just">
              <a:lnSpc>
                <a:spcPct val="150000"/>
              </a:lnSpc>
            </a:pPr>
            <a:r>
              <a:rPr lang="hu-HU" dirty="0"/>
              <a:t>videók – narráció vagy szöveges átirat és/vagy feliratozás</a:t>
            </a:r>
          </a:p>
          <a:p>
            <a:pPr lvl="1" algn="just">
              <a:lnSpc>
                <a:spcPct val="150000"/>
              </a:lnSpc>
            </a:pPr>
            <a:r>
              <a:rPr lang="hu-HU" dirty="0"/>
              <a:t>fájltípus – </a:t>
            </a:r>
            <a:r>
              <a:rPr lang="hu-HU" dirty="0" err="1"/>
              <a:t>pdf</a:t>
            </a:r>
            <a:r>
              <a:rPr lang="hu-HU" dirty="0"/>
              <a:t> mellett </a:t>
            </a:r>
            <a:r>
              <a:rPr lang="hu-HU" dirty="0" err="1"/>
              <a:t>word</a:t>
            </a:r>
            <a:endParaRPr lang="hu-HU" dirty="0"/>
          </a:p>
          <a:p>
            <a:pPr lvl="1" algn="just">
              <a:lnSpc>
                <a:spcPct val="150000"/>
              </a:lnSpc>
            </a:pPr>
            <a:endParaRPr lang="hu-HU" dirty="0"/>
          </a:p>
          <a:p>
            <a:pPr algn="just">
              <a:lnSpc>
                <a:spcPct val="15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100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2090F04-2484-2641-8C76-595BF9110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támogathatjuk a speciális szükségletű diákokat oktatóként?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51778F4-1235-7143-9A71-5E9E8E189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Mire ügyeljünk órán és órán kívül?</a:t>
            </a:r>
          </a:p>
        </p:txBody>
      </p:sp>
    </p:spTree>
    <p:extLst>
      <p:ext uri="{BB962C8B-B14F-4D97-AF65-F5344CB8AC3E}">
        <p14:creationId xmlns:p14="http://schemas.microsoft.com/office/powerpoint/2010/main" val="509960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440209-06BD-5E42-B8ED-A096C862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Mozgáskorlátozott hallgató esetében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96F380-376D-DE44-BD6B-0131E2102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966" y="1825624"/>
            <a:ext cx="5709834" cy="4761155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Bef>
                <a:spcPts val="400"/>
              </a:spcBef>
            </a:pPr>
            <a:r>
              <a:rPr lang="hu-HU" sz="2400" dirty="0"/>
              <a:t>ha kerekesszéket használ, akkor tegyük lehetővé, hogy az </a:t>
            </a:r>
            <a:r>
              <a:rPr lang="hu-HU" sz="2400" b="1" dirty="0"/>
              <a:t>asztalhoz férjen</a:t>
            </a:r>
          </a:p>
          <a:p>
            <a:pPr fontAlgn="base">
              <a:lnSpc>
                <a:spcPct val="150000"/>
              </a:lnSpc>
              <a:spcBef>
                <a:spcPts val="400"/>
              </a:spcBef>
            </a:pPr>
            <a:r>
              <a:rPr lang="hu-HU" sz="2400" dirty="0"/>
              <a:t>az asztallap (lehetőleg) dönthető és (leginkább) csúszásmentes legyen</a:t>
            </a:r>
          </a:p>
          <a:p>
            <a:pPr fontAlgn="base">
              <a:lnSpc>
                <a:spcPct val="150000"/>
              </a:lnSpc>
              <a:spcBef>
                <a:spcPts val="400"/>
              </a:spcBef>
            </a:pPr>
            <a:r>
              <a:rPr lang="hu-HU" sz="2400" dirty="0"/>
              <a:t>a </a:t>
            </a:r>
            <a:r>
              <a:rPr lang="hu-HU" sz="2400" b="1" dirty="0"/>
              <a:t>segítő szokásos támogató tevékenysége az órák</a:t>
            </a:r>
            <a:r>
              <a:rPr lang="hu-HU" sz="2400" dirty="0"/>
              <a:t>on</a:t>
            </a:r>
          </a:p>
          <a:p>
            <a:pPr fontAlgn="base">
              <a:lnSpc>
                <a:spcPct val="150000"/>
              </a:lnSpc>
              <a:spcBef>
                <a:spcPts val="400"/>
              </a:spcBef>
            </a:pPr>
            <a:r>
              <a:rPr lang="hu-HU" sz="2400" dirty="0"/>
              <a:t>biztosítsunk </a:t>
            </a:r>
            <a:r>
              <a:rPr lang="hu-HU" sz="2400" b="1" dirty="0"/>
              <a:t>elegendő helyet </a:t>
            </a:r>
            <a:r>
              <a:rPr lang="hu-HU" sz="2400" dirty="0"/>
              <a:t>a teremben a közlekedéshez</a:t>
            </a:r>
          </a:p>
          <a:p>
            <a:pPr marL="0" indent="0" fontAlgn="base">
              <a:lnSpc>
                <a:spcPct val="150000"/>
              </a:lnSpc>
              <a:spcBef>
                <a:spcPts val="400"/>
              </a:spcBef>
              <a:buNone/>
            </a:pPr>
            <a:endParaRPr lang="hu-HU" sz="2400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ED9D3E6-A5FA-2044-8229-BBF3E52E8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92492" cy="4761154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Bef>
                <a:spcPts val="400"/>
              </a:spcBef>
            </a:pPr>
            <a:r>
              <a:rPr lang="hu-HU" sz="2400" dirty="0"/>
              <a:t>lehetőleg </a:t>
            </a:r>
            <a:r>
              <a:rPr lang="hu-HU" sz="2400" b="1" dirty="0"/>
              <a:t>földszinti helyiségben </a:t>
            </a:r>
            <a:r>
              <a:rPr lang="hu-HU" sz="2400" dirty="0"/>
              <a:t>legyen az óra</a:t>
            </a:r>
          </a:p>
          <a:p>
            <a:pPr fontAlgn="base">
              <a:lnSpc>
                <a:spcPct val="110000"/>
              </a:lnSpc>
              <a:spcBef>
                <a:spcPts val="400"/>
              </a:spcBef>
            </a:pPr>
            <a:r>
              <a:rPr lang="hu-HU" sz="2400" dirty="0"/>
              <a:t>legyen hely a segítőkutyának</a:t>
            </a:r>
          </a:p>
          <a:p>
            <a:pPr fontAlgn="base">
              <a:lnSpc>
                <a:spcPct val="110000"/>
              </a:lnSpc>
              <a:spcBef>
                <a:spcPts val="400"/>
              </a:spcBef>
            </a:pPr>
            <a:r>
              <a:rPr lang="hu-HU" sz="2400" b="1" dirty="0"/>
              <a:t>egyéni támogatás</a:t>
            </a:r>
            <a:r>
              <a:rPr lang="hu-HU" sz="2400" dirty="0"/>
              <a:t>ra lehet szüksége, függően</a:t>
            </a:r>
          </a:p>
          <a:p>
            <a:pPr lvl="1" fontAlgn="base">
              <a:lnSpc>
                <a:spcPct val="110000"/>
              </a:lnSpc>
              <a:spcBef>
                <a:spcPts val="400"/>
              </a:spcBef>
            </a:pPr>
            <a:r>
              <a:rPr lang="hu-HU" dirty="0"/>
              <a:t>a sérülése mértékétől, típusától</a:t>
            </a:r>
          </a:p>
          <a:p>
            <a:pPr lvl="1" fontAlgn="base">
              <a:lnSpc>
                <a:spcPct val="110000"/>
              </a:lnSpc>
              <a:spcBef>
                <a:spcPts val="400"/>
              </a:spcBef>
            </a:pPr>
            <a:r>
              <a:rPr lang="hu-HU" dirty="0"/>
              <a:t>az érintett testrésztől</a:t>
            </a:r>
          </a:p>
          <a:p>
            <a:pPr fontAlgn="base">
              <a:lnSpc>
                <a:spcPct val="110000"/>
              </a:lnSpc>
              <a:spcBef>
                <a:spcPts val="400"/>
              </a:spcBef>
            </a:pPr>
            <a:r>
              <a:rPr lang="hu-HU" sz="2400" dirty="0"/>
              <a:t>mindig </a:t>
            </a:r>
            <a:r>
              <a:rPr lang="hu-HU" sz="2400" b="1" dirty="0"/>
              <a:t>kérdezzük meg először</a:t>
            </a:r>
            <a:r>
              <a:rPr lang="hu-HU" sz="2400" dirty="0"/>
              <a:t>, hogy szüksége van-e segítségre</a:t>
            </a:r>
          </a:p>
          <a:p>
            <a:pPr lvl="1" fontAlgn="base">
              <a:lnSpc>
                <a:spcPct val="110000"/>
              </a:lnSpc>
              <a:spcBef>
                <a:spcPts val="400"/>
              </a:spcBef>
            </a:pPr>
            <a:r>
              <a:rPr lang="hu-HU" dirty="0"/>
              <a:t>ha igen, mit és hogyan tudunk segíteni</a:t>
            </a:r>
          </a:p>
        </p:txBody>
      </p:sp>
    </p:spTree>
    <p:extLst>
      <p:ext uri="{BB962C8B-B14F-4D97-AF65-F5344CB8AC3E}">
        <p14:creationId xmlns:p14="http://schemas.microsoft.com/office/powerpoint/2010/main" val="147699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EDB8D984-078D-4E4F-9ACF-38424046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60" y="0"/>
            <a:ext cx="11658598" cy="1325563"/>
          </a:xfrm>
        </p:spPr>
        <p:txBody>
          <a:bodyPr>
            <a:normAutofit/>
          </a:bodyPr>
          <a:lstStyle/>
          <a:p>
            <a:r>
              <a:rPr lang="hu-HU" b="1" dirty="0"/>
              <a:t>Hallássérült hallgató esetében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D6F629-C23A-1140-AEDB-D85E105C1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960" y="1472339"/>
            <a:ext cx="5486400" cy="5083444"/>
          </a:xfrm>
        </p:spPr>
        <p:txBody>
          <a:bodyPr>
            <a:normAutofit/>
          </a:bodyPr>
          <a:lstStyle/>
          <a:p>
            <a:pPr algn="just" fontAlgn="base">
              <a:lnSpc>
                <a:spcPct val="110000"/>
              </a:lnSpc>
              <a:spcBef>
                <a:spcPts val="0"/>
              </a:spcBef>
            </a:pPr>
            <a:r>
              <a:rPr lang="hu-HU" dirty="0"/>
              <a:t>szóbeli vizsga esetén </a:t>
            </a:r>
            <a:r>
              <a:rPr lang="hu-HU" b="1" dirty="0"/>
              <a:t>használhat jelnyelvi tolmácsot</a:t>
            </a:r>
          </a:p>
          <a:p>
            <a:pPr algn="just" fontAlgn="base">
              <a:lnSpc>
                <a:spcPct val="110000"/>
              </a:lnSpc>
              <a:spcBef>
                <a:spcPts val="0"/>
              </a:spcBef>
            </a:pPr>
            <a:r>
              <a:rPr lang="hu-HU" dirty="0"/>
              <a:t>a vizsgán </a:t>
            </a:r>
            <a:r>
              <a:rPr lang="hu-HU" b="1" dirty="0"/>
              <a:t>szóban és írásban is </a:t>
            </a:r>
            <a:r>
              <a:rPr lang="hu-HU" dirty="0"/>
              <a:t>biztosítsuk a </a:t>
            </a:r>
            <a:r>
              <a:rPr lang="hu-HU" b="1" dirty="0"/>
              <a:t>kérdéseket</a:t>
            </a:r>
            <a:r>
              <a:rPr lang="hu-HU" dirty="0"/>
              <a:t> a jobb megértés miatt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hu-HU" dirty="0"/>
              <a:t>elhelyezkedés az órán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hu-HU" dirty="0"/>
              <a:t>mindig forduljunk szembe a hallgatóval, ha beszélünk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hu-HU" dirty="0"/>
              <a:t>az érintett hallgató mindenkit jól láthasson (szeminárium, gyakorlat)</a:t>
            </a:r>
            <a:endParaRPr lang="hu-HU" b="1" dirty="0"/>
          </a:p>
          <a:p>
            <a:pPr algn="just">
              <a:spcBef>
                <a:spcPts val="0"/>
              </a:spcBef>
            </a:pP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02D304D3-2473-AE45-B5ED-18817AF35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72339"/>
            <a:ext cx="5544519" cy="5083444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hu-HU" b="1" dirty="0"/>
              <a:t>beszéd</a:t>
            </a:r>
            <a:r>
              <a:rPr lang="hu-HU" dirty="0"/>
              <a:t>stílus, tempó, hangerő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hu-HU" dirty="0"/>
              <a:t>jó artikulációs szájmozgás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hu-HU" dirty="0"/>
              <a:t>átlagos beszédsebesség, hangerő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hu-HU" dirty="0"/>
              <a:t>ne beszéljünk sokan egyszerre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hu-HU" b="1" dirty="0"/>
              <a:t>ne fejezzük be a mondatokat </a:t>
            </a:r>
            <a:r>
              <a:rPr lang="hu-HU" dirty="0"/>
              <a:t>a hallgató helyett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hu-HU" dirty="0"/>
              <a:t>jelnyelvi tolmáccsal dolgozó hallgató esetében is a </a:t>
            </a:r>
            <a:r>
              <a:rPr lang="hu-HU" b="1" dirty="0"/>
              <a:t>hallgatóhoz beszéljünk</a:t>
            </a:r>
          </a:p>
        </p:txBody>
      </p:sp>
    </p:spTree>
    <p:extLst>
      <p:ext uri="{BB962C8B-B14F-4D97-AF65-F5344CB8AC3E}">
        <p14:creationId xmlns:p14="http://schemas.microsoft.com/office/powerpoint/2010/main" val="1243336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976D3117-9508-5241-9821-7AC69522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66" y="0"/>
            <a:ext cx="11120033" cy="1325563"/>
          </a:xfrm>
        </p:spPr>
        <p:txBody>
          <a:bodyPr/>
          <a:lstStyle/>
          <a:p>
            <a:r>
              <a:rPr lang="hu-HU" b="1" dirty="0"/>
              <a:t>Látássérült hallgató esetében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5AD16F-B31E-8647-A5CC-2DAB09682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966" y="1325563"/>
            <a:ext cx="5501898" cy="5245718"/>
          </a:xfr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  <a:spcBef>
                <a:spcPts val="0"/>
              </a:spcBef>
            </a:pPr>
            <a:r>
              <a:rPr lang="hu-HU" sz="2600" b="1" dirty="0"/>
              <a:t>vizsgán a kérdések </a:t>
            </a:r>
            <a:r>
              <a:rPr lang="hu-HU" sz="2600" dirty="0"/>
              <a:t>szükséglet szerint másképp is (pl. hangfájlban, pontírással, CD-n, nagyított formában stb.)</a:t>
            </a:r>
          </a:p>
          <a:p>
            <a:pPr algn="just" fontAlgn="base">
              <a:lnSpc>
                <a:spcPct val="110000"/>
              </a:lnSpc>
              <a:spcBef>
                <a:spcPts val="0"/>
              </a:spcBef>
            </a:pPr>
            <a:r>
              <a:rPr lang="hu-HU" sz="2600" b="1" dirty="0"/>
              <a:t>órai prezentáció </a:t>
            </a:r>
            <a:r>
              <a:rPr lang="hu-HU" sz="2600" dirty="0"/>
              <a:t>készítésekor kerüljük a mintás, háttérfigurás diatípust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hu-HU" sz="2600" dirty="0"/>
              <a:t>szemléltetés (pl. csontváz, atlasz stb.) </a:t>
            </a:r>
            <a:r>
              <a:rPr lang="hu-HU" sz="2600" b="1" dirty="0"/>
              <a:t>szóban is</a:t>
            </a:r>
            <a:r>
              <a:rPr lang="hu-HU" sz="2600" dirty="0"/>
              <a:t>, mit ábrázol a látnivaló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hu-HU" sz="2600" b="1" dirty="0"/>
              <a:t>instrukciók esetén </a:t>
            </a:r>
            <a:r>
              <a:rPr lang="hu-HU" sz="2600" dirty="0"/>
              <a:t>szóban a téri irány megjelölése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hu-HU" dirty="0"/>
              <a:t>amerre haladnia kell, vagy ahol a tennivaló, tárgy, személy, található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6FECF50D-E589-DD48-9ED8-243FDECE8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319" y="1325563"/>
            <a:ext cx="5625883" cy="524571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hu-HU" sz="2400" dirty="0"/>
              <a:t>a </a:t>
            </a:r>
            <a:r>
              <a:rPr lang="hu-HU" sz="2400" b="1" dirty="0"/>
              <a:t>diák</a:t>
            </a:r>
            <a:r>
              <a:rPr lang="hu-HU" sz="2400" dirty="0"/>
              <a:t> nyomtatva az óra elején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hu-HU" b="1" dirty="0"/>
              <a:t>közlekedéskor</a:t>
            </a:r>
            <a:r>
              <a:rPr lang="hu-HU" dirty="0"/>
              <a:t> hagyjuk, hogy ő karoljon belénk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hu-HU" dirty="0"/>
              <a:t>akadály esetén kicsivel előtte jelezzük szóban annak számát, méretét, helyzetét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hu-HU" b="1" dirty="0"/>
              <a:t>ismeretlen helyen </a:t>
            </a:r>
            <a:r>
              <a:rPr lang="hu-HU" dirty="0"/>
              <a:t>(pl. vizsgán), mindig jelezzük, hogy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hu-HU" dirty="0"/>
              <a:t>a hallgatóhoz viszonyítva hol helyezkedik el az ülőhely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hu-HU" dirty="0"/>
              <a:t>kb. milyen magas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hu-HU" sz="2400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786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5CA9A1-1978-F942-B614-47CF887B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45" y="365125"/>
            <a:ext cx="10515600" cy="1325563"/>
          </a:xfrm>
        </p:spPr>
        <p:txBody>
          <a:bodyPr/>
          <a:lstStyle/>
          <a:p>
            <a:pPr algn="ctr"/>
            <a:r>
              <a:rPr lang="hu-HU" b="1" dirty="0"/>
              <a:t>Bemutatkozás, 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9DE0A2-FD5C-5845-8254-9BB17A137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37288"/>
            <a:ext cx="5486399" cy="4525505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hu-HU" dirty="0"/>
              <a:t>ELTE BGGYK ATIVIK</a:t>
            </a:r>
          </a:p>
          <a:p>
            <a:pPr algn="r"/>
            <a:endParaRPr lang="hu-HU" dirty="0"/>
          </a:p>
          <a:p>
            <a:pPr algn="r"/>
            <a:endParaRPr lang="hu-HU" dirty="0"/>
          </a:p>
          <a:p>
            <a:pPr algn="r"/>
            <a:endParaRPr lang="hu-HU" dirty="0"/>
          </a:p>
          <a:p>
            <a:pPr marL="0" indent="0" algn="r">
              <a:buNone/>
            </a:pPr>
            <a:r>
              <a:rPr lang="hu-HU" dirty="0"/>
              <a:t>ELTE PPK </a:t>
            </a:r>
          </a:p>
          <a:p>
            <a:pPr algn="r"/>
            <a:endParaRPr lang="hu-HU" dirty="0"/>
          </a:p>
          <a:p>
            <a:pPr algn="r"/>
            <a:endParaRPr lang="hu-HU" dirty="0"/>
          </a:p>
          <a:p>
            <a:pPr algn="r"/>
            <a:endParaRPr lang="hu-HU" dirty="0"/>
          </a:p>
          <a:p>
            <a:pPr marL="0" indent="0" algn="r">
              <a:buNone/>
            </a:pPr>
            <a:r>
              <a:rPr lang="hu-HU" dirty="0"/>
              <a:t>Tények, információk, lehetőségek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0D3FAE8-E529-6C42-97DC-56F51029D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9" r="7086"/>
          <a:stretch/>
        </p:blipFill>
        <p:spPr>
          <a:xfrm>
            <a:off x="6709891" y="1690688"/>
            <a:ext cx="1306810" cy="151789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F069644-7828-5045-8A93-98F0388B3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891" y="3546635"/>
            <a:ext cx="1306810" cy="130681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E1CFCA0-C520-2044-B236-6BCF3D477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244" y="5262113"/>
            <a:ext cx="1260104" cy="1390460"/>
          </a:xfrm>
          <a:prstGeom prst="rect">
            <a:avLst/>
          </a:prstGeom>
        </p:spPr>
      </p:pic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1389808E-81A9-1645-86F9-3A0AB5E0EC56}"/>
              </a:ext>
            </a:extLst>
          </p:cNvPr>
          <p:cNvCxnSpPr/>
          <p:nvPr/>
        </p:nvCxnSpPr>
        <p:spPr>
          <a:xfrm>
            <a:off x="6098145" y="1690688"/>
            <a:ext cx="0" cy="4961885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25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394562-AEF6-DA45-AB28-2E6D290A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hu-HU" b="1" dirty="0"/>
              <a:t>Diszlexiás, diszgráfiás, diszkalkuliás hallgató esetében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BFC7EA-C2D5-A242-9E1F-27423E3DD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451" y="1518834"/>
            <a:ext cx="5570349" cy="465812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hu-HU" b="1" dirty="0"/>
              <a:t>kerüljük</a:t>
            </a:r>
            <a:r>
              <a:rPr lang="hu-HU" dirty="0"/>
              <a:t>, hogy mások előtt kelljen a hallgatónak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hu-HU" dirty="0"/>
              <a:t>hangosan felolvasnia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hu-HU" dirty="0"/>
              <a:t>táblánál ábrázolnia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hu-HU" dirty="0"/>
              <a:t>térképen, koordináta-rendszerben tájékozódnia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hu-HU" dirty="0"/>
              <a:t>csontvázon testrészt, testfélt megmutatnia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hu-HU" dirty="0"/>
              <a:t>számokkal dolgoznia (pl. fejben számolnia) stb.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</a:pPr>
            <a:endParaRPr lang="hu-HU" i="1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400E20E-8415-9A45-AF75-890E54D1D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18834"/>
            <a:ext cx="5343041" cy="465812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hu-HU" dirty="0"/>
              <a:t>szóbeli konzultációs lehetőség is az </a:t>
            </a:r>
            <a:r>
              <a:rPr lang="hu-HU" dirty="0" err="1"/>
              <a:t>emailes</a:t>
            </a:r>
            <a:r>
              <a:rPr lang="hu-HU" dirty="0"/>
              <a:t> forma helyett/mellett 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hu-HU" dirty="0"/>
              <a:t>a hétköznapi kommunikációban nagyon sok idő lehet a helyesírás-ellenőrző alkalmazása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8462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B1E3044D-AD17-4052-A453-8AA654E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797978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58CF221-021F-4E4C-BFC1-2F1E5469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388" y="975365"/>
            <a:ext cx="3847882" cy="1691907"/>
          </a:xfrm>
        </p:spPr>
        <p:txBody>
          <a:bodyPr anchor="ctr">
            <a:normAutofit/>
          </a:bodyPr>
          <a:lstStyle/>
          <a:p>
            <a:r>
              <a:rPr lang="hu-HU" sz="4000" b="1">
                <a:solidFill>
                  <a:srgbClr val="FFFFFF"/>
                </a:solidFill>
              </a:rPr>
              <a:t>Összefoglalva</a:t>
            </a:r>
          </a:p>
        </p:txBody>
      </p:sp>
      <p:sp>
        <p:nvSpPr>
          <p:cNvPr id="31" name="Round Single Corner Rectangle 24">
            <a:extLst>
              <a:ext uri="{FF2B5EF4-FFF2-40B4-BE49-F238E27FC236}">
                <a16:creationId xmlns:a16="http://schemas.microsoft.com/office/drawing/2014/main" id="{81289F98-975F-4EB2-9553-8E1A9946B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11284" y="635058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6E4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 Single Corner Rectangle 22">
            <a:extLst>
              <a:ext uri="{FF2B5EF4-FFF2-40B4-BE49-F238E27FC236}">
                <a16:creationId xmlns:a16="http://schemas.microsoft.com/office/drawing/2014/main" id="{1F564BCF-97B6-4D86-94EE-DD1B587F2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533" y="1300271"/>
            <a:ext cx="1992651" cy="1992652"/>
          </a:xfrm>
          <a:prstGeom prst="round1Rect">
            <a:avLst>
              <a:gd name="adj" fmla="val 11295"/>
            </a:avLst>
          </a:prstGeom>
          <a:solidFill>
            <a:srgbClr val="6E4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ound Single Corner Rectangle 23">
            <a:extLst>
              <a:ext uri="{FF2B5EF4-FFF2-40B4-BE49-F238E27FC236}">
                <a16:creationId xmlns:a16="http://schemas.microsoft.com/office/drawing/2014/main" id="{54600AC1-F146-4567-9C5E-A96D6D34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87904" y="3438135"/>
            <a:ext cx="2281244" cy="2281245"/>
          </a:xfrm>
          <a:prstGeom prst="round1Rect">
            <a:avLst>
              <a:gd name="adj" fmla="val 11295"/>
            </a:avLst>
          </a:prstGeom>
          <a:solidFill>
            <a:srgbClr val="6E4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ound Single Corner Rectangle 25">
            <a:extLst>
              <a:ext uri="{FF2B5EF4-FFF2-40B4-BE49-F238E27FC236}">
                <a16:creationId xmlns:a16="http://schemas.microsoft.com/office/drawing/2014/main" id="{EBA7E638-205A-4579-864F-125BAC629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17533" y="3438135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6E4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0E44C7C-391D-874C-B1DE-40B39E98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98" y="776371"/>
            <a:ext cx="2375236" cy="2375236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F2C5D5-0D23-5D47-9F47-9065DB9D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388" y="2856601"/>
            <a:ext cx="3795142" cy="3215050"/>
          </a:xfrm>
        </p:spPr>
        <p:txBody>
          <a:bodyPr anchor="ctr">
            <a:no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Partnerség</a:t>
            </a:r>
          </a:p>
          <a:p>
            <a:pPr lvl="1"/>
            <a:r>
              <a:rPr lang="hu-HU" dirty="0">
                <a:solidFill>
                  <a:srgbClr val="FFFFFF"/>
                </a:solidFill>
              </a:rPr>
              <a:t>megismerés</a:t>
            </a:r>
          </a:p>
          <a:p>
            <a:pPr lvl="1"/>
            <a:r>
              <a:rPr lang="hu-HU" dirty="0">
                <a:solidFill>
                  <a:srgbClr val="FFFFFF"/>
                </a:solidFill>
              </a:rPr>
              <a:t>együttműködés</a:t>
            </a:r>
          </a:p>
          <a:p>
            <a:pPr marL="0" indent="0">
              <a:buNone/>
            </a:pPr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Akadálymentesség</a:t>
            </a:r>
          </a:p>
          <a:p>
            <a:pPr lvl="1"/>
            <a:r>
              <a:rPr lang="hu-HU" dirty="0">
                <a:solidFill>
                  <a:srgbClr val="FFFFFF"/>
                </a:solidFill>
              </a:rPr>
              <a:t>környezet</a:t>
            </a:r>
          </a:p>
          <a:p>
            <a:pPr lvl="1"/>
            <a:r>
              <a:rPr lang="hu-HU" dirty="0">
                <a:solidFill>
                  <a:srgbClr val="FFFFFF"/>
                </a:solidFill>
              </a:rPr>
              <a:t>tartalom</a:t>
            </a:r>
          </a:p>
        </p:txBody>
      </p:sp>
      <p:sp>
        <p:nvSpPr>
          <p:cNvPr id="39" name="Rectangle: Top Corners Rounded 38">
            <a:extLst>
              <a:ext uri="{FF2B5EF4-FFF2-40B4-BE49-F238E27FC236}">
                <a16:creationId xmlns:a16="http://schemas.microsoft.com/office/drawing/2014/main" id="{2854001E-6E9D-464A-9B65-A4012F7B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52315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2C9802A-EFBD-41D4-894F-AFD985DBA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52907" y="2856601"/>
            <a:ext cx="1597456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>
            <a:extLst>
              <a:ext uri="{FF2B5EF4-FFF2-40B4-BE49-F238E27FC236}">
                <a16:creationId xmlns:a16="http://schemas.microsoft.com/office/drawing/2014/main" id="{70213422-1FAC-5D4F-932C-737526A6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273" y="3438135"/>
            <a:ext cx="1888155" cy="251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64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9D389238-BE31-534A-BF4D-991320F1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3DE3353-3CCF-964A-9F8F-F515A9D63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viranyi.anita@barczi.elte.hu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616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gyütt a fogyatékossággal élők elfogadásáért kampány.MP4">
            <a:hlinkClick r:id="" action="ppaction://media"/>
            <a:extLst>
              <a:ext uri="{FF2B5EF4-FFF2-40B4-BE49-F238E27FC236}">
                <a16:creationId xmlns:a16="http://schemas.microsoft.com/office/drawing/2014/main" id="{C00F81A0-8A58-C14B-AE51-BBD04D01C3D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4950" y="1"/>
            <a:ext cx="9834115" cy="6857999"/>
          </a:xfrm>
        </p:spPr>
      </p:pic>
      <p:pic>
        <p:nvPicPr>
          <p:cNvPr id="9" name="Ábra 8" descr="Televízió">
            <a:hlinkClick r:id="rId5"/>
            <a:extLst>
              <a:ext uri="{FF2B5EF4-FFF2-40B4-BE49-F238E27FC236}">
                <a16:creationId xmlns:a16="http://schemas.microsoft.com/office/drawing/2014/main" id="{81C7BB8F-F101-FB41-84A8-3B26C45EA9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91335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5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DC1570-A152-744D-81D2-68AA25F1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382277"/>
            <a:ext cx="10451592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3600" b="1" dirty="0"/>
              <a:t>A speciális szükségletű egyetemisták </a:t>
            </a:r>
            <a:br>
              <a:rPr lang="hu-HU" sz="3600" b="1" dirty="0"/>
            </a:br>
            <a:r>
              <a:rPr lang="hu-HU" sz="3600" b="1" dirty="0"/>
              <a:t>(2016/17. tanév)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4CED577D-C677-2747-AB65-73E33A290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629309"/>
              </p:ext>
            </p:extLst>
          </p:nvPr>
        </p:nvGraphicFramePr>
        <p:xfrm>
          <a:off x="1000874" y="2236162"/>
          <a:ext cx="10190252" cy="462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5DDBD9F1-B3B8-9C43-8078-0031BBF75D89}"/>
              </a:ext>
            </a:extLst>
          </p:cNvPr>
          <p:cNvSpPr txBox="1"/>
          <p:nvPr/>
        </p:nvSpPr>
        <p:spPr>
          <a:xfrm>
            <a:off x="11321796" y="6550223"/>
            <a:ext cx="99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(FIR, 2017)</a:t>
            </a:r>
          </a:p>
        </p:txBody>
      </p:sp>
    </p:spTree>
    <p:extLst>
      <p:ext uri="{BB962C8B-B14F-4D97-AF65-F5344CB8AC3E}">
        <p14:creationId xmlns:p14="http://schemas.microsoft.com/office/powerpoint/2010/main" val="50522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4CED577D-C677-2747-AB65-73E33A290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565913"/>
              </p:ext>
            </p:extLst>
          </p:nvPr>
        </p:nvGraphicFramePr>
        <p:xfrm>
          <a:off x="1000874" y="2236162"/>
          <a:ext cx="10190252" cy="449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ím 1">
            <a:extLst>
              <a:ext uri="{FF2B5EF4-FFF2-40B4-BE49-F238E27FC236}">
                <a16:creationId xmlns:a16="http://schemas.microsoft.com/office/drawing/2014/main" id="{19015F44-8E09-774C-A9E0-D544C9E3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365024"/>
            <a:ext cx="10451592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3600" b="1" dirty="0"/>
              <a:t>A speciális szükségletű egyetemisták </a:t>
            </a:r>
            <a:br>
              <a:rPr lang="hu-HU" sz="3600" b="1" dirty="0"/>
            </a:br>
            <a:r>
              <a:rPr lang="hu-HU" sz="3600" b="1" dirty="0"/>
              <a:t>(2016/17. tanév)</a:t>
            </a:r>
          </a:p>
        </p:txBody>
      </p:sp>
    </p:spTree>
    <p:extLst>
      <p:ext uri="{BB962C8B-B14F-4D97-AF65-F5344CB8AC3E}">
        <p14:creationId xmlns:p14="http://schemas.microsoft.com/office/powerpoint/2010/main" val="40383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F58354-CFC4-7E44-9F8F-4359C9A7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4000" b="1" dirty="0"/>
              <a:t>A speciális szükségletű egyetemisták </a:t>
            </a:r>
            <a:br>
              <a:rPr lang="hu-HU" sz="4000" b="1" dirty="0"/>
            </a:br>
            <a:r>
              <a:rPr lang="hu-HU" sz="4000" b="1" dirty="0"/>
              <a:t>(2016/17. tanév)</a:t>
            </a:r>
            <a:endParaRPr lang="hu-HU" sz="37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918994EA-1493-5247-A9C4-8E3212689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822882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044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13FA04-7F90-A242-BAAB-EFFB57FC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Főbb nemzetközi elvek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CEBE6B-4E65-3247-AF7A-40B6D00E0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hu-HU" dirty="0"/>
              <a:t>Egyenlőség és hátrányos megkülönböztetéstől való mentesség</a:t>
            </a:r>
          </a:p>
          <a:p>
            <a:r>
              <a:rPr lang="hu-HU" dirty="0"/>
              <a:t>Fogyatékossággal élő személyek oktatáshoz való joga</a:t>
            </a:r>
          </a:p>
          <a:p>
            <a:endParaRPr lang="hu-HU" dirty="0"/>
          </a:p>
          <a:p>
            <a:r>
              <a:rPr lang="hu-HU" dirty="0"/>
              <a:t>Felsőoktatásban különösen fókuszban:</a:t>
            </a:r>
          </a:p>
          <a:p>
            <a:pPr lvl="1"/>
            <a:r>
              <a:rPr lang="hu-HU" dirty="0"/>
              <a:t>a sokféleség elismerése</a:t>
            </a:r>
          </a:p>
          <a:p>
            <a:pPr lvl="1"/>
            <a:r>
              <a:rPr lang="hu-HU" dirty="0"/>
              <a:t>a társadalomhoz való tartozás érzésének erősítése</a:t>
            </a:r>
          </a:p>
          <a:p>
            <a:pPr lvl="1"/>
            <a:r>
              <a:rPr lang="hu-HU" dirty="0"/>
              <a:t>autonómia és függetlenség támogatása</a:t>
            </a:r>
          </a:p>
          <a:p>
            <a:pPr lvl="1"/>
            <a:r>
              <a:rPr lang="hu-HU" dirty="0"/>
              <a:t>saját döntések meghozatalának szabadsága</a:t>
            </a:r>
          </a:p>
          <a:p>
            <a:pPr lvl="1"/>
            <a:r>
              <a:rPr lang="hu-HU" dirty="0"/>
              <a:t>tevékeny részvétel a folyamatokban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044789E-7FCE-3F4A-B5E6-67C26DE8F142}"/>
              </a:ext>
            </a:extLst>
          </p:cNvPr>
          <p:cNvSpPr txBox="1"/>
          <p:nvPr/>
        </p:nvSpPr>
        <p:spPr>
          <a:xfrm>
            <a:off x="7356958" y="6488668"/>
            <a:ext cx="497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(ENSZ Egyezmény a Fogyatékos személyek jogairól) </a:t>
            </a:r>
          </a:p>
        </p:txBody>
      </p:sp>
      <p:pic>
        <p:nvPicPr>
          <p:cNvPr id="7" name="Kép 6">
            <a:hlinkClick r:id="rId2"/>
            <a:extLst>
              <a:ext uri="{FF2B5EF4-FFF2-40B4-BE49-F238E27FC236}">
                <a16:creationId xmlns:a16="http://schemas.microsoft.com/office/drawing/2014/main" id="{1D5D538F-C618-6B46-8874-E343C16D5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897" y="3802036"/>
            <a:ext cx="3962293" cy="202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4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50C66A-626F-154E-BFE2-C62464D7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Kapcsolódó hazai jogszabályok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E11B49-DBBF-0542-891F-512443EE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25732" cy="4351338"/>
          </a:xfrm>
        </p:spPr>
        <p:txBody>
          <a:bodyPr/>
          <a:lstStyle/>
          <a:p>
            <a:r>
              <a:rPr lang="hu-HU" dirty="0">
                <a:hlinkClick r:id="rId2"/>
              </a:rPr>
              <a:t>2011. évi CCIV. törvény a nemzeti felsőoktatásról (fogyatékossággal élő hallgatókra vonatkozó fejezetek)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>
                <a:hlinkClick r:id="rId3"/>
              </a:rPr>
              <a:t>87/2015. (IV. 9.) Korm. rendelet a nemzeti felsőoktatásról szóló 2011. évi CCIV. törvény egyes rendelkezéseinek végrehajtásáról (fogyatékossággal élő hallgatókra vonatkozó fejezetei</a:t>
            </a:r>
            <a:r>
              <a:rPr lang="hu-HU" dirty="0">
                <a:solidFill>
                  <a:schemeClr val="accent1"/>
                </a:solidFill>
              </a:rPr>
              <a:t>)</a:t>
            </a:r>
          </a:p>
          <a:p>
            <a:endParaRPr lang="hu-HU" dirty="0"/>
          </a:p>
        </p:txBody>
      </p:sp>
      <p:pic>
        <p:nvPicPr>
          <p:cNvPr id="5" name="Ábra 4" descr="Dokumentum">
            <a:hlinkClick r:id="rId4"/>
            <a:extLst>
              <a:ext uri="{FF2B5EF4-FFF2-40B4-BE49-F238E27FC236}">
                <a16:creationId xmlns:a16="http://schemas.microsoft.com/office/drawing/2014/main" id="{AAFA3586-807B-1543-968D-CBC20E775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01666" y="1411106"/>
            <a:ext cx="1589868" cy="1589868"/>
          </a:xfrm>
          <a:prstGeom prst="rect">
            <a:avLst/>
          </a:prstGeom>
        </p:spPr>
      </p:pic>
      <p:pic>
        <p:nvPicPr>
          <p:cNvPr id="6" name="Ábra 5" descr="Dokumentum">
            <a:hlinkClick r:id="rId7"/>
            <a:extLst>
              <a:ext uri="{FF2B5EF4-FFF2-40B4-BE49-F238E27FC236}">
                <a16:creationId xmlns:a16="http://schemas.microsoft.com/office/drawing/2014/main" id="{11786A29-2955-424C-B0BD-A50EDC5C56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01666" y="4046955"/>
            <a:ext cx="1589868" cy="158986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178BD8D-B419-624E-B822-88A12417667F}"/>
              </a:ext>
            </a:extLst>
          </p:cNvPr>
          <p:cNvSpPr txBox="1"/>
          <p:nvPr/>
        </p:nvSpPr>
        <p:spPr>
          <a:xfrm>
            <a:off x="10493644" y="1050817"/>
            <a:ext cx="80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solidFill>
                  <a:schemeClr val="accent1"/>
                </a:solidFill>
              </a:rPr>
              <a:t>ftv.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D623A42-5A5F-274F-9E1A-82285354F150}"/>
              </a:ext>
            </a:extLst>
          </p:cNvPr>
          <p:cNvSpPr txBox="1"/>
          <p:nvPr/>
        </p:nvSpPr>
        <p:spPr>
          <a:xfrm>
            <a:off x="10493644" y="3694213"/>
            <a:ext cx="80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>
                <a:solidFill>
                  <a:schemeClr val="accent1"/>
                </a:solidFill>
              </a:rPr>
              <a:t>vhr.</a:t>
            </a:r>
            <a:endParaRPr lang="hu-H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F81D08-5489-954D-A06C-75E23BFC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733"/>
          </a:xfrm>
        </p:spPr>
        <p:txBody>
          <a:bodyPr/>
          <a:lstStyle/>
          <a:p>
            <a:r>
              <a:rPr lang="hu-HU" b="1" dirty="0"/>
              <a:t>Ki a speciális szükségletű hallgató?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C11B2CE-5C8C-B64A-BF3F-34C9A20B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336"/>
            <a:ext cx="10515600" cy="48974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40000"/>
              </a:lnSpc>
            </a:pPr>
            <a:r>
              <a:rPr lang="hu-HU" b="1" i="1" dirty="0"/>
              <a:t>Fogyatékossággal élő hallgató</a:t>
            </a:r>
            <a:r>
              <a:rPr lang="hu-HU" dirty="0"/>
              <a:t> (Ftv. 2011. évi CCIV. Törvény 108. § 6.)</a:t>
            </a:r>
            <a:br>
              <a:rPr lang="hu-HU" dirty="0"/>
            </a:br>
            <a:r>
              <a:rPr lang="hu-HU" dirty="0"/>
              <a:t>„aki mozgásszervi, érzékszervi vagy beszédfogyatékos, több fogyatékosság együttes előfordulása esetén halmozottan fogyatékos, autizmus spektrum zavarral vagy egyéb pszichés fejlődési zavarral (súlyos tanulási, figyelem- vagy magatartásszabályozási zavarral) küzd”</a:t>
            </a:r>
          </a:p>
          <a:p>
            <a:pPr algn="just">
              <a:lnSpc>
                <a:spcPct val="140000"/>
              </a:lnSpc>
            </a:pPr>
            <a:r>
              <a:rPr lang="hu-HU" b="1" dirty="0"/>
              <a:t>tartós betegséggel élő hallgató </a:t>
            </a:r>
            <a:r>
              <a:rPr lang="hu-HU" dirty="0"/>
              <a:t>(egyénileg elbírált)</a:t>
            </a:r>
          </a:p>
          <a:p>
            <a:pPr algn="just">
              <a:lnSpc>
                <a:spcPct val="140000"/>
              </a:lnSpc>
            </a:pPr>
            <a:r>
              <a:rPr lang="hu-HU" b="1" dirty="0"/>
              <a:t>regisztráció</a:t>
            </a:r>
            <a:r>
              <a:rPr lang="hu-HU" dirty="0"/>
              <a:t>: az érintett hallgató döntése, hogy megteszi-e</a:t>
            </a:r>
          </a:p>
          <a:p>
            <a:pPr algn="just">
              <a:lnSpc>
                <a:spcPct val="140000"/>
              </a:lnSpc>
            </a:pPr>
            <a:r>
              <a:rPr lang="hu-HU" dirty="0"/>
              <a:t>a speciális szükségletű hallgatók számára szervezett </a:t>
            </a:r>
            <a:r>
              <a:rPr lang="hu-HU" b="1" dirty="0"/>
              <a:t>szolgáltatások igénybevétele regisztrációhoz kötött</a:t>
            </a:r>
          </a:p>
        </p:txBody>
      </p:sp>
    </p:spTree>
    <p:extLst>
      <p:ext uri="{BB962C8B-B14F-4D97-AF65-F5344CB8AC3E}">
        <p14:creationId xmlns:p14="http://schemas.microsoft.com/office/powerpoint/2010/main" val="733553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794</Words>
  <Application>Microsoft Macintosh PowerPoint</Application>
  <PresentationFormat>Szélesvásznú</PresentationFormat>
  <Paragraphs>158</Paragraphs>
  <Slides>22</Slides>
  <Notes>0</Notes>
  <HiddenSlides>1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Office-téma</vt:lpstr>
      <vt:lpstr>Speciális szükségletű hallgatók tanulástámogatásának módszerei</vt:lpstr>
      <vt:lpstr>Bemutatkozás, bevezetés</vt:lpstr>
      <vt:lpstr>PowerPoint-bemutató</vt:lpstr>
      <vt:lpstr>A speciális szükségletű egyetemisták  (2016/17. tanév)</vt:lpstr>
      <vt:lpstr>A speciális szükségletű egyetemisták  (2016/17. tanév)</vt:lpstr>
      <vt:lpstr>A speciális szükségletű egyetemisták  (2016/17. tanév)</vt:lpstr>
      <vt:lpstr>Főbb nemzetközi elvek</vt:lpstr>
      <vt:lpstr>Kapcsolódó hazai jogszabályok</vt:lpstr>
      <vt:lpstr>Ki a speciális szükségletű hallgató?</vt:lpstr>
      <vt:lpstr>Az egyetemek támogató szolgáltatásai</vt:lpstr>
      <vt:lpstr>PowerPoint-bemutató</vt:lpstr>
      <vt:lpstr>Akadálymentesítés, akadálymentesség</vt:lpstr>
      <vt:lpstr>Egyetemes tervezés</vt:lpstr>
      <vt:lpstr>Alapvető támogatások biztosítása</vt:lpstr>
      <vt:lpstr>PowerPoint-bemutató</vt:lpstr>
      <vt:lpstr>Hogyan támogathatjuk a speciális szükségletű diákokat oktatóként?</vt:lpstr>
      <vt:lpstr>Mozgáskorlátozott hallgató esetében</vt:lpstr>
      <vt:lpstr>Hallássérült hallgató esetében</vt:lpstr>
      <vt:lpstr>Látássérült hallgató esetében</vt:lpstr>
      <vt:lpstr>Diszlexiás, diszgráfiás, diszkalkuliás hallgató esetében</vt:lpstr>
      <vt:lpstr>Összefoglalva</vt:lpstr>
      <vt:lpstr>Köszönöm a figyelmet!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Virányi Anita</dc:creator>
  <cp:lastModifiedBy>Virányi Anita</cp:lastModifiedBy>
  <cp:revision>54</cp:revision>
  <dcterms:created xsi:type="dcterms:W3CDTF">2018-11-01T09:06:38Z</dcterms:created>
  <dcterms:modified xsi:type="dcterms:W3CDTF">2018-11-03T22:40:34Z</dcterms:modified>
</cp:coreProperties>
</file>