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27"/>
  </p:notesMasterIdLst>
  <p:sldIdLst>
    <p:sldId id="256" r:id="rId2"/>
    <p:sldId id="260" r:id="rId3"/>
    <p:sldId id="283" r:id="rId4"/>
    <p:sldId id="284" r:id="rId5"/>
    <p:sldId id="285" r:id="rId6"/>
    <p:sldId id="259" r:id="rId7"/>
    <p:sldId id="265" r:id="rId8"/>
    <p:sldId id="267" r:id="rId9"/>
    <p:sldId id="282" r:id="rId10"/>
    <p:sldId id="280" r:id="rId11"/>
    <p:sldId id="266" r:id="rId12"/>
    <p:sldId id="281" r:id="rId13"/>
    <p:sldId id="268" r:id="rId14"/>
    <p:sldId id="278" r:id="rId15"/>
    <p:sldId id="279" r:id="rId16"/>
    <p:sldId id="269" r:id="rId17"/>
    <p:sldId id="270" r:id="rId18"/>
    <p:sldId id="271" r:id="rId19"/>
    <p:sldId id="275" r:id="rId20"/>
    <p:sldId id="272" r:id="rId21"/>
    <p:sldId id="273" r:id="rId22"/>
    <p:sldId id="274" r:id="rId23"/>
    <p:sldId id="277" r:id="rId24"/>
    <p:sldId id="276" r:id="rId25"/>
    <p:sldId id="258" r:id="rId2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 snapToObjects="1"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EU-n belüli</c:v>
                </c:pt>
              </c:strCache>
            </c:strRef>
          </c:tx>
          <c:invertIfNegative val="0"/>
          <c:cat>
            <c:strRef>
              <c:f>Munka1!$A$2:$A$5</c:f>
              <c:strCache>
                <c:ptCount val="4"/>
                <c:pt idx="0">
                  <c:v>SMS</c:v>
                </c:pt>
                <c:pt idx="1">
                  <c:v>SMP</c:v>
                </c:pt>
                <c:pt idx="2">
                  <c:v>SMrövid</c:v>
                </c:pt>
                <c:pt idx="3">
                  <c:v>SM SH - ÁK</c:v>
                </c:pt>
              </c:strCache>
            </c:strRef>
          </c:cat>
          <c:val>
            <c:numRef>
              <c:f>Munka1!$B$2:$B$5</c:f>
              <c:numCache>
                <c:formatCode>General</c:formatCode>
                <c:ptCount val="4"/>
                <c:pt idx="0">
                  <c:v>2320000</c:v>
                </c:pt>
                <c:pt idx="1">
                  <c:v>1872000</c:v>
                </c:pt>
                <c:pt idx="2">
                  <c:v>240000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23-4085-A116-BFEA1E5F4D0A}"/>
            </c:ext>
          </c:extLst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EU-n kívüli</c:v>
                </c:pt>
              </c:strCache>
            </c:strRef>
          </c:tx>
          <c:invertIfNegative val="0"/>
          <c:cat>
            <c:strRef>
              <c:f>Munka1!$A$2:$A$5</c:f>
              <c:strCache>
                <c:ptCount val="4"/>
                <c:pt idx="0">
                  <c:v>SMS</c:v>
                </c:pt>
                <c:pt idx="1">
                  <c:v>SMP</c:v>
                </c:pt>
                <c:pt idx="2">
                  <c:v>SMrövid</c:v>
                </c:pt>
                <c:pt idx="3">
                  <c:v>SM SH - ÁK</c:v>
                </c:pt>
              </c:strCache>
            </c:strRef>
          </c:cat>
          <c:val>
            <c:numRef>
              <c:f>Munka1!$C$2:$C$5</c:f>
              <c:numCache>
                <c:formatCode>General</c:formatCode>
                <c:ptCount val="4"/>
                <c:pt idx="0">
                  <c:v>870000</c:v>
                </c:pt>
                <c:pt idx="1">
                  <c:v>702000</c:v>
                </c:pt>
                <c:pt idx="2">
                  <c:v>90000</c:v>
                </c:pt>
                <c:pt idx="3">
                  <c:v>1080000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23-4085-A116-BFEA1E5F4D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7307776"/>
        <c:axId val="87309312"/>
        <c:axId val="0"/>
      </c:bar3DChart>
      <c:catAx>
        <c:axId val="87307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7309312"/>
        <c:crosses val="autoZero"/>
        <c:auto val="1"/>
        <c:lblAlgn val="ctr"/>
        <c:lblOffset val="100"/>
        <c:noMultiLvlLbl val="0"/>
      </c:catAx>
      <c:valAx>
        <c:axId val="873093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730777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2017.01.26.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2017.01.26.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2017.01.26.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2017.01.26.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2017.01.26.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2017.01.26.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2017.01.26.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2017.01.26.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t>2017.01.26.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www.tka.hu/palyazatok/2962/stipendium-hungaricum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mpusmundi.hu/" TargetMode="External"/><Relationship Id="rId2" Type="http://schemas.openxmlformats.org/officeDocument/2006/relationships/hyperlink" Target="http://www.scholarship.hu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larship.hu/" TargetMode="External"/><Relationship Id="rId2" Type="http://schemas.openxmlformats.org/officeDocument/2006/relationships/hyperlink" Target="http://www.campusmundi.hu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Zita.szombath@tpf.hu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eka.ulviczki@tpf.hu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ampusmundi@tpf.hu" TargetMode="External"/><Relationship Id="rId2" Type="http://schemas.openxmlformats.org/officeDocument/2006/relationships/hyperlink" Target="http://www.campusmundi.hu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hyperlink" Target="http://www.scholarship.hu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6048672" cy="1440160"/>
          </a:xfrm>
        </p:spPr>
        <p:txBody>
          <a:bodyPr/>
          <a:lstStyle/>
          <a:p>
            <a:r>
              <a:rPr lang="hu-HU" dirty="0" err="1" smtClean="0"/>
              <a:t>CaMpus</a:t>
            </a:r>
            <a:r>
              <a:rPr lang="hu-HU" dirty="0" smtClean="0"/>
              <a:t> Mundi</a:t>
            </a:r>
            <a:br>
              <a:rPr lang="hu-HU" dirty="0" smtClean="0"/>
            </a:b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3600" dirty="0" smtClean="0"/>
              <a:t>Ösztöndíjpályázat</a:t>
            </a:r>
            <a:br>
              <a:rPr lang="hu-HU" sz="3600" dirty="0" smtClean="0"/>
            </a:br>
            <a:r>
              <a:rPr lang="hu-HU" sz="3600" dirty="0"/>
              <a:t/>
            </a:r>
            <a:br>
              <a:rPr lang="hu-HU" sz="3600" dirty="0"/>
            </a:br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3600" dirty="0"/>
              <a:t/>
            </a:r>
            <a:br>
              <a:rPr lang="hu-HU" sz="3600" dirty="0"/>
            </a:br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2000" dirty="0" smtClean="0"/>
              <a:t>2017. január 26.</a:t>
            </a:r>
            <a:endParaRPr lang="hu-HU" sz="28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524" y="0"/>
            <a:ext cx="1447475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539581"/>
              </p:ext>
            </p:extLst>
          </p:nvPr>
        </p:nvGraphicFramePr>
        <p:xfrm>
          <a:off x="683568" y="2132856"/>
          <a:ext cx="7416824" cy="36314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51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5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dirty="0">
                          <a:effectLst/>
                        </a:rPr>
                        <a:t>Alacsonyabb megélhetési költségű európai országok: </a:t>
                      </a:r>
                      <a:br>
                        <a:rPr lang="hu-HU" sz="1400" dirty="0">
                          <a:effectLst/>
                        </a:rPr>
                      </a:br>
                      <a:r>
                        <a:rPr lang="hu-HU" sz="1400" dirty="0">
                          <a:effectLst/>
                        </a:rPr>
                        <a:t>Bulgária, Észtország, Lengyelország, Lettország, Litvánia, Macedónia, Málta, Románia, Szlovákia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186</a:t>
                      </a:r>
                      <a:r>
                        <a:rPr lang="hu-HU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000 Ft/hó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306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dirty="0">
                          <a:effectLst/>
                        </a:rPr>
                        <a:t>Közepes megélhetési költségű európai országok: </a:t>
                      </a:r>
                      <a:br>
                        <a:rPr lang="hu-HU" sz="1400" dirty="0">
                          <a:effectLst/>
                        </a:rPr>
                      </a:br>
                      <a:r>
                        <a:rPr lang="hu-HU" sz="1400" dirty="0">
                          <a:effectLst/>
                        </a:rPr>
                        <a:t>Belgium, Ciprus, Csehország, Görögország, Hollandia, Horvátország, Izland, Luxemburg, Németország, Portugália, Spanyolország, Szlovénia, Törökország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 smtClean="0">
                          <a:effectLst/>
                        </a:rPr>
                        <a:t>201 </a:t>
                      </a:r>
                      <a:r>
                        <a:rPr lang="hu-HU" sz="1400" dirty="0">
                          <a:effectLst/>
                        </a:rPr>
                        <a:t>500 Ft/hó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701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dirty="0">
                          <a:effectLst/>
                        </a:rPr>
                        <a:t>Magas megélhetési költségű európai országok: </a:t>
                      </a:r>
                      <a:br>
                        <a:rPr lang="hu-HU" sz="1400" dirty="0">
                          <a:effectLst/>
                        </a:rPr>
                      </a:br>
                      <a:r>
                        <a:rPr lang="hu-HU" sz="1400" dirty="0">
                          <a:effectLst/>
                        </a:rPr>
                        <a:t>Ausztria, Dánia, Egyesült Királyság, Finnország, Franciaország, Írország, Liechtenstein, Norvégia, Olaszország, Svédország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 smtClean="0">
                          <a:effectLst/>
                        </a:rPr>
                        <a:t>217 </a:t>
                      </a:r>
                      <a:r>
                        <a:rPr lang="hu-HU" sz="1400" dirty="0">
                          <a:effectLst/>
                        </a:rPr>
                        <a:t>000 Ft/hó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2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Egyéb országok: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 </a:t>
                      </a:r>
                    </a:p>
                    <a:p>
                      <a:pPr marL="1111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effectLst/>
                        </a:rPr>
                        <a:t>277 </a:t>
                      </a:r>
                      <a:r>
                        <a:rPr lang="hu-HU" sz="1400" dirty="0">
                          <a:effectLst/>
                        </a:rPr>
                        <a:t>200 Ft/hó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8507288" cy="55373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Részképzés, szakmai gyakorlat – ösztöndíj összegek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969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hu-HU" sz="2400" dirty="0" err="1" smtClean="0"/>
              <a:t>Országlista</a:t>
            </a:r>
            <a:r>
              <a:rPr lang="hu-HU" sz="2400" dirty="0" smtClean="0"/>
              <a:t>: </a:t>
            </a:r>
            <a:r>
              <a:rPr lang="hu-HU" sz="2400" u="sng" dirty="0">
                <a:hlinkClick r:id="rId2"/>
              </a:rPr>
              <a:t>http://www.tka.hu/palyazatok/2962/stipendium-hungaricum</a:t>
            </a:r>
            <a:r>
              <a:rPr lang="hu-HU" sz="2400" dirty="0"/>
              <a:t> 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hu-HU" sz="2000" i="1" dirty="0" smtClean="0"/>
              <a:t>(</a:t>
            </a:r>
            <a:r>
              <a:rPr lang="hu-HU" sz="2000" i="1" dirty="0"/>
              <a:t>Törökország és Macedónia Erasmus+ </a:t>
            </a:r>
            <a:r>
              <a:rPr lang="hu-HU" sz="2000" i="1" dirty="0" err="1"/>
              <a:t>programországként</a:t>
            </a:r>
            <a:r>
              <a:rPr lang="hu-HU" sz="2000" i="1" dirty="0"/>
              <a:t> pályázható!)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Külön költségvetés (ösztöndíj és útiköltség támogatás)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8507288" cy="55373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Stipendium Hungaricum országok (SMS, SMP)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716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hu-HU" sz="2400" dirty="0" smtClean="0"/>
              <a:t>Külön költségvetés (ösztöndíj kiegészítés és útiköltség támogatás)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Külön pályázati felhívás – nem publikus, csak az ÁK ösztöndíjasok számára hozzáférhető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SH csoport kezeli</a:t>
            </a:r>
          </a:p>
          <a:p>
            <a:pPr>
              <a:spcAft>
                <a:spcPts val="600"/>
              </a:spcAft>
            </a:pPr>
            <a:endParaRPr lang="hu-HU" sz="2400" dirty="0" smtClean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8507288" cy="55373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Államközi ösztöndíjasok kiegészítő támogatása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058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hu-HU" sz="2400" dirty="0" smtClean="0"/>
              <a:t>2-30 nap időtartam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Aktív hallgatói vagy doktorjelölti jogviszony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Ösztöndíj: napi összeg, sávosan csökken a napi ráta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Kiegészítő pályázati lehetőség: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1000 km-nél távolabbi kiutazáshoz útiköltség támogatás igényelhető </a:t>
            </a:r>
            <a:r>
              <a:rPr lang="hu-HU" sz="2000" i="1" dirty="0" smtClean="0"/>
              <a:t>(a küldő intézmény székhelye és a képzési helyszín közötti távolság)</a:t>
            </a:r>
            <a:endParaRPr lang="hu-HU" sz="2000" i="1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8507288" cy="55373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Rövid tanulmányút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88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0587" y="2348880"/>
            <a:ext cx="8229600" cy="4065315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endParaRPr lang="hu-HU" sz="2000" i="1" dirty="0" smtClean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 smtClean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 smtClean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 smtClean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8507288" cy="55373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Rövid tanulmányút, ösztöndíj összegek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798151"/>
              </p:ext>
            </p:extLst>
          </p:nvPr>
        </p:nvGraphicFramePr>
        <p:xfrm>
          <a:off x="447989" y="2492896"/>
          <a:ext cx="7211145" cy="30109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66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3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Célország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2–5 napig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6–10 napig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11–30 napig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27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Alacsonyabb megélhetési költségű európai országok: </a:t>
                      </a:r>
                      <a:br>
                        <a:rPr lang="hu-HU" sz="1100">
                          <a:effectLst/>
                        </a:rPr>
                      </a:br>
                      <a:r>
                        <a:rPr lang="hu-HU" sz="1100">
                          <a:effectLst/>
                        </a:rPr>
                        <a:t>Bulgária, Észtország, Lengyelország, Lettország, Litvánia, Macedónia, Málta, Románia, Szlovákia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18 600 Ft/nap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11 160 Ft/nap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7 440 Ft/nap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Közepes megélhetési költségű európai országok: </a:t>
                      </a:r>
                      <a:br>
                        <a:rPr lang="hu-HU" sz="1100" dirty="0">
                          <a:effectLst/>
                        </a:rPr>
                      </a:br>
                      <a:r>
                        <a:rPr lang="hu-HU" sz="1100" dirty="0">
                          <a:effectLst/>
                        </a:rPr>
                        <a:t>Belgium, Ciprus, Csehország, Görögország, Hollandia, Horvátország, Izland, Luxemburg, Németország, Portugália, Spanyolország, Szlovénia, Törökország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21 700 Ft/nap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13 020 Ft/nap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8 680 Ft/nap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Magas megélhetési költségű európai országok: </a:t>
                      </a:r>
                      <a:br>
                        <a:rPr lang="hu-HU" sz="1100">
                          <a:effectLst/>
                        </a:rPr>
                      </a:br>
                      <a:r>
                        <a:rPr lang="hu-HU" sz="1100">
                          <a:effectLst/>
                        </a:rPr>
                        <a:t>Ausztria, Dánia, Egyesült Királyság, Finnország, Franciaország, Írország, Liechtenstein, Norvégia, Olaszország, Svédország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és Egyéb országok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24 800 Ft/nap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14 880 Ft/nap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9 920 Ft/nap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3287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0587" y="2348880"/>
            <a:ext cx="8229600" cy="4065315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endParaRPr lang="hu-HU" sz="2000" i="1" dirty="0" smtClean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 smtClean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 smtClean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 smtClean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8507288" cy="913779"/>
          </a:xfrm>
        </p:spPr>
        <p:txBody>
          <a:bodyPr>
            <a:normAutofit fontScale="85000" lnSpcReduction="10000"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Rövid tanulmányút, útiköltség támogatás összegek</a:t>
            </a:r>
          </a:p>
          <a:p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(küldő FOI székhelye és a külföldi képzés helyszíne közötti távolság)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778417"/>
              </p:ext>
            </p:extLst>
          </p:nvPr>
        </p:nvGraphicFramePr>
        <p:xfrm>
          <a:off x="1885111" y="3156557"/>
          <a:ext cx="5256584" cy="20050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8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7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9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Távolság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Utazási átalány összege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7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1 </a:t>
                      </a:r>
                      <a:r>
                        <a:rPr lang="hu-HU" sz="1100" dirty="0" smtClean="0">
                          <a:effectLst/>
                        </a:rPr>
                        <a:t>000–2 499 </a:t>
                      </a:r>
                      <a:r>
                        <a:rPr lang="hu-HU" sz="1100" dirty="0">
                          <a:effectLst/>
                        </a:rPr>
                        <a:t>km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65 000 Ft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7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smtClean="0">
                          <a:effectLst/>
                        </a:rPr>
                        <a:t>2 500–3</a:t>
                      </a:r>
                      <a:r>
                        <a:rPr lang="hu-HU" sz="1100" baseline="0" dirty="0" smtClean="0">
                          <a:effectLst/>
                        </a:rPr>
                        <a:t> 999 </a:t>
                      </a:r>
                      <a:r>
                        <a:rPr lang="hu-HU" sz="1100" dirty="0" smtClean="0">
                          <a:effectLst/>
                        </a:rPr>
                        <a:t>km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smtClean="0">
                          <a:effectLst/>
                        </a:rPr>
                        <a:t>120 </a:t>
                      </a:r>
                      <a:r>
                        <a:rPr lang="hu-HU" sz="1100" dirty="0">
                          <a:effectLst/>
                        </a:rPr>
                        <a:t>000 Ft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7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smtClean="0">
                          <a:effectLst/>
                        </a:rPr>
                        <a:t>4 000 km felett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smtClean="0">
                          <a:effectLst/>
                        </a:rPr>
                        <a:t>160 </a:t>
                      </a:r>
                      <a:r>
                        <a:rPr lang="hu-HU" sz="1100" dirty="0">
                          <a:effectLst/>
                        </a:rPr>
                        <a:t>000 Ft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430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hu-HU" sz="2400" dirty="0" smtClean="0"/>
              <a:t>Részképzés: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Tavaszi forduló:	2017. március 30.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Őszi forduló:	2017. szeptember 30.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Szakmai gyakorlat: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Folyamatos, a </a:t>
            </a:r>
            <a:r>
              <a:rPr lang="hu-HU" sz="2000" dirty="0" err="1" smtClean="0"/>
              <a:t>szgy</a:t>
            </a:r>
            <a:r>
              <a:rPr lang="hu-HU" sz="2000" dirty="0" smtClean="0"/>
              <a:t>. kezdő napja előtt 3 hónappal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Technikai határidő: 2017. február 28.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Rövid tanulmányút:</a:t>
            </a:r>
          </a:p>
          <a:p>
            <a:pPr lvl="1">
              <a:spcAft>
                <a:spcPts val="600"/>
              </a:spcAft>
            </a:pPr>
            <a:r>
              <a:rPr lang="hu-HU" sz="2000" dirty="0"/>
              <a:t>Tavaszi forduló:	2016. </a:t>
            </a:r>
            <a:r>
              <a:rPr lang="hu-HU" sz="2000" dirty="0" smtClean="0"/>
              <a:t>április 10</a:t>
            </a:r>
            <a:r>
              <a:rPr lang="hu-HU" sz="2000" dirty="0"/>
              <a:t>.</a:t>
            </a:r>
          </a:p>
          <a:p>
            <a:pPr lvl="1">
              <a:spcAft>
                <a:spcPts val="600"/>
              </a:spcAft>
            </a:pPr>
            <a:r>
              <a:rPr lang="hu-HU" sz="2000" dirty="0"/>
              <a:t>Őszi forduló:	2016. </a:t>
            </a:r>
            <a:r>
              <a:rPr lang="hu-HU" sz="2000" dirty="0" smtClean="0"/>
              <a:t>október 10</a:t>
            </a:r>
            <a:r>
              <a:rPr lang="hu-HU" sz="2000" dirty="0"/>
              <a:t>.</a:t>
            </a:r>
          </a:p>
          <a:p>
            <a:pPr>
              <a:spcAft>
                <a:spcPts val="600"/>
              </a:spcAft>
            </a:pPr>
            <a:endParaRPr lang="hu-HU" sz="2000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8507288" cy="55373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Pályázati határidők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959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248471"/>
          </a:xfrm>
        </p:spPr>
        <p:txBody>
          <a:bodyPr>
            <a:normAutofit fontScale="32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hu-HU" sz="5000" dirty="0" smtClean="0"/>
              <a:t>Pályázati felület: </a:t>
            </a:r>
            <a:r>
              <a:rPr lang="hu-HU" sz="5000" dirty="0" err="1" smtClean="0">
                <a:hlinkClick r:id="rId2"/>
              </a:rPr>
              <a:t>www.scholarship.hu</a:t>
            </a:r>
            <a:r>
              <a:rPr lang="hu-HU" sz="5000" dirty="0" smtClean="0"/>
              <a:t> </a:t>
            </a:r>
            <a:r>
              <a:rPr lang="hu-HU" sz="4000" dirty="0" smtClean="0"/>
              <a:t>(kitöltési útmutató: </a:t>
            </a:r>
            <a:r>
              <a:rPr lang="hu-HU" sz="4000" dirty="0" err="1" smtClean="0"/>
              <a:t>www.campusmundi.hu</a:t>
            </a:r>
            <a:r>
              <a:rPr lang="hu-HU" sz="4000" dirty="0" smtClean="0"/>
              <a:t>)</a:t>
            </a:r>
            <a:endParaRPr lang="hu-HU" sz="5000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hu-HU" sz="5000" dirty="0" smtClean="0"/>
              <a:t>Csatolandó (feltöltendő) mellékletek: </a:t>
            </a:r>
            <a:r>
              <a:rPr lang="hu-HU" sz="5000" dirty="0" err="1">
                <a:hlinkClick r:id="rId3"/>
              </a:rPr>
              <a:t>www.campusmundi.hu</a:t>
            </a:r>
            <a:r>
              <a:rPr lang="hu-HU" sz="5000" dirty="0"/>
              <a:t> oldalról</a:t>
            </a:r>
          </a:p>
          <a:p>
            <a:pPr lvl="0">
              <a:spcAft>
                <a:spcPts val="600"/>
              </a:spcAft>
            </a:pPr>
            <a:r>
              <a:rPr lang="hu-HU" sz="4900" dirty="0" smtClean="0"/>
              <a:t>Aláírt pályázati adatlap;</a:t>
            </a:r>
          </a:p>
          <a:p>
            <a:pPr>
              <a:spcAft>
                <a:spcPts val="600"/>
              </a:spcAft>
            </a:pPr>
            <a:r>
              <a:rPr lang="hu-HU" sz="4900" dirty="0"/>
              <a:t>Kitöltött és aláírt motivációs levél és tanulmányi terv / munkaterv (minta);</a:t>
            </a:r>
          </a:p>
          <a:p>
            <a:pPr lvl="0">
              <a:spcAft>
                <a:spcPts val="600"/>
              </a:spcAft>
            </a:pPr>
            <a:r>
              <a:rPr lang="hu-HU" sz="4900" dirty="0" smtClean="0"/>
              <a:t>Szaktanári </a:t>
            </a:r>
            <a:r>
              <a:rPr lang="hu-HU" sz="4900" dirty="0"/>
              <a:t>ajánlás és intézményi jóváhagyás (</a:t>
            </a:r>
            <a:r>
              <a:rPr lang="hu-HU" sz="4900" dirty="0" smtClean="0"/>
              <a:t>szakvezető/tanszékvezető/intézetvezető ajánlása </a:t>
            </a:r>
            <a:r>
              <a:rPr lang="hu-HU" sz="4900" dirty="0"/>
              <a:t>és a nemzetközi kapcsolatokért felelős szervezeti egység jóváhagyása) (minta);</a:t>
            </a:r>
          </a:p>
          <a:p>
            <a:pPr lvl="0">
              <a:spcAft>
                <a:spcPts val="600"/>
              </a:spcAft>
            </a:pPr>
            <a:r>
              <a:rPr lang="hu-HU" sz="4900" dirty="0"/>
              <a:t>Tanulmányi Osztály által </a:t>
            </a:r>
            <a:r>
              <a:rPr lang="hu-HU" sz="4900" dirty="0" smtClean="0"/>
              <a:t>hitelesített </a:t>
            </a:r>
            <a:r>
              <a:rPr lang="hu-HU" sz="4900" dirty="0" smtClean="0">
                <a:solidFill>
                  <a:srgbClr val="C00000"/>
                </a:solidFill>
              </a:rPr>
              <a:t>igazolás</a:t>
            </a:r>
            <a:r>
              <a:rPr lang="hu-HU" sz="4900" dirty="0" smtClean="0"/>
              <a:t> </a:t>
            </a:r>
            <a:r>
              <a:rPr lang="hu-HU" sz="4900" dirty="0"/>
              <a:t>a hallgató tanulmányainak féléves adatairól, melyen szerepel az összesített korrigált </a:t>
            </a:r>
            <a:r>
              <a:rPr lang="hu-HU" sz="4900" dirty="0" smtClean="0"/>
              <a:t>kreditindex (minta használata javasolt);</a:t>
            </a:r>
            <a:endParaRPr lang="hu-HU" sz="4900" dirty="0"/>
          </a:p>
          <a:p>
            <a:pPr lvl="0">
              <a:spcAft>
                <a:spcPts val="600"/>
              </a:spcAft>
            </a:pPr>
            <a:r>
              <a:rPr lang="hu-HU" sz="4900" dirty="0" smtClean="0"/>
              <a:t>A </a:t>
            </a:r>
            <a:r>
              <a:rPr lang="hu-HU" sz="4900" dirty="0"/>
              <a:t>tanulmányok nyelvének/nyelveinek megfelelő ismeretét igazoló </a:t>
            </a:r>
            <a:r>
              <a:rPr lang="hu-HU" sz="4900" dirty="0" smtClean="0"/>
              <a:t>dokumentum(ok): </a:t>
            </a:r>
            <a:r>
              <a:rPr lang="hu-HU" sz="4900" dirty="0"/>
              <a:t>legalább B2 szintű (középfokú), komplex nyelvvizsga-bizonyítvány(ok) </a:t>
            </a:r>
            <a:r>
              <a:rPr lang="hu-HU" sz="4900" dirty="0">
                <a:solidFill>
                  <a:srgbClr val="C00000"/>
                </a:solidFill>
              </a:rPr>
              <a:t>vagy </a:t>
            </a:r>
            <a:r>
              <a:rPr lang="hu-HU" sz="4900" dirty="0" smtClean="0">
                <a:solidFill>
                  <a:srgbClr val="C00000"/>
                </a:solidFill>
              </a:rPr>
              <a:t>a küldő FOI nyelvi lektorátusa vagy nyelvi tanszéke vagy nyelviskola által hitelesített igazolás </a:t>
            </a:r>
            <a:r>
              <a:rPr lang="hu-HU" sz="4900" dirty="0" smtClean="0"/>
              <a:t>a legalább B2 szintű komplex nyelvtudás(ok</a:t>
            </a:r>
            <a:r>
              <a:rPr lang="hu-HU" sz="4900" dirty="0"/>
              <a:t>) meglétéről (amennyiben a fogadó egyetem ettől eltérő nyelvi követelményeket támaszt a kiutazó hallgatókkal szemben, akkor az az irányadó!); 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340769"/>
            <a:ext cx="8507288" cy="64807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Pályázat beadása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395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36504"/>
          </a:xfrm>
        </p:spPr>
        <p:txBody>
          <a:bodyPr>
            <a:normAutofit/>
          </a:bodyPr>
          <a:lstStyle/>
          <a:p>
            <a:pPr lvl="0">
              <a:spcAft>
                <a:spcPts val="600"/>
              </a:spcAft>
            </a:pPr>
            <a:r>
              <a:rPr lang="hu-HU" sz="1600" dirty="0" smtClean="0"/>
              <a:t>OTDK</a:t>
            </a:r>
            <a:r>
              <a:rPr lang="hu-HU" sz="1600" dirty="0"/>
              <a:t>, TDK 1-3. helyezés vagy különdíj esetén igazolás; </a:t>
            </a:r>
            <a:r>
              <a:rPr lang="hu-HU" sz="1600" dirty="0" smtClean="0"/>
              <a:t> </a:t>
            </a:r>
            <a:r>
              <a:rPr lang="hu-HU" sz="1600" dirty="0" smtClean="0">
                <a:solidFill>
                  <a:srgbClr val="C00000"/>
                </a:solidFill>
              </a:rPr>
              <a:t>nemzetközi szakmai publikáció elérhetősége</a:t>
            </a:r>
            <a:r>
              <a:rPr lang="hu-HU" sz="1600" dirty="0">
                <a:solidFill>
                  <a:srgbClr val="C00000"/>
                </a:solidFill>
              </a:rPr>
              <a:t>; nemzetközi szakmai konferencián előadás megtartására vonatkozó oklevél vagy </a:t>
            </a:r>
            <a:r>
              <a:rPr lang="hu-HU" sz="1600" dirty="0" smtClean="0">
                <a:solidFill>
                  <a:srgbClr val="C00000"/>
                </a:solidFill>
              </a:rPr>
              <a:t>igazolás; </a:t>
            </a:r>
            <a:r>
              <a:rPr lang="hu-HU" sz="1600" dirty="0">
                <a:solidFill>
                  <a:srgbClr val="C00000"/>
                </a:solidFill>
              </a:rPr>
              <a:t>nemzetközi szintű versenyen elért </a:t>
            </a:r>
            <a:r>
              <a:rPr lang="hu-HU" sz="1600" dirty="0" smtClean="0">
                <a:solidFill>
                  <a:srgbClr val="C00000"/>
                </a:solidFill>
              </a:rPr>
              <a:t>1-3. helyezésről </a:t>
            </a:r>
            <a:r>
              <a:rPr lang="hu-HU" sz="1600" dirty="0">
                <a:solidFill>
                  <a:srgbClr val="C00000"/>
                </a:solidFill>
              </a:rPr>
              <a:t>vagy különdíjról igazolás</a:t>
            </a:r>
            <a:r>
              <a:rPr lang="hu-HU" sz="1600" dirty="0" smtClean="0">
                <a:solidFill>
                  <a:srgbClr val="C00000"/>
                </a:solidFill>
              </a:rPr>
              <a:t>; TDK vagy OTDK részvétel igazolása; demonstrátori tevékenység igazolása; aktív szakkollégiumi tevékenység igazolása; szakos tanulmányokhoz kapcsolódó egyéb kiemelkedő tudományos, művészeti vagy sporttevékenység igazolása; </a:t>
            </a:r>
            <a:endParaRPr lang="hu-HU" sz="1600" dirty="0">
              <a:solidFill>
                <a:srgbClr val="C00000"/>
              </a:solidFill>
            </a:endParaRPr>
          </a:p>
          <a:p>
            <a:pPr lvl="0">
              <a:spcAft>
                <a:spcPts val="600"/>
              </a:spcAft>
            </a:pPr>
            <a:r>
              <a:rPr lang="hu-HU" sz="1600" dirty="0" smtClean="0"/>
              <a:t>Egyéb </a:t>
            </a:r>
            <a:r>
              <a:rPr lang="hu-HU" sz="1600" dirty="0" smtClean="0">
                <a:solidFill>
                  <a:srgbClr val="C00000"/>
                </a:solidFill>
              </a:rPr>
              <a:t>szakmai vagy</a:t>
            </a:r>
            <a:r>
              <a:rPr lang="hu-HU" sz="1600" dirty="0" smtClean="0"/>
              <a:t> </a:t>
            </a:r>
            <a:r>
              <a:rPr lang="hu-HU" sz="1600" dirty="0"/>
              <a:t>közéleti </a:t>
            </a:r>
            <a:r>
              <a:rPr lang="hu-HU" sz="1600" dirty="0" smtClean="0"/>
              <a:t>önkéntes tevékenység </a:t>
            </a:r>
            <a:r>
              <a:rPr lang="hu-HU" sz="1600" dirty="0"/>
              <a:t>igazolása (pl. </a:t>
            </a:r>
            <a:r>
              <a:rPr lang="hu-HU" sz="1600" dirty="0" smtClean="0">
                <a:solidFill>
                  <a:srgbClr val="C00000"/>
                </a:solidFill>
              </a:rPr>
              <a:t>szakmai szervezetben betöltött tisztség, szakmai rendezvény aktív szervezése,</a:t>
            </a:r>
            <a:r>
              <a:rPr lang="hu-HU" sz="1600" dirty="0" smtClean="0"/>
              <a:t> külföldi </a:t>
            </a:r>
            <a:r>
              <a:rPr lang="hu-HU" sz="1600" dirty="0"/>
              <a:t>hallgatók </a:t>
            </a:r>
            <a:r>
              <a:rPr lang="hu-HU" sz="1600" dirty="0" err="1"/>
              <a:t>mentorálása</a:t>
            </a:r>
            <a:r>
              <a:rPr lang="hu-HU" sz="1600" dirty="0"/>
              <a:t>, mobilitási órán történő előadás, </a:t>
            </a:r>
            <a:r>
              <a:rPr lang="hu-HU" sz="1600" dirty="0" smtClean="0"/>
              <a:t>ESN-</a:t>
            </a:r>
            <a:r>
              <a:rPr lang="hu-HU" sz="1600" dirty="0" err="1" smtClean="0"/>
              <a:t>ben</a:t>
            </a:r>
            <a:r>
              <a:rPr lang="hu-HU" sz="1600" dirty="0" smtClean="0"/>
              <a:t> vagy </a:t>
            </a:r>
            <a:r>
              <a:rPr lang="hu-HU" sz="1600" dirty="0">
                <a:solidFill>
                  <a:srgbClr val="C00000"/>
                </a:solidFill>
              </a:rPr>
              <a:t>egyéb nemzetközi hallgatói szervezetben </a:t>
            </a:r>
            <a:r>
              <a:rPr lang="hu-HU" sz="1600" dirty="0" smtClean="0">
                <a:solidFill>
                  <a:srgbClr val="C00000"/>
                </a:solidFill>
              </a:rPr>
              <a:t>folytatott tevékenység, </a:t>
            </a:r>
            <a:r>
              <a:rPr lang="hu-HU" sz="1600" dirty="0" smtClean="0"/>
              <a:t>stb.) (minta);</a:t>
            </a:r>
            <a:endParaRPr lang="hu-HU" sz="1600" dirty="0"/>
          </a:p>
          <a:p>
            <a:pPr lvl="0">
              <a:spcAft>
                <a:spcPts val="600"/>
              </a:spcAft>
            </a:pPr>
            <a:r>
              <a:rPr lang="hu-HU" sz="1600" dirty="0"/>
              <a:t>Szociális kiegészítő támogatásra való jogosultság esetén hivatalos igazolás (minta);</a:t>
            </a:r>
          </a:p>
          <a:p>
            <a:pPr lvl="0">
              <a:spcAft>
                <a:spcPts val="600"/>
              </a:spcAft>
            </a:pPr>
            <a:r>
              <a:rPr lang="hu-HU" sz="1600" dirty="0"/>
              <a:t>Tartósan beteg vagy fogyatékkal élő hallgatók 3 hónapnál nem régebbi kórtörténeti összefoglalója, vagy krónikus betegség esetén a betegség megállapításának igazolása;</a:t>
            </a:r>
          </a:p>
          <a:p>
            <a:pPr lvl="0">
              <a:spcAft>
                <a:spcPts val="600"/>
              </a:spcAft>
            </a:pPr>
            <a:r>
              <a:rPr lang="hu-HU" sz="1600" dirty="0"/>
              <a:t>Egyéb, a pályázat szempontjából fontosnak tartott dokumentumok</a:t>
            </a:r>
            <a:r>
              <a:rPr lang="hu-HU" sz="1600" dirty="0" smtClean="0"/>
              <a:t>.</a:t>
            </a:r>
            <a:endParaRPr lang="hu-HU" sz="1600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340769"/>
            <a:ext cx="8507288" cy="64807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Pályázat beadása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815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2348880"/>
            <a:ext cx="8507288" cy="4104456"/>
          </a:xfrm>
        </p:spPr>
        <p:txBody>
          <a:bodyPr>
            <a:normAutofit/>
          </a:bodyPr>
          <a:lstStyle/>
          <a:p>
            <a:pPr lvl="0">
              <a:spcAft>
                <a:spcPts val="600"/>
              </a:spcAft>
            </a:pPr>
            <a:r>
              <a:rPr lang="hu-HU" sz="2800" dirty="0" smtClean="0"/>
              <a:t>A </a:t>
            </a:r>
            <a:r>
              <a:rPr lang="hu-HU" sz="2800" dirty="0"/>
              <a:t>fogadó szervezet által kitöltött és aláírt </a:t>
            </a:r>
            <a:r>
              <a:rPr lang="hu-HU" sz="2800" dirty="0" smtClean="0"/>
              <a:t>fogadólevél, </a:t>
            </a:r>
            <a:r>
              <a:rPr lang="hu-HU" sz="2800" dirty="0" smtClean="0"/>
              <a:t>vagy</a:t>
            </a:r>
          </a:p>
          <a:p>
            <a:pPr lvl="0">
              <a:spcAft>
                <a:spcPts val="600"/>
              </a:spcAft>
            </a:pPr>
            <a:r>
              <a:rPr lang="hu-HU" sz="2800" dirty="0" smtClean="0"/>
              <a:t>konferencia-előadás </a:t>
            </a:r>
            <a:r>
              <a:rPr lang="hu-HU" sz="2800" dirty="0" smtClean="0"/>
              <a:t>esetén </a:t>
            </a:r>
            <a:r>
              <a:rPr lang="hu-HU" sz="2800" dirty="0" smtClean="0"/>
              <a:t>igazolás </a:t>
            </a:r>
            <a:r>
              <a:rPr lang="hu-HU" sz="2800" dirty="0" smtClean="0"/>
              <a:t>az absztrakt </a:t>
            </a:r>
            <a:r>
              <a:rPr lang="hu-HU" sz="2800" dirty="0" smtClean="0"/>
              <a:t>elfogadásáról</a:t>
            </a:r>
          </a:p>
          <a:p>
            <a:pPr lvl="0">
              <a:spcAft>
                <a:spcPts val="600"/>
              </a:spcAft>
            </a:pPr>
            <a:endParaRPr lang="hu-HU" sz="2800" dirty="0"/>
          </a:p>
          <a:p>
            <a:pPr marL="0" lvl="0" indent="0">
              <a:spcAft>
                <a:spcPts val="600"/>
              </a:spcAft>
              <a:buNone/>
            </a:pPr>
            <a:r>
              <a:rPr lang="hu-HU" sz="2800" dirty="0" smtClean="0"/>
              <a:t>Szerződéskötéshez szükséges!</a:t>
            </a:r>
            <a:endParaRPr lang="hu-HU" sz="2800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340769"/>
            <a:ext cx="8507288" cy="648072"/>
          </a:xfrm>
        </p:spPr>
        <p:txBody>
          <a:bodyPr>
            <a:normAutofit/>
          </a:bodyPr>
          <a:lstStyle/>
          <a:p>
            <a:r>
              <a:rPr lang="hu-H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Pótlólag beadható </a:t>
            </a:r>
            <a:r>
              <a:rPr lang="hu-H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melléklet, rövid tanulmányút</a:t>
            </a:r>
            <a:endParaRPr lang="hu-HU" sz="28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112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781508"/>
            <a:ext cx="8229600" cy="4743836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hu-HU" sz="2400" dirty="0" smtClean="0"/>
              <a:t>2015. december: Campus </a:t>
            </a:r>
            <a:r>
              <a:rPr lang="hu-HU" sz="2400" dirty="0" err="1" smtClean="0"/>
              <a:t>Mundi</a:t>
            </a:r>
            <a:r>
              <a:rPr lang="hu-HU" sz="2400" dirty="0" smtClean="0"/>
              <a:t> projekt megvalósíthatósági tanulmánya </a:t>
            </a:r>
            <a:r>
              <a:rPr lang="hu-HU" sz="2400" dirty="0" err="1" smtClean="0"/>
              <a:t>EMMI-be</a:t>
            </a:r>
            <a:endParaRPr lang="hu-HU" sz="2400" dirty="0" smtClean="0"/>
          </a:p>
          <a:p>
            <a:pPr>
              <a:spcAft>
                <a:spcPts val="600"/>
              </a:spcAft>
            </a:pPr>
            <a:r>
              <a:rPr lang="hu-HU" sz="2400" dirty="0" smtClean="0"/>
              <a:t>2016. január 1.: TKA Felsőoktatási csoporton belül Campus Mundi csoport (9 fő)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2016. január 27.: TKA kuratóriuma elfogadta a hallgatói pályázati felhívásokat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2016. február 1.: EMMI projekt jóváhagyása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2016. február 8.: együttműködési </a:t>
            </a:r>
            <a:r>
              <a:rPr lang="hu-HU" sz="2400" dirty="0" err="1" smtClean="0"/>
              <a:t>keretmegállapodások</a:t>
            </a:r>
            <a:r>
              <a:rPr lang="hu-HU" sz="2400" dirty="0" smtClean="0"/>
              <a:t> megküldése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2016. február 12.: sajtótájékoztató, felhívások közzététele, </a:t>
            </a:r>
            <a:r>
              <a:rPr lang="hu-HU" sz="2400" dirty="0" smtClean="0">
                <a:hlinkClick r:id="rId2"/>
              </a:rPr>
              <a:t>www.campusmundi.hu</a:t>
            </a:r>
            <a:r>
              <a:rPr lang="hu-HU" sz="2400" dirty="0" smtClean="0"/>
              <a:t> oldal indítása, Facebook: Campus Mundi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2016. tavaszi és őszi pályázati fordulók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FOI formai és szakmai bírálat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Kuratóriumi döntések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Szerződéskötés, utalás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2017. tavaszi pályázati forduló előkészítése</a:t>
            </a:r>
          </a:p>
          <a:p>
            <a:pPr>
              <a:spcAft>
                <a:spcPts val="600"/>
              </a:spcAft>
            </a:pPr>
            <a:endParaRPr lang="hu-HU" sz="2100" dirty="0"/>
          </a:p>
          <a:p>
            <a:pPr marL="0" indent="0">
              <a:spcAft>
                <a:spcPts val="600"/>
              </a:spcAft>
              <a:buNone/>
            </a:pPr>
            <a:r>
              <a:rPr lang="hu-HU" sz="2400" dirty="0" smtClean="0"/>
              <a:t>Közben: </a:t>
            </a:r>
            <a:r>
              <a:rPr lang="hu-HU" sz="2400" dirty="0" err="1" smtClean="0">
                <a:hlinkClick r:id="rId3"/>
              </a:rPr>
              <a:t>www.scholarship.hu</a:t>
            </a:r>
            <a:r>
              <a:rPr lang="hu-HU" sz="2400" dirty="0" smtClean="0"/>
              <a:t> pályázati felület fejlesztése</a:t>
            </a:r>
            <a:endParaRPr lang="hu-HU" sz="2400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65766" y="1227768"/>
            <a:ext cx="8507288" cy="55373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 történt eddig?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6820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988841"/>
            <a:ext cx="8229600" cy="4464495"/>
          </a:xfrm>
        </p:spPr>
        <p:txBody>
          <a:bodyPr>
            <a:normAutofit/>
          </a:bodyPr>
          <a:lstStyle/>
          <a:p>
            <a:pPr lvl="0">
              <a:spcAft>
                <a:spcPts val="600"/>
              </a:spcAft>
            </a:pPr>
            <a:r>
              <a:rPr lang="hu-HU" sz="2800" dirty="0" smtClean="0"/>
              <a:t>Részképzés és szakmai gyakorlat:</a:t>
            </a:r>
          </a:p>
          <a:p>
            <a:pPr lvl="1">
              <a:spcAft>
                <a:spcPts val="600"/>
              </a:spcAft>
            </a:pPr>
            <a:r>
              <a:rPr lang="hu-HU" sz="2400" dirty="0" smtClean="0"/>
              <a:t>Formai bírálat: FOI</a:t>
            </a:r>
          </a:p>
          <a:p>
            <a:pPr lvl="1">
              <a:spcAft>
                <a:spcPts val="600"/>
              </a:spcAft>
            </a:pPr>
            <a:r>
              <a:rPr lang="hu-HU" sz="2400" dirty="0" smtClean="0"/>
              <a:t>Tartalmai bírálat: FOI</a:t>
            </a:r>
          </a:p>
          <a:p>
            <a:pPr lvl="1">
              <a:spcAft>
                <a:spcPts val="600"/>
              </a:spcAft>
            </a:pPr>
            <a:r>
              <a:rPr lang="hu-HU" sz="2400" dirty="0" smtClean="0"/>
              <a:t>Erasmus+ </a:t>
            </a:r>
            <a:r>
              <a:rPr lang="hu-HU" sz="2400" dirty="0" err="1" smtClean="0"/>
              <a:t>zero</a:t>
            </a:r>
            <a:r>
              <a:rPr lang="hu-HU" sz="2400" dirty="0" smtClean="0"/>
              <a:t> </a:t>
            </a:r>
            <a:r>
              <a:rPr lang="hu-HU" sz="2400" dirty="0" err="1" smtClean="0"/>
              <a:t>grant</a:t>
            </a:r>
            <a:r>
              <a:rPr lang="hu-HU" sz="2400" dirty="0" smtClean="0"/>
              <a:t> státusz! </a:t>
            </a:r>
          </a:p>
          <a:p>
            <a:pPr marL="457200" lvl="1" indent="0" algn="ctr">
              <a:spcAft>
                <a:spcPts val="600"/>
              </a:spcAft>
              <a:buNone/>
            </a:pPr>
            <a:endParaRPr lang="hu-HU" sz="2400" dirty="0" smtClean="0"/>
          </a:p>
          <a:p>
            <a:pPr lvl="0">
              <a:spcAft>
                <a:spcPts val="600"/>
              </a:spcAft>
            </a:pPr>
            <a:r>
              <a:rPr lang="hu-HU" sz="2800" dirty="0" smtClean="0"/>
              <a:t>Rövid tanulmányút:</a:t>
            </a:r>
          </a:p>
          <a:p>
            <a:pPr lvl="1">
              <a:spcAft>
                <a:spcPts val="600"/>
              </a:spcAft>
            </a:pPr>
            <a:r>
              <a:rPr lang="hu-HU" sz="2400" dirty="0" smtClean="0"/>
              <a:t>Formai bírálat: TKA</a:t>
            </a:r>
          </a:p>
          <a:p>
            <a:pPr lvl="1">
              <a:spcAft>
                <a:spcPts val="600"/>
              </a:spcAft>
            </a:pPr>
            <a:r>
              <a:rPr lang="hu-HU" sz="2400" dirty="0" smtClean="0"/>
              <a:t>Tartalmi bírálat: TKA, kutatás esetén szakértő</a:t>
            </a:r>
            <a:endParaRPr lang="hu-HU" sz="2400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340769"/>
            <a:ext cx="8507288" cy="648072"/>
          </a:xfrm>
        </p:spPr>
        <p:txBody>
          <a:bodyPr>
            <a:normAutofit/>
          </a:bodyPr>
          <a:lstStyle/>
          <a:p>
            <a:r>
              <a:rPr lang="hu-H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Bírálat</a:t>
            </a:r>
            <a:endParaRPr lang="hu-HU" sz="28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7078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92488"/>
          </a:xfrm>
        </p:spPr>
        <p:txBody>
          <a:bodyPr>
            <a:normAutofit fontScale="77500" lnSpcReduction="20000"/>
          </a:bodyPr>
          <a:lstStyle/>
          <a:p>
            <a:pPr marL="457200" lvl="1" indent="-457200">
              <a:spcAft>
                <a:spcPts val="600"/>
              </a:spcAft>
              <a:buNone/>
            </a:pPr>
            <a:r>
              <a:rPr lang="hu-HU" sz="2400" dirty="0" smtClean="0"/>
              <a:t>Formai bírálat:</a:t>
            </a:r>
          </a:p>
          <a:p>
            <a:pPr lvl="1">
              <a:spcAft>
                <a:spcPts val="600"/>
              </a:spcAft>
            </a:pPr>
            <a:r>
              <a:rPr lang="hu-HU" sz="2400" dirty="0" smtClean="0"/>
              <a:t>Csatolandó mellékletek </a:t>
            </a:r>
            <a:r>
              <a:rPr lang="hu-HU" sz="2000" dirty="0" smtClean="0"/>
              <a:t>(tanulmányi terv = tanulmányi terv)</a:t>
            </a:r>
            <a:endParaRPr lang="hu-HU" sz="2400" dirty="0" smtClean="0"/>
          </a:p>
          <a:p>
            <a:pPr lvl="1">
              <a:spcAft>
                <a:spcPts val="600"/>
              </a:spcAft>
            </a:pPr>
            <a:r>
              <a:rPr lang="hu-HU" sz="2400" dirty="0" smtClean="0"/>
              <a:t>Pályázatban megadott adatok valósak-e</a:t>
            </a:r>
          </a:p>
          <a:p>
            <a:pPr marL="457200" lvl="1" indent="-457200">
              <a:spcAft>
                <a:spcPts val="600"/>
              </a:spcAft>
              <a:buNone/>
            </a:pPr>
            <a:r>
              <a:rPr lang="hu-HU" sz="2400" dirty="0" smtClean="0"/>
              <a:t>Tartalmi bírálat:</a:t>
            </a:r>
            <a:endParaRPr lang="hu-HU" sz="2400" dirty="0"/>
          </a:p>
          <a:p>
            <a:pPr lvl="1">
              <a:spcAft>
                <a:spcPts val="600"/>
              </a:spcAft>
            </a:pPr>
            <a:r>
              <a:rPr lang="hu-HU" sz="2400" dirty="0" smtClean="0"/>
              <a:t>Pályázati felhívásban szereplő bírálati szempontrendszer alapján (pontozás)</a:t>
            </a:r>
          </a:p>
          <a:p>
            <a:pPr lvl="1">
              <a:spcAft>
                <a:spcPts val="600"/>
              </a:spcAft>
            </a:pPr>
            <a:r>
              <a:rPr lang="hu-HU" sz="2400" dirty="0" smtClean="0"/>
              <a:t>Tanulmányi eredményre pont számítás: </a:t>
            </a:r>
            <a:r>
              <a:rPr lang="hu-HU" sz="2200" u="sng" dirty="0"/>
              <a:t>http://</a:t>
            </a:r>
            <a:r>
              <a:rPr lang="hu-HU" sz="2200" u="sng" dirty="0" smtClean="0"/>
              <a:t>www.tpf.hu/docs/palyazatok/pontszamitas.html</a:t>
            </a:r>
            <a:endParaRPr lang="hu-HU" sz="2400" dirty="0" smtClean="0"/>
          </a:p>
          <a:p>
            <a:pPr marL="0" lvl="0" indent="0">
              <a:spcAft>
                <a:spcPts val="600"/>
              </a:spcAft>
              <a:buNone/>
            </a:pPr>
            <a:r>
              <a:rPr lang="hu-HU" sz="2400" dirty="0" smtClean="0"/>
              <a:t>Javaslattétel TKA felé:</a:t>
            </a:r>
          </a:p>
          <a:p>
            <a:pPr lvl="1">
              <a:spcAft>
                <a:spcPts val="600"/>
              </a:spcAft>
            </a:pPr>
            <a:r>
              <a:rPr lang="hu-HU" sz="2400" dirty="0"/>
              <a:t>CM támogatásra javasolt / nem javasolt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hu-HU" sz="2400" dirty="0" smtClean="0"/>
              <a:t>TKA: </a:t>
            </a:r>
          </a:p>
          <a:p>
            <a:pPr lvl="1">
              <a:spcAft>
                <a:spcPts val="600"/>
              </a:spcAft>
            </a:pPr>
            <a:r>
              <a:rPr lang="hu-HU" sz="2400" dirty="0" smtClean="0"/>
              <a:t>FOI javaslattétel alapján országos rangsor, kuratóriumi döntés előkészítés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hu-HU" sz="2000" dirty="0"/>
          </a:p>
          <a:p>
            <a:pPr lvl="1">
              <a:spcAft>
                <a:spcPts val="600"/>
              </a:spcAft>
            </a:pPr>
            <a:endParaRPr lang="hu-HU" sz="2000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340769"/>
            <a:ext cx="8507288" cy="648072"/>
          </a:xfrm>
        </p:spPr>
        <p:txBody>
          <a:bodyPr>
            <a:normAutofit/>
          </a:bodyPr>
          <a:lstStyle/>
          <a:p>
            <a:r>
              <a:rPr lang="hu-H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Bírálat:</a:t>
            </a:r>
            <a:r>
              <a:rPr lang="hu-H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www.scholarship.hu</a:t>
            </a:r>
            <a:endParaRPr lang="hu-HU" sz="28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78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816424"/>
          </a:xfrm>
        </p:spPr>
        <p:txBody>
          <a:bodyPr>
            <a:normAutofit/>
          </a:bodyPr>
          <a:lstStyle/>
          <a:p>
            <a:pPr lvl="0">
              <a:spcAft>
                <a:spcPts val="600"/>
              </a:spcAft>
            </a:pPr>
            <a:r>
              <a:rPr lang="hu-HU" sz="2400" dirty="0" smtClean="0"/>
              <a:t>Kuratóriumi döntés alapján státusz beállítása: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Támogatott </a:t>
            </a:r>
            <a:r>
              <a:rPr lang="hu-HU" sz="2000" dirty="0"/>
              <a:t>/ tartalékos / elutasított</a:t>
            </a:r>
          </a:p>
          <a:p>
            <a:pPr lvl="0">
              <a:spcAft>
                <a:spcPts val="600"/>
              </a:spcAft>
            </a:pPr>
            <a:r>
              <a:rPr lang="hu-HU" sz="2400" dirty="0" smtClean="0"/>
              <a:t>FOI-k, pályázók kiértesítése az eredményről</a:t>
            </a:r>
          </a:p>
          <a:p>
            <a:pPr lvl="0">
              <a:spcAft>
                <a:spcPts val="600"/>
              </a:spcAft>
            </a:pPr>
            <a:r>
              <a:rPr lang="hu-HU" sz="2400" dirty="0" smtClean="0"/>
              <a:t>Ösztöndíjasok: szerződéskötés 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E+ </a:t>
            </a:r>
            <a:r>
              <a:rPr lang="hu-HU" sz="2000" dirty="0" err="1" smtClean="0"/>
              <a:t>zero</a:t>
            </a:r>
            <a:r>
              <a:rPr lang="hu-HU" sz="2000" dirty="0" smtClean="0"/>
              <a:t> </a:t>
            </a:r>
            <a:r>
              <a:rPr lang="hu-HU" sz="2000" dirty="0" err="1" smtClean="0"/>
              <a:t>grant</a:t>
            </a:r>
            <a:r>
              <a:rPr lang="hu-HU" sz="2000" dirty="0" smtClean="0"/>
              <a:t> szerződés!</a:t>
            </a:r>
          </a:p>
          <a:p>
            <a:pPr lvl="1">
              <a:spcAft>
                <a:spcPts val="600"/>
              </a:spcAft>
            </a:pPr>
            <a:endParaRPr lang="hu-HU" sz="2000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340769"/>
            <a:ext cx="8507288" cy="648072"/>
          </a:xfrm>
        </p:spPr>
        <p:txBody>
          <a:bodyPr>
            <a:normAutofit/>
          </a:bodyPr>
          <a:lstStyle/>
          <a:p>
            <a:r>
              <a:rPr lang="hu-H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Bírálat:</a:t>
            </a:r>
            <a:r>
              <a:rPr lang="hu-H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www.scholarship.hu</a:t>
            </a:r>
            <a:endParaRPr lang="hu-HU" sz="28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5279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248472"/>
          </a:xfrm>
        </p:spPr>
        <p:txBody>
          <a:bodyPr>
            <a:normAutofit/>
          </a:bodyPr>
          <a:lstStyle/>
          <a:p>
            <a:pPr marL="457200" lvl="1" indent="0">
              <a:spcAft>
                <a:spcPts val="600"/>
              </a:spcAft>
              <a:buNone/>
            </a:pPr>
            <a:endParaRPr lang="hu-HU" sz="2000" dirty="0" smtClean="0"/>
          </a:p>
          <a:p>
            <a:pPr lvl="1">
              <a:spcAft>
                <a:spcPts val="600"/>
              </a:spcAft>
            </a:pPr>
            <a:endParaRPr lang="hu-HU" sz="2000" dirty="0"/>
          </a:p>
          <a:p>
            <a:pPr lvl="1">
              <a:spcAft>
                <a:spcPts val="600"/>
              </a:spcAft>
            </a:pPr>
            <a:endParaRPr lang="hu-HU" sz="2000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340769"/>
            <a:ext cx="8507288" cy="648072"/>
          </a:xfrm>
        </p:spPr>
        <p:txBody>
          <a:bodyPr>
            <a:normAutofit/>
          </a:bodyPr>
          <a:lstStyle/>
          <a:p>
            <a:r>
              <a:rPr lang="hu-H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Pályázati fordulók, létszámok* 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(SH-ÁK nélkül)</a:t>
            </a:r>
            <a:endParaRPr lang="hu-HU" sz="28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193543"/>
              </p:ext>
            </p:extLst>
          </p:nvPr>
        </p:nvGraphicFramePr>
        <p:xfrm>
          <a:off x="539552" y="1988844"/>
          <a:ext cx="8147249" cy="4530270"/>
        </p:xfrm>
        <a:graphic>
          <a:graphicData uri="http://schemas.openxmlformats.org/drawingml/2006/table">
            <a:tbl>
              <a:tblPr/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8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1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59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47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77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72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58062">
                <a:tc>
                  <a:txBody>
                    <a:bodyPr/>
                    <a:lstStyle/>
                    <a:p>
                      <a:pPr algn="l" fontAlgn="ctr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időütemezés </a:t>
                      </a:r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(pályázati időszak)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részképzés, KA103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részképzés, KA107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szgy</a:t>
                      </a:r>
                      <a:endParaRPr lang="hu-HU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KA103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szgy</a:t>
                      </a:r>
                      <a:endParaRPr lang="hu-HU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KA107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 rövid</a:t>
                      </a:r>
                    </a:p>
                    <a:p>
                      <a:pPr algn="ctr" fontAlgn="ctr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EGT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 rövid</a:t>
                      </a:r>
                    </a:p>
                    <a:p>
                      <a:pPr algn="ctr" fontAlgn="ctr"/>
                      <a:r>
                        <a:rPr lang="hu-HU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EGT-n</a:t>
                      </a:r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kívül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össz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031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teljes létszám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2320</a:t>
                      </a:r>
                      <a:endParaRPr lang="hu-H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580</a:t>
                      </a:r>
                      <a:endParaRPr lang="hu-H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3120</a:t>
                      </a:r>
                      <a:endParaRPr lang="hu-H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780</a:t>
                      </a:r>
                      <a:endParaRPr lang="hu-H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960</a:t>
                      </a:r>
                      <a:endParaRPr lang="hu-H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</a:t>
                      </a:r>
                      <a:endParaRPr lang="hu-H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8000</a:t>
                      </a:r>
                      <a:endParaRPr lang="hu-HU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BD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03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1)  2015/2016/2 </a:t>
                      </a:r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(2016. </a:t>
                      </a:r>
                      <a:r>
                        <a:rPr lang="hu-HU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márc-ápr</a:t>
                      </a:r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752</a:t>
                      </a:r>
                      <a:endParaRPr lang="hu-H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03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2)  2016/2017/1 </a:t>
                      </a:r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(2016. </a:t>
                      </a:r>
                      <a:r>
                        <a:rPr lang="hu-HU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szept-okt</a:t>
                      </a:r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752</a:t>
                      </a:r>
                      <a:endParaRPr lang="hu-H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03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3)</a:t>
                      </a:r>
                      <a:r>
                        <a:rPr lang="hu-H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2016/2017/2 </a:t>
                      </a:r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(2017. </a:t>
                      </a:r>
                      <a:r>
                        <a:rPr lang="hu-HU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márc-ápr</a:t>
                      </a:r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752</a:t>
                      </a:r>
                      <a:endParaRPr lang="hu-H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03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4)  2017/2018/1 </a:t>
                      </a:r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(2017. </a:t>
                      </a:r>
                      <a:r>
                        <a:rPr lang="hu-HU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szept-okt</a:t>
                      </a:r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752</a:t>
                      </a:r>
                      <a:endParaRPr lang="hu-H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03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5)  2017/2018/2 </a:t>
                      </a:r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(2018. </a:t>
                      </a:r>
                      <a:r>
                        <a:rPr lang="hu-HU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márc-ápr</a:t>
                      </a:r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752</a:t>
                      </a:r>
                      <a:endParaRPr lang="hu-H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903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6)  2018/2019/1 </a:t>
                      </a:r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(2018. </a:t>
                      </a:r>
                      <a:r>
                        <a:rPr lang="hu-HU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szept-okt</a:t>
                      </a:r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752</a:t>
                      </a:r>
                      <a:endParaRPr lang="hu-H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903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7)  2018/2019/2 </a:t>
                      </a:r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(2019. </a:t>
                      </a:r>
                      <a:r>
                        <a:rPr lang="hu-HU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márc-ápr</a:t>
                      </a:r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752</a:t>
                      </a:r>
                      <a:endParaRPr lang="hu-H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903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8)  2019/2020/1 </a:t>
                      </a:r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(2019. </a:t>
                      </a:r>
                      <a:r>
                        <a:rPr lang="hu-HU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szept-okt</a:t>
                      </a:r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752</a:t>
                      </a:r>
                      <a:endParaRPr lang="hu-H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903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9)  2019/2020/2 </a:t>
                      </a:r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(2020. </a:t>
                      </a:r>
                      <a:r>
                        <a:rPr lang="hu-HU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márc-ápr</a:t>
                      </a:r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752</a:t>
                      </a:r>
                      <a:endParaRPr lang="hu-H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903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10)  2020/2021/1 </a:t>
                      </a:r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(2020. </a:t>
                      </a:r>
                      <a:r>
                        <a:rPr lang="hu-HU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szept-okt</a:t>
                      </a:r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752</a:t>
                      </a:r>
                      <a:endParaRPr lang="hu-H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903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11)  2020/2021/2 </a:t>
                      </a:r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(2021. </a:t>
                      </a:r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április)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462</a:t>
                      </a:r>
                      <a:endParaRPr lang="hu-H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9031"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9031">
                <a:tc gridSpan="4"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*Ösztöndíj összegek arányában a létszámok változhatnak! </a:t>
                      </a: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Projektzárás </a:t>
                      </a:r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(mobilitás zárásának határideje): 2021. augusztus 31.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49522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Aft>
                <a:spcPts val="600"/>
              </a:spcAft>
              <a:buNone/>
            </a:pPr>
            <a:endParaRPr lang="hu-HU" sz="2000" dirty="0" smtClean="0"/>
          </a:p>
          <a:p>
            <a:pPr lvl="1">
              <a:spcAft>
                <a:spcPts val="600"/>
              </a:spcAft>
            </a:pPr>
            <a:endParaRPr lang="hu-HU" sz="2000" dirty="0"/>
          </a:p>
          <a:p>
            <a:pPr lvl="1">
              <a:spcAft>
                <a:spcPts val="600"/>
              </a:spcAft>
            </a:pPr>
            <a:endParaRPr lang="hu-HU" sz="2000" dirty="0" smtClean="0"/>
          </a:p>
          <a:p>
            <a:pPr lvl="1">
              <a:spcAft>
                <a:spcPts val="600"/>
              </a:spcAft>
            </a:pPr>
            <a:endParaRPr lang="hu-HU" sz="2000" dirty="0"/>
          </a:p>
          <a:p>
            <a:pPr lvl="1">
              <a:spcAft>
                <a:spcPts val="600"/>
              </a:spcAft>
            </a:pPr>
            <a:endParaRPr lang="hu-HU" sz="2000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4294967295"/>
          </p:nvPr>
        </p:nvSpPr>
        <p:spPr>
          <a:xfrm>
            <a:off x="636588" y="1341438"/>
            <a:ext cx="8507412" cy="647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Ösztöndíjazási csoport</a:t>
            </a:r>
          </a:p>
          <a:p>
            <a:endParaRPr lang="hu-H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hu-HU" sz="2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hu-H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hu-HU" sz="2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hu-H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hu-HU" sz="2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hu-H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hu-HU" sz="2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hu-HU" sz="2800" dirty="0"/>
          </a:p>
          <a:p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737452"/>
              </p:ext>
            </p:extLst>
          </p:nvPr>
        </p:nvGraphicFramePr>
        <p:xfrm>
          <a:off x="719571" y="1989138"/>
          <a:ext cx="7704857" cy="40919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551912985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49028464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848683969"/>
                    </a:ext>
                  </a:extLst>
                </a:gridCol>
                <a:gridCol w="1296145">
                  <a:extLst>
                    <a:ext uri="{9D8B030D-6E8A-4147-A177-3AD203B41FA5}">
                      <a16:colId xmlns:a16="http://schemas.microsoft.com/office/drawing/2014/main" val="2817743504"/>
                    </a:ext>
                  </a:extLst>
                </a:gridCol>
              </a:tblGrid>
              <a:tr h="434020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i="1" u="none" strike="noStrike" dirty="0">
                          <a:effectLst/>
                        </a:rPr>
                        <a:t>Név</a:t>
                      </a:r>
                      <a:endParaRPr lang="hu-HU" sz="1500" b="1" i="1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i="1" u="none" strike="noStrike" dirty="0">
                          <a:effectLst/>
                        </a:rPr>
                        <a:t>terület</a:t>
                      </a:r>
                      <a:endParaRPr lang="hu-HU" sz="1500" b="1" i="1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300" i="1" u="none" strike="noStrike" dirty="0">
                          <a:effectLst/>
                        </a:rPr>
                        <a:t>E-mail</a:t>
                      </a:r>
                      <a:endParaRPr lang="hu-HU" sz="1300" b="1" i="1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500" i="1" u="none" strike="noStrike" dirty="0">
                          <a:effectLst/>
                        </a:rPr>
                        <a:t>telefonszám</a:t>
                      </a:r>
                      <a:endParaRPr lang="hu-HU" sz="1500" b="1" i="1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extLst>
                  <a:ext uri="{0D108BD9-81ED-4DB2-BD59-A6C34878D82A}">
                    <a16:rowId xmlns:a16="http://schemas.microsoft.com/office/drawing/2014/main" val="2232523114"/>
                  </a:ext>
                </a:extLst>
              </a:tr>
              <a:tr h="453117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 dirty="0" smtClean="0">
                          <a:effectLst/>
                        </a:rPr>
                        <a:t>Gyulai Anna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SMS, SMP</a:t>
                      </a:r>
                      <a:endParaRPr lang="sv-SE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300" u="none" strike="noStrike" dirty="0" smtClean="0">
                          <a:effectLst/>
                        </a:rPr>
                        <a:t>Anna.gyulai@tpf.hu</a:t>
                      </a:r>
                      <a:endParaRPr lang="hu-H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500" u="none" strike="noStrike">
                          <a:effectLst/>
                        </a:rPr>
                        <a:t>/101 m.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extLst>
                  <a:ext uri="{0D108BD9-81ED-4DB2-BD59-A6C34878D82A}">
                    <a16:rowId xmlns:a16="http://schemas.microsoft.com/office/drawing/2014/main" val="300409201"/>
                  </a:ext>
                </a:extLst>
              </a:tr>
              <a:tr h="434020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>
                          <a:effectLst/>
                        </a:rPr>
                        <a:t>Práger Angéla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SMS, SMP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300" u="none" strike="noStrike" dirty="0">
                          <a:effectLst/>
                        </a:rPr>
                        <a:t>Angela.prager@tpf.hu</a:t>
                      </a:r>
                      <a:endParaRPr lang="hu-H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500" u="none" strike="noStrike">
                          <a:effectLst/>
                        </a:rPr>
                        <a:t>/119 m.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extLst>
                  <a:ext uri="{0D108BD9-81ED-4DB2-BD59-A6C34878D82A}">
                    <a16:rowId xmlns:a16="http://schemas.microsoft.com/office/drawing/2014/main" val="1689268339"/>
                  </a:ext>
                </a:extLst>
              </a:tr>
              <a:tr h="434020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>
                          <a:effectLst/>
                        </a:rPr>
                        <a:t>Szombath Zita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SMS, SMP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hu-H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Zita.szombath@tpf.hu</a:t>
                      </a:r>
                      <a:endParaRPr lang="hu-H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500" u="none" strike="noStrike">
                          <a:effectLst/>
                        </a:rPr>
                        <a:t>/271 m.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extLst>
                  <a:ext uri="{0D108BD9-81ED-4DB2-BD59-A6C34878D82A}">
                    <a16:rowId xmlns:a16="http://schemas.microsoft.com/office/drawing/2014/main" val="3064182227"/>
                  </a:ext>
                </a:extLst>
              </a:tr>
              <a:tr h="434020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>
                          <a:effectLst/>
                        </a:rPr>
                        <a:t>Szikszai Anna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>
                          <a:effectLst/>
                        </a:rPr>
                        <a:t>SMrövid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300" u="none" strike="noStrike">
                          <a:effectLst/>
                        </a:rPr>
                        <a:t>Anna.szikszai@tpf.hu</a:t>
                      </a:r>
                      <a:endParaRPr lang="hu-HU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500" u="none" strike="noStrike">
                          <a:effectLst/>
                        </a:rPr>
                        <a:t>/159 m.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extLst>
                  <a:ext uri="{0D108BD9-81ED-4DB2-BD59-A6C34878D82A}">
                    <a16:rowId xmlns:a16="http://schemas.microsoft.com/office/drawing/2014/main" val="1244575865"/>
                  </a:ext>
                </a:extLst>
              </a:tr>
              <a:tr h="434020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>
                          <a:effectLst/>
                        </a:rPr>
                        <a:t>Pelikán Szilvia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>
                          <a:effectLst/>
                        </a:rPr>
                        <a:t>Adminisztrátor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300" u="none" strike="noStrike" dirty="0">
                          <a:effectLst/>
                        </a:rPr>
                        <a:t>Szilvia.pelikan@tpf.hu</a:t>
                      </a:r>
                      <a:endParaRPr lang="hu-H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500" u="none" strike="noStrike">
                          <a:effectLst/>
                        </a:rPr>
                        <a:t>/264 m.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extLst>
                  <a:ext uri="{0D108BD9-81ED-4DB2-BD59-A6C34878D82A}">
                    <a16:rowId xmlns:a16="http://schemas.microsoft.com/office/drawing/2014/main" val="381034256"/>
                  </a:ext>
                </a:extLst>
              </a:tr>
              <a:tr h="434020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 dirty="0" smtClean="0">
                          <a:effectLst/>
                        </a:rPr>
                        <a:t>Málik Zoltán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>
                          <a:effectLst/>
                        </a:rPr>
                        <a:t>Adminisztrátor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300" u="none" strike="noStrike" dirty="0" smtClean="0">
                          <a:effectLst/>
                          <a:hlinkClick r:id="rId4"/>
                        </a:rPr>
                        <a:t>Zoltan.malik@tpf.hu</a:t>
                      </a:r>
                      <a:endParaRPr lang="hu-H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500" u="none" strike="noStrike" dirty="0">
                          <a:effectLst/>
                        </a:rPr>
                        <a:t> </a:t>
                      </a:r>
                      <a:r>
                        <a:rPr lang="hu-HU" sz="1500" u="none" strike="noStrike" dirty="0" smtClean="0">
                          <a:effectLst/>
                        </a:rPr>
                        <a:t>/111 m.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extLst>
                  <a:ext uri="{0D108BD9-81ED-4DB2-BD59-A6C34878D82A}">
                    <a16:rowId xmlns:a16="http://schemas.microsoft.com/office/drawing/2014/main" val="1054446784"/>
                  </a:ext>
                </a:extLst>
              </a:tr>
              <a:tr h="321175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 dirty="0">
                          <a:effectLst/>
                        </a:rPr>
                        <a:t>Dr. Vincze Krisztina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>
                          <a:effectLst/>
                        </a:rPr>
                        <a:t>Kommunikáció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300" u="none" strike="noStrike">
                          <a:effectLst/>
                        </a:rPr>
                        <a:t>campusmundi@tpf.hu</a:t>
                      </a:r>
                      <a:endParaRPr lang="hu-HU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500" u="none" strike="noStrike">
                          <a:effectLst/>
                        </a:rPr>
                        <a:t>237-1310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extLst>
                  <a:ext uri="{0D108BD9-81ED-4DB2-BD59-A6C34878D82A}">
                    <a16:rowId xmlns:a16="http://schemas.microsoft.com/office/drawing/2014/main" val="2288408685"/>
                  </a:ext>
                </a:extLst>
              </a:tr>
              <a:tr h="26041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300" u="none" strike="noStrike">
                          <a:effectLst/>
                        </a:rPr>
                        <a:t>Krisztina.vincze@tpf.hu</a:t>
                      </a:r>
                      <a:endParaRPr lang="hu-HU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500" u="none" strike="noStrike">
                          <a:effectLst/>
                        </a:rPr>
                        <a:t>vagy /131 m.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extLst>
                  <a:ext uri="{0D108BD9-81ED-4DB2-BD59-A6C34878D82A}">
                    <a16:rowId xmlns:a16="http://schemas.microsoft.com/office/drawing/2014/main" val="4027915825"/>
                  </a:ext>
                </a:extLst>
              </a:tr>
              <a:tr h="453117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>
                          <a:effectLst/>
                        </a:rPr>
                        <a:t>Székely Ágnes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>
                          <a:effectLst/>
                        </a:rPr>
                        <a:t>Csoportvezető-helyettes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300" u="none" strike="noStrike">
                          <a:effectLst/>
                        </a:rPr>
                        <a:t>Agnes.szekely@tpf.hu</a:t>
                      </a:r>
                      <a:endParaRPr lang="hu-HU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500" u="none" strike="noStrike" dirty="0">
                          <a:effectLst/>
                        </a:rPr>
                        <a:t>/102 m.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extLst>
                  <a:ext uri="{0D108BD9-81ED-4DB2-BD59-A6C34878D82A}">
                    <a16:rowId xmlns:a16="http://schemas.microsoft.com/office/drawing/2014/main" val="2017973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06151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524" y="0"/>
            <a:ext cx="1447475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781508"/>
            <a:ext cx="8229600" cy="4743836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hu-HU" sz="2400" dirty="0" smtClean="0"/>
              <a:t>Háttér: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Felsőoktatás </a:t>
            </a:r>
            <a:r>
              <a:rPr lang="hu-HU" sz="2000" dirty="0" err="1" smtClean="0"/>
              <a:t>nemzetköziesítése</a:t>
            </a:r>
            <a:r>
              <a:rPr lang="hu-HU" sz="2000" dirty="0" smtClean="0"/>
              <a:t>, versenyképességének növelése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FOI-k intenzív bekapcsolódása a nemzetközi mobilitási folyamatokba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Hallgatói mobilitás minőségi és mennyiségi fejlesztése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Hallgatók munkaerőpiaci </a:t>
            </a:r>
            <a:r>
              <a:rPr lang="hu-HU" sz="2000" dirty="0" err="1" smtClean="0"/>
              <a:t>alkalmasságának</a:t>
            </a:r>
            <a:r>
              <a:rPr lang="hu-HU" sz="2000" dirty="0" smtClean="0"/>
              <a:t>, foglalkoztathatóságának növelése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Hátrányos helyzetű hallgatók bevonása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Végzett hallgatók megfeleljenek a társadalmi és gazdasági elvárásoknak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SMS, SMP: döntő részben az E+ KA103 és KA107 alprogramokkal szoros végrehajtásban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SMS: meglévő E+ és bilaterális intézményi szerződések alapján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TKA-FOI: kölcsönös támogatás, szoros együttműködés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65766" y="1227768"/>
            <a:ext cx="8507288" cy="55373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FOI-TKA együttműködési keretmegállapodás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631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781508"/>
            <a:ext cx="8229600" cy="4743836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hu-HU" sz="2400" dirty="0" smtClean="0"/>
              <a:t>TKA feladat: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CM honlap: </a:t>
            </a:r>
            <a:r>
              <a:rPr lang="hu-HU" sz="2000" dirty="0" smtClean="0">
                <a:hlinkClick r:id="rId2"/>
              </a:rPr>
              <a:t>www.campusmundi.hu</a:t>
            </a:r>
            <a:endParaRPr lang="hu-HU" sz="2000" dirty="0" smtClean="0"/>
          </a:p>
          <a:p>
            <a:pPr lvl="1">
              <a:spcAft>
                <a:spcPts val="600"/>
              </a:spcAft>
            </a:pPr>
            <a:r>
              <a:rPr lang="hu-HU" sz="2000" dirty="0" smtClean="0"/>
              <a:t>E-mail: </a:t>
            </a:r>
            <a:r>
              <a:rPr lang="hu-HU" sz="2000" dirty="0" smtClean="0">
                <a:hlinkClick r:id="rId3"/>
              </a:rPr>
              <a:t>campusmundi@tpf.hu</a:t>
            </a:r>
            <a:r>
              <a:rPr lang="hu-HU" sz="2000" dirty="0" smtClean="0"/>
              <a:t>, CM </a:t>
            </a:r>
            <a:r>
              <a:rPr lang="hu-HU" sz="2000" dirty="0" err="1" smtClean="0"/>
              <a:t>infovonal</a:t>
            </a:r>
            <a:r>
              <a:rPr lang="hu-HU" sz="2000" dirty="0" smtClean="0"/>
              <a:t>: (1)237-1310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Információs rendezvények, szakmai tájékoztatók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FOI infónapokon tájékoztató előadások, konzultációk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Pályáztatás (tavaszi és őszi pályázati forduló) – pályázati felhívás, egységes bírálati szempontrendszer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Online pályázati rendszer: </a:t>
            </a:r>
            <a:r>
              <a:rPr lang="hu-HU" sz="2000" dirty="0" smtClean="0">
                <a:hlinkClick r:id="rId4"/>
              </a:rPr>
              <a:t>www.scholarship.hu</a:t>
            </a:r>
            <a:endParaRPr lang="hu-HU" sz="2000" dirty="0" smtClean="0"/>
          </a:p>
          <a:p>
            <a:pPr lvl="1">
              <a:spcAft>
                <a:spcPts val="600"/>
              </a:spcAft>
            </a:pPr>
            <a:r>
              <a:rPr lang="hu-HU" sz="2000" dirty="0" smtClean="0"/>
              <a:t>Rövid tanulmányutak: formai és szakmai bírálat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SN: </a:t>
            </a:r>
            <a:r>
              <a:rPr lang="hu-HU" sz="2000" dirty="0"/>
              <a:t>formai és szakmai </a:t>
            </a:r>
            <a:r>
              <a:rPr lang="hu-HU" sz="2000" dirty="0" smtClean="0"/>
              <a:t>bírálat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Országos rangsor kialakítása, döntés előkészítés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Támogatási szerződések megkötése, ösztöndíjak utalása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Mobilitási dokumentumok ellenőrzése, beszámolás, elszámolás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E+ </a:t>
            </a:r>
            <a:r>
              <a:rPr lang="hu-HU" sz="2000" dirty="0" err="1" smtClean="0"/>
              <a:t>zero</a:t>
            </a:r>
            <a:r>
              <a:rPr lang="hu-HU" sz="2000" dirty="0" smtClean="0"/>
              <a:t> </a:t>
            </a:r>
            <a:r>
              <a:rPr lang="hu-HU" sz="2000" dirty="0" err="1" smtClean="0"/>
              <a:t>grant</a:t>
            </a:r>
            <a:r>
              <a:rPr lang="hu-HU" sz="2000" dirty="0" smtClean="0"/>
              <a:t> státuszú hallgatókra szervezési fejkvóta</a:t>
            </a:r>
            <a:endParaRPr lang="hu-HU" sz="2400" dirty="0"/>
          </a:p>
          <a:p>
            <a:pPr>
              <a:spcAft>
                <a:spcPts val="600"/>
              </a:spcAft>
            </a:pPr>
            <a:endParaRPr lang="hu-HU" sz="2400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65766" y="1227768"/>
            <a:ext cx="8507288" cy="55373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FOI-TKA együttműködési keretmegállapodás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344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781508"/>
            <a:ext cx="8229600" cy="4743836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hu-HU" sz="2400" dirty="0" smtClean="0"/>
              <a:t>FOI </a:t>
            </a:r>
            <a:r>
              <a:rPr lang="hu-HU" sz="2400" dirty="0"/>
              <a:t>feladat</a:t>
            </a:r>
            <a:r>
              <a:rPr lang="hu-HU" sz="2400" dirty="0" smtClean="0"/>
              <a:t>: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Intézményi CM kapcsolattartó kijelölése: a CM program intézményi szintű szervezési feladataiért felelős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Partneregyetemek listájának közzététele (tandíjmentes cserék)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Promóciós tevékenység: hallgatói tájékoztatók, egyéni tanácsadás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Szakos átlagok (összesített korrigált kreditindex szakonként)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SMS, SMP pályázatok formai és szakmai bírálata, javaslattétel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KA103-as kiutazások: Erasmus+ pályázat, bírálat párhuzamosan (CM ösztöndíj előfeltétele az E+ </a:t>
            </a:r>
            <a:r>
              <a:rPr lang="hu-HU" sz="2000" dirty="0" err="1" smtClean="0"/>
              <a:t>zero</a:t>
            </a:r>
            <a:r>
              <a:rPr lang="hu-HU" sz="2000" dirty="0" smtClean="0"/>
              <a:t> </a:t>
            </a:r>
            <a:r>
              <a:rPr lang="hu-HU" sz="2000" dirty="0" err="1" smtClean="0"/>
              <a:t>grant</a:t>
            </a:r>
            <a:r>
              <a:rPr lang="hu-HU" sz="2000" dirty="0" smtClean="0"/>
              <a:t> státusz!)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Nyertes CM hallgatókkal E+ </a:t>
            </a:r>
            <a:r>
              <a:rPr lang="hu-HU" sz="2000" dirty="0" err="1" smtClean="0"/>
              <a:t>zero</a:t>
            </a:r>
            <a:r>
              <a:rPr lang="hu-HU" sz="2000" dirty="0" smtClean="0"/>
              <a:t> </a:t>
            </a:r>
            <a:r>
              <a:rPr lang="hu-HU" sz="2000" dirty="0" err="1" smtClean="0"/>
              <a:t>grant</a:t>
            </a:r>
            <a:r>
              <a:rPr lang="hu-HU" sz="2000" dirty="0" smtClean="0"/>
              <a:t> szerződéskötés + dokumentáció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Nyertes hallgatók tájékoztatása, felkészítése (</a:t>
            </a:r>
            <a:r>
              <a:rPr lang="hu-HU" sz="2000" dirty="0" err="1" smtClean="0"/>
              <a:t>admin</a:t>
            </a:r>
            <a:r>
              <a:rPr lang="hu-HU" sz="2000" dirty="0" smtClean="0"/>
              <a:t>., interkulturális, nyelvi, stb.)</a:t>
            </a:r>
          </a:p>
          <a:p>
            <a:pPr lvl="1">
              <a:spcAft>
                <a:spcPts val="600"/>
              </a:spcAft>
            </a:pPr>
            <a:r>
              <a:rPr lang="hu-HU" sz="2000" dirty="0" err="1" smtClean="0"/>
              <a:t>Nominálás</a:t>
            </a:r>
            <a:r>
              <a:rPr lang="hu-HU" sz="2000" dirty="0" smtClean="0"/>
              <a:t>, tanulmányi ügyek intézése, OLS, </a:t>
            </a:r>
            <a:r>
              <a:rPr lang="hu-HU" sz="2000" dirty="0" err="1" smtClean="0"/>
              <a:t>stb</a:t>
            </a:r>
            <a:r>
              <a:rPr lang="hu-HU" sz="2000" dirty="0" smtClean="0"/>
              <a:t>…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Hazatérő hallgatók külföldi tanulmányainak / szakmai gyakorlatának beszámítása, </a:t>
            </a:r>
            <a:r>
              <a:rPr lang="hu-HU" sz="2000" dirty="0" err="1" smtClean="0"/>
              <a:t>elsimertetése</a:t>
            </a:r>
            <a:r>
              <a:rPr lang="hu-HU" sz="2000" dirty="0" smtClean="0"/>
              <a:t> – segítség, tanácsadás, közreműködés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Nem teljesítő hallgatókkal szemben szankcionálás</a:t>
            </a:r>
          </a:p>
          <a:p>
            <a:pPr lvl="1">
              <a:spcAft>
                <a:spcPts val="600"/>
              </a:spcAft>
            </a:pPr>
            <a:endParaRPr lang="hu-HU" sz="2000" dirty="0"/>
          </a:p>
          <a:p>
            <a:pPr>
              <a:spcAft>
                <a:spcPts val="600"/>
              </a:spcAft>
            </a:pPr>
            <a:endParaRPr lang="hu-HU" sz="2400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65766" y="1227768"/>
            <a:ext cx="8507288" cy="55373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FOI-TKA együttműködési keretmegállapodás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976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5292080" y="1435100"/>
            <a:ext cx="3394720" cy="4691063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Költségvetés </a:t>
            </a:r>
            <a:r>
              <a:rPr lang="hu-HU" dirty="0" err="1" smtClean="0"/>
              <a:t>eFt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 (2016 – 2021)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  <p:sp>
        <p:nvSpPr>
          <p:cNvPr id="5" name="Szöveg helye 4"/>
          <p:cNvSpPr>
            <a:spLocks noGrp="1"/>
          </p:cNvSpPr>
          <p:nvPr>
            <p:ph type="body" sz="half" idx="2"/>
          </p:nvPr>
        </p:nvSpPr>
        <p:spPr>
          <a:xfrm>
            <a:off x="447989" y="1688451"/>
            <a:ext cx="3466728" cy="4691063"/>
          </a:xfrm>
        </p:spPr>
        <p:txBody>
          <a:bodyPr>
            <a:normAutofit fontScale="92500" lnSpcReduction="20000"/>
          </a:bodyPr>
          <a:lstStyle/>
          <a:p>
            <a:r>
              <a:rPr lang="hu-HU" sz="1800" dirty="0" smtClean="0"/>
              <a:t>Ösztöndíjazás: </a:t>
            </a:r>
            <a:r>
              <a:rPr lang="hu-HU" sz="1800" dirty="0" err="1" smtClean="0"/>
              <a:t>össz</a:t>
            </a:r>
            <a:r>
              <a:rPr lang="hu-HU" sz="1800" dirty="0" smtClean="0"/>
              <a:t>. 9.080 fő</a:t>
            </a:r>
          </a:p>
          <a:p>
            <a:endParaRPr lang="hu-HU" sz="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800" dirty="0" smtClean="0"/>
              <a:t>Féléves részképzés (SMS)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KA103 típusú: </a:t>
            </a:r>
            <a:r>
              <a:rPr lang="hu-HU" sz="1600" dirty="0" smtClean="0"/>
              <a:t> 2.320 fő</a:t>
            </a:r>
            <a:endParaRPr lang="hu-HU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KA107 típusú: </a:t>
            </a:r>
            <a:r>
              <a:rPr lang="hu-HU" sz="1600" dirty="0" smtClean="0"/>
              <a:t>    580 fő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hu-HU" sz="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800" dirty="0" smtClean="0"/>
              <a:t>Szakmai gyakorlat (SMP)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KA103 típusú: </a:t>
            </a:r>
            <a:r>
              <a:rPr lang="hu-HU" sz="1600" dirty="0" smtClean="0"/>
              <a:t> 3.120 fő</a:t>
            </a:r>
            <a:endParaRPr lang="hu-HU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KA107 típusú: </a:t>
            </a:r>
            <a:r>
              <a:rPr lang="hu-HU" sz="1600" dirty="0" smtClean="0"/>
              <a:t>    780 fő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hu-HU" sz="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800" dirty="0" smtClean="0"/>
              <a:t>Rövid tanulmányút (</a:t>
            </a:r>
            <a:r>
              <a:rPr lang="hu-HU" sz="1800" dirty="0" err="1" smtClean="0"/>
              <a:t>SMrövid</a:t>
            </a:r>
            <a:r>
              <a:rPr lang="hu-HU" sz="1800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 smtClean="0"/>
              <a:t>Európán belüli:     960 fő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 smtClean="0"/>
              <a:t>Európán kívüli:     240 fő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hu-HU" sz="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800" dirty="0" smtClean="0"/>
              <a:t>SH országokba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SMS, SMP:       1.080 fő</a:t>
            </a:r>
          </a:p>
          <a:p>
            <a:r>
              <a:rPr lang="hu-HU" sz="1800" dirty="0"/>
              <a:t> </a:t>
            </a:r>
            <a:r>
              <a:rPr lang="hu-HU" sz="1800" dirty="0" smtClean="0"/>
              <a:t>    Összesen:      7.174.000 </a:t>
            </a:r>
            <a:r>
              <a:rPr lang="hu-HU" sz="1800" dirty="0" err="1" smtClean="0"/>
              <a:t>eFt</a:t>
            </a:r>
            <a:endParaRPr lang="hu-HU" sz="1800" dirty="0" smtClean="0"/>
          </a:p>
          <a:p>
            <a:endParaRPr lang="hu-HU" sz="600" dirty="0" smtClean="0"/>
          </a:p>
          <a:p>
            <a:r>
              <a:rPr lang="hu-HU" sz="1800" dirty="0" err="1" smtClean="0"/>
              <a:t>Nemzetköziesítés</a:t>
            </a:r>
            <a:r>
              <a:rPr lang="hu-HU" sz="18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800" dirty="0" smtClean="0"/>
              <a:t>Külföldi megjelenések, fejlesztés:       1.026.000 </a:t>
            </a:r>
            <a:r>
              <a:rPr lang="hu-HU" sz="1800" dirty="0" err="1" smtClean="0"/>
              <a:t>eFt</a:t>
            </a:r>
            <a:endParaRPr lang="hu-HU" sz="1800" dirty="0" smtClean="0"/>
          </a:p>
          <a:p>
            <a:endParaRPr lang="hu-HU" dirty="0"/>
          </a:p>
          <a:p>
            <a:endParaRPr lang="hu-HU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017495198"/>
              </p:ext>
            </p:extLst>
          </p:nvPr>
        </p:nvGraphicFramePr>
        <p:xfrm>
          <a:off x="3923928" y="2060848"/>
          <a:ext cx="50405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32448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hu-HU" sz="2400" dirty="0" smtClean="0"/>
              <a:t>Csak meglévő partneregyetem pályázható (lista: minél előbb…)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3-5 hónap időtartam (indokolt esetben lehet 12 hó)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Min. 20 kredit (vagy ezzel egyenértékű kurzus) teljesítése és beszámítása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Aktív hallgatói jogviszony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Ösztöndíj: havi összeg, tört hónapra félhavi kerekítés elve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Kiegészítő pályázati lehetőségek: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Szociális kiegészítő ösztöndíj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Tartósan beteg vagy fogyatékkal élők kiegészítő támogatása</a:t>
            </a:r>
            <a:endParaRPr lang="hu-HU" sz="2000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8507288" cy="55373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Részképzés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27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hu-HU" sz="2400" dirty="0" smtClean="0"/>
              <a:t>2-5 hónap időtartam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Min. heti 30 óra teljesítendő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Aktív hallgatói jogviszony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Ösztöndíj: havi összeg, tört hónapra félhavi kerekítés elve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Kiegészítő pályázati lehetőségek: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Szociális kiegészítő ösztöndíj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Tartósan beteg vagy fogyatékkal élők kiegészítő támogatása</a:t>
            </a:r>
            <a:endParaRPr lang="hu-HU" sz="2000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8507288" cy="55373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Szakmai gyakorlat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572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hu-HU" sz="2200" i="1" dirty="0"/>
              <a:t>A teljes hónapokon túl a tört hónapra a támogatás összegét az alábbi számítási mód alapján kerekítjük: </a:t>
            </a:r>
          </a:p>
          <a:p>
            <a:pPr>
              <a:spcAft>
                <a:spcPts val="600"/>
              </a:spcAft>
            </a:pPr>
            <a:r>
              <a:rPr lang="hu-HU" sz="2200" i="1" dirty="0"/>
              <a:t>további 1–10 nap esetén lefelé kerekítünk, a Támogatott nem kap további ösztöndíjat; </a:t>
            </a:r>
          </a:p>
          <a:p>
            <a:pPr>
              <a:spcAft>
                <a:spcPts val="600"/>
              </a:spcAft>
            </a:pPr>
            <a:r>
              <a:rPr lang="hu-HU" sz="2200" i="1" dirty="0"/>
              <a:t>1–20 nap esetén további félhavi ösztöndíjösszeget kap a Támogatott; </a:t>
            </a:r>
          </a:p>
          <a:p>
            <a:pPr>
              <a:spcAft>
                <a:spcPts val="600"/>
              </a:spcAft>
            </a:pPr>
            <a:r>
              <a:rPr lang="hu-HU" sz="2200" i="1" dirty="0"/>
              <a:t>21 napnál hosszabb időtartamra további egyhavi ösztöndíjösszeget kap a Támogatott.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8507288" cy="55373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Ösztöndíj összeg, félhavi kerekítés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26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849</TotalTime>
  <Words>1687</Words>
  <Application>Microsoft Office PowerPoint</Application>
  <PresentationFormat>Diavetítés a képernyőre (4:3 oldalarány)</PresentationFormat>
  <Paragraphs>406</Paragraphs>
  <Slides>25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30" baseType="lpstr">
      <vt:lpstr>Arial</vt:lpstr>
      <vt:lpstr>Calibri</vt:lpstr>
      <vt:lpstr>Symbol</vt:lpstr>
      <vt:lpstr>Times New Roman</vt:lpstr>
      <vt:lpstr>Office-téma</vt:lpstr>
      <vt:lpstr>CaMpus Mundi  Ösztöndíjpályázat     2017. január 26.</vt:lpstr>
      <vt:lpstr>Campus Mundi projekt</vt:lpstr>
      <vt:lpstr>Campus Mundi projekt</vt:lpstr>
      <vt:lpstr>Campus Mundi projekt</vt:lpstr>
      <vt:lpstr>Campus Mundi projekt</vt:lpstr>
      <vt:lpstr>Campus Mundi projekt (2016 – 2021)</vt:lpstr>
      <vt:lpstr>Campus Mundi projekt</vt:lpstr>
      <vt:lpstr>Campus Mundi projekt</vt:lpstr>
      <vt:lpstr>Campus Mundi projekt</vt:lpstr>
      <vt:lpstr>Campus Mundi projekt</vt:lpstr>
      <vt:lpstr>Campus Mundi projekt</vt:lpstr>
      <vt:lpstr>Campus Mundi projekt</vt:lpstr>
      <vt:lpstr>Campus Mundi projekt</vt:lpstr>
      <vt:lpstr>Campus Mundi projekt</vt:lpstr>
      <vt:lpstr>Campus Mundi projekt</vt:lpstr>
      <vt:lpstr>Campus Mundi projekt</vt:lpstr>
      <vt:lpstr>Campus Mundi projekt</vt:lpstr>
      <vt:lpstr>Campus Mundi projekt</vt:lpstr>
      <vt:lpstr>Campus Mundi projekt</vt:lpstr>
      <vt:lpstr>Campus Mundi projekt</vt:lpstr>
      <vt:lpstr>Campus Mundi projekt</vt:lpstr>
      <vt:lpstr>Campus Mundi projekt</vt:lpstr>
      <vt:lpstr>Campus Mundi projekt</vt:lpstr>
      <vt:lpstr>Campus Mundi projekt</vt:lpstr>
      <vt:lpstr>KÖSZÖNÖM  A FIGYELMET!</vt:lpstr>
    </vt:vector>
  </TitlesOfParts>
  <Company>novak.adam@gmail.com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Székely Ágnes</cp:lastModifiedBy>
  <cp:revision>109</cp:revision>
  <cp:lastPrinted>2016-09-01T07:49:35Z</cp:lastPrinted>
  <dcterms:created xsi:type="dcterms:W3CDTF">2014-03-03T11:13:53Z</dcterms:created>
  <dcterms:modified xsi:type="dcterms:W3CDTF">2017-01-26T13:50:03Z</dcterms:modified>
</cp:coreProperties>
</file>