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8CA858-3F4B-47E9-9F26-4A5D5C975F67}" type="datetimeFigureOut">
              <a:rPr lang="hu-HU" smtClean="0"/>
              <a:t>2014.11.10.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9A02BF-A9FA-4FB3-8E9F-F609663A7DF7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azYi76NZdLc&amp;feature=youtu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leadership.e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ktataskepzes.tka.hu/pages/main" TargetMode="External"/><Relationship Id="rId2" Type="http://schemas.openxmlformats.org/officeDocument/2006/relationships/hyperlink" Target="http://www.tka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oleadership.eu/epnosl_vi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77240" y="476672"/>
            <a:ext cx="7543800" cy="2895178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/>
              <a:t>Miről szóljon a stratégia? </a:t>
            </a:r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dirty="0" smtClean="0"/>
              <a:t>Gondolatok </a:t>
            </a:r>
            <a:r>
              <a:rPr lang="hu-HU" sz="3600" dirty="0"/>
              <a:t>egy európai iskolavezetési hálózattól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(</a:t>
            </a:r>
            <a:r>
              <a:rPr lang="hu-HU" sz="3600" dirty="0"/>
              <a:t>European Policy Network </a:t>
            </a:r>
            <a:r>
              <a:rPr lang="hu-HU" sz="3600" dirty="0" err="1"/>
              <a:t>on</a:t>
            </a:r>
            <a:r>
              <a:rPr lang="hu-HU" sz="3600" dirty="0"/>
              <a:t> </a:t>
            </a:r>
            <a:r>
              <a:rPr lang="hu-HU" sz="3600" dirty="0" err="1"/>
              <a:t>School</a:t>
            </a:r>
            <a:r>
              <a:rPr lang="hu-HU" sz="3600" dirty="0"/>
              <a:t> </a:t>
            </a:r>
            <a:r>
              <a:rPr lang="hu-HU" sz="3600" dirty="0" err="1"/>
              <a:t>Leadership</a:t>
            </a:r>
            <a:r>
              <a:rPr lang="hu-HU" sz="3600" dirty="0"/>
              <a:t>)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95736" y="4221088"/>
            <a:ext cx="6172200" cy="685800"/>
          </a:xfrm>
        </p:spPr>
        <p:txBody>
          <a:bodyPr>
            <a:normAutofit fontScale="25000" lnSpcReduction="20000"/>
          </a:bodyPr>
          <a:lstStyle/>
          <a:p>
            <a:endParaRPr lang="hu-HU" sz="2800" dirty="0" smtClean="0"/>
          </a:p>
          <a:p>
            <a:r>
              <a:rPr lang="hu-HU" sz="11200" dirty="0" smtClean="0"/>
              <a:t>Iskolavezetői műhely</a:t>
            </a:r>
          </a:p>
          <a:p>
            <a:r>
              <a:rPr lang="hu-HU" sz="11200" dirty="0" smtClean="0"/>
              <a:t>2014. 11.11.</a:t>
            </a:r>
          </a:p>
          <a:p>
            <a:r>
              <a:rPr lang="hu-HU" sz="11200" dirty="0" smtClean="0"/>
              <a:t>Csernovitz Adél</a:t>
            </a:r>
          </a:p>
          <a:p>
            <a:r>
              <a:rPr lang="hu-HU" sz="11200" dirty="0" smtClean="0"/>
              <a:t>Révai Nóra</a:t>
            </a:r>
            <a:endParaRPr lang="hu-HU" sz="11200" dirty="0"/>
          </a:p>
        </p:txBody>
      </p:sp>
    </p:spTree>
    <p:extLst>
      <p:ext uri="{BB962C8B-B14F-4D97-AF65-F5344CB8AC3E}">
        <p14:creationId xmlns:p14="http://schemas.microsoft.com/office/powerpoint/2010/main" val="26916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marL="109728" indent="0" algn="ctr">
              <a:buNone/>
            </a:pPr>
            <a:r>
              <a:rPr lang="hu-HU" sz="3600" dirty="0" err="1" smtClean="0">
                <a:hlinkClick r:id="rId2"/>
              </a:rPr>
              <a:t>Webináriumrészlet</a:t>
            </a:r>
            <a:endParaRPr lang="hu-HU" sz="3600" dirty="0" smtClean="0"/>
          </a:p>
          <a:p>
            <a:pPr marL="109728" indent="0" algn="ctr">
              <a:buNone/>
            </a:pPr>
            <a:endParaRPr lang="hu-HU" sz="36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7395276" cy="414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0648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Mit tehet az iskolavezetés, hogy támogassa a méltányosságot az iskolában?</a:t>
            </a:r>
            <a:br>
              <a:rPr lang="hu-HU" dirty="0"/>
            </a:br>
            <a:endParaRPr lang="hu-HU" dirty="0"/>
          </a:p>
        </p:txBody>
      </p:sp>
      <p:pic>
        <p:nvPicPr>
          <p:cNvPr id="1026" name="Picture 2" descr="\\yoda\tka\Tudasmen\kommunikacio\kepek_prezihez\osztalyteremgaz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76660"/>
            <a:ext cx="3903461" cy="2436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yoda\tka\Tudasmen\kommunikacio\kepek_prezihez\osztalyteremgaz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3721596" cy="248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7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Hol lehet tájékozódni a hálózatról?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European Policy Network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</a:t>
            </a:r>
            <a:r>
              <a:rPr lang="hu-HU" dirty="0" err="1" smtClean="0"/>
              <a:t>Leadership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err="1" smtClean="0">
                <a:hlinkClick r:id="rId2"/>
              </a:rPr>
              <a:t>www.schoolleadership.eu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74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Webinárium</a:t>
            </a:r>
            <a:r>
              <a:rPr lang="hu-HU" dirty="0" smtClean="0"/>
              <a:t> sorozat indul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3 érv,</a:t>
            </a:r>
            <a:r>
              <a:rPr lang="hu-HU" dirty="0"/>
              <a:t> </a:t>
            </a:r>
            <a:br>
              <a:rPr lang="hu-HU" dirty="0"/>
            </a:br>
            <a:r>
              <a:rPr lang="hu-HU" b="1" dirty="0"/>
              <a:t>amiért érdemes bekapcsolódni </a:t>
            </a:r>
            <a:endParaRPr lang="hu-HU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naprakész információk az iskolavezetés témájáról Európában;</a:t>
            </a:r>
          </a:p>
          <a:p>
            <a:pPr marL="457200" lvl="1" indent="0">
              <a:buNone/>
            </a:pPr>
            <a:endParaRPr lang="hu-HU" dirty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hu-HU" dirty="0" smtClean="0"/>
              <a:t>ötletek </a:t>
            </a:r>
            <a:r>
              <a:rPr lang="hu-HU" dirty="0"/>
              <a:t>és gyakorlati </a:t>
            </a:r>
            <a:r>
              <a:rPr lang="hu-HU" dirty="0" smtClean="0"/>
              <a:t>tapasztalatok megosztása;</a:t>
            </a:r>
          </a:p>
          <a:p>
            <a:pPr marL="457200" lvl="1" indent="0" fontAlgn="base">
              <a:buNone/>
            </a:pPr>
            <a:r>
              <a:rPr lang="hu-HU" dirty="0" smtClean="0"/>
              <a:t> </a:t>
            </a:r>
            <a:endParaRPr lang="hu-HU" dirty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hu-HU" dirty="0" smtClean="0"/>
              <a:t>kapcsolatteremtés iskolavezetőkkel</a:t>
            </a:r>
            <a:r>
              <a:rPr lang="hu-HU" dirty="0"/>
              <a:t>, </a:t>
            </a:r>
            <a:r>
              <a:rPr lang="hu-HU" dirty="0" smtClean="0"/>
              <a:t>szakpolitikusokkal,  szakértőkkel.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324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Első </a:t>
            </a:r>
            <a:r>
              <a:rPr lang="hu-HU" dirty="0" err="1"/>
              <a:t>webinárium</a:t>
            </a:r>
            <a:r>
              <a:rPr lang="hu-HU" dirty="0"/>
              <a:t>: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2014. november 25. 15.00-től 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 err="1" smtClean="0"/>
              <a:t>webinárium</a:t>
            </a:r>
            <a:r>
              <a:rPr lang="hu-HU" dirty="0" smtClean="0"/>
              <a:t> linkje hamarosan elérhető: </a:t>
            </a:r>
          </a:p>
          <a:p>
            <a:pPr marL="1014984" lvl="2" indent="-457200">
              <a:buFont typeface="Arial" panose="020B0604020202020204" pitchFamily="34" charset="0"/>
              <a:buChar char="•"/>
            </a:pPr>
            <a:r>
              <a:rPr lang="hu-HU" u="sng" dirty="0" err="1">
                <a:hlinkClick r:id="rId2"/>
              </a:rPr>
              <a:t>www.tka.hu</a:t>
            </a:r>
            <a:endParaRPr lang="hu-HU" dirty="0"/>
          </a:p>
          <a:p>
            <a:pPr marL="1014984" lvl="2" indent="-457200">
              <a:buFont typeface="Arial" panose="020B0604020202020204" pitchFamily="34" charset="0"/>
              <a:buChar char="•"/>
            </a:pPr>
            <a:r>
              <a:rPr lang="hu-HU" dirty="0" err="1" smtClean="0">
                <a:hlinkClick r:id="rId3"/>
              </a:rPr>
              <a:t>oktataskepzes.tka.hu</a:t>
            </a:r>
            <a:r>
              <a:rPr lang="hu-HU" dirty="0" smtClean="0"/>
              <a:t> </a:t>
            </a:r>
            <a:endParaRPr lang="hu-HU" dirty="0"/>
          </a:p>
          <a:p>
            <a:pPr marL="1014984" lvl="2" indent="-457200">
              <a:buFont typeface="Arial" panose="020B0604020202020204" pitchFamily="34" charset="0"/>
              <a:buChar char="•"/>
            </a:pPr>
            <a:r>
              <a:rPr lang="hu-HU" u="sng" dirty="0" err="1" smtClean="0">
                <a:hlinkClick r:id="rId4"/>
              </a:rPr>
              <a:t>www.schooleadership.eu</a:t>
            </a:r>
            <a:r>
              <a:rPr lang="hu-HU" u="sng" dirty="0" smtClean="0">
                <a:hlinkClick r:id="rId4"/>
              </a:rPr>
              <a:t>/</a:t>
            </a:r>
            <a:r>
              <a:rPr lang="hu-HU" u="sng" dirty="0" err="1" smtClean="0">
                <a:hlinkClick r:id="rId4"/>
              </a:rPr>
              <a:t>epnosl</a:t>
            </a:r>
            <a:r>
              <a:rPr lang="hu-HU" u="sng" dirty="0" smtClean="0">
                <a:hlinkClick r:id="rId4"/>
              </a:rPr>
              <a:t>_</a:t>
            </a:r>
            <a:r>
              <a:rPr lang="hu-HU" u="sng" dirty="0" err="1" smtClean="0">
                <a:hlinkClick r:id="rId4"/>
              </a:rPr>
              <a:t>vip</a:t>
            </a:r>
            <a:r>
              <a:rPr lang="hu-HU" u="sng" dirty="0" smtClean="0"/>
              <a:t> 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Bejelentkezés a </a:t>
            </a:r>
            <a:r>
              <a:rPr lang="hu-HU" dirty="0" err="1" smtClean="0"/>
              <a:t>Webex</a:t>
            </a:r>
            <a:r>
              <a:rPr lang="hu-HU" dirty="0" smtClean="0"/>
              <a:t> online platformra: a megadott </a:t>
            </a:r>
            <a:r>
              <a:rPr lang="hu-HU" dirty="0" err="1" smtClean="0"/>
              <a:t>webinárium</a:t>
            </a:r>
            <a:r>
              <a:rPr lang="hu-HU" dirty="0" smtClean="0"/>
              <a:t> linkre kattintva </a:t>
            </a:r>
            <a:r>
              <a:rPr lang="hu-HU" u="sng" dirty="0" smtClean="0"/>
              <a:t>név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dirty="0" smtClean="0"/>
              <a:t>és </a:t>
            </a:r>
            <a:r>
              <a:rPr lang="hu-HU" u="sng" dirty="0" smtClean="0"/>
              <a:t>e-mail cím </a:t>
            </a:r>
            <a:r>
              <a:rPr lang="hu-HU" dirty="0" smtClean="0"/>
              <a:t>megadásával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48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hu-HU" dirty="0" smtClean="0"/>
              <a:t>Program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429222"/>
              </p:ext>
            </p:extLst>
          </p:nvPr>
        </p:nvGraphicFramePr>
        <p:xfrm>
          <a:off x="395536" y="1478202"/>
          <a:ext cx="7992887" cy="5257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847"/>
                <a:gridCol w="1238543"/>
                <a:gridCol w="1480488"/>
                <a:gridCol w="1237671"/>
                <a:gridCol w="1578313"/>
                <a:gridCol w="1249025"/>
              </a:tblGrid>
              <a:tr h="35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Date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Topic / Title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Speakers – policy tools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Speakers – Case studies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Moderator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627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Webinar 1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15:00 (CET)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25. November 2014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Policy response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Carl Bagley, Sophie Ward (UK)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Tom Hamilton (UK)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Bianka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Stege</a:t>
                      </a:r>
                      <a:r>
                        <a:rPr lang="en-GB" sz="1200" dirty="0">
                          <a:effectLst/>
                        </a:rPr>
                        <a:t> (NL)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1568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627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Webinar 2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15.00 (CET)</a:t>
                      </a:r>
                      <a:endParaRPr lang="hu-H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</a:t>
                      </a:r>
                      <a:endParaRPr lang="hu-H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December 2014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Distributed Leadership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Philip Woods, Amanda Roberts (UK)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Michael </a:t>
                      </a:r>
                      <a:r>
                        <a:rPr lang="de-DE" sz="1200" dirty="0" err="1">
                          <a:effectLst/>
                        </a:rPr>
                        <a:t>Schratz</a:t>
                      </a:r>
                      <a:r>
                        <a:rPr lang="de-DE" sz="1200" dirty="0">
                          <a:effectLst/>
                        </a:rPr>
                        <a:t>, </a:t>
                      </a:r>
                      <a:r>
                        <a:rPr lang="hu-HU" sz="1200" dirty="0" err="1">
                          <a:effectLst/>
                        </a:rPr>
                        <a:t>Tanja</a:t>
                      </a:r>
                      <a:r>
                        <a:rPr lang="hu-HU" sz="1200" dirty="0">
                          <a:effectLst/>
                        </a:rPr>
                        <a:t> </a:t>
                      </a:r>
                      <a:r>
                        <a:rPr lang="hu-HU" sz="1200" dirty="0" err="1">
                          <a:effectLst/>
                        </a:rPr>
                        <a:t>Westfall-Greiter</a:t>
                      </a:r>
                      <a:r>
                        <a:rPr lang="hu-HU" sz="1200" dirty="0">
                          <a:effectLst/>
                        </a:rPr>
                        <a:t> </a:t>
                      </a:r>
                      <a:r>
                        <a:rPr lang="de-DE" sz="1200" dirty="0">
                          <a:effectLst/>
                        </a:rPr>
                        <a:t>(AT)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Jens </a:t>
                      </a:r>
                      <a:r>
                        <a:rPr lang="de-DE" sz="1200" dirty="0" err="1">
                          <a:effectLst/>
                        </a:rPr>
                        <a:t>Bolhöfer</a:t>
                      </a:r>
                      <a:r>
                        <a:rPr lang="de-DE" sz="1200" dirty="0">
                          <a:effectLst/>
                        </a:rPr>
                        <a:t>, Wolfgang Meyer (DE)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1568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946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Webinar 3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January 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2015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Capacity Building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Michael Schratz, Helmuth Aigner, 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Silvia Krenn (AT)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Jonas Höög, (SE)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Ema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Perme</a:t>
                      </a:r>
                      <a:r>
                        <a:rPr lang="en-GB" sz="1200" dirty="0">
                          <a:effectLst/>
                        </a:rPr>
                        <a:t> (SI)</a:t>
                      </a:r>
                      <a:endParaRPr lang="hu-H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1568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946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Webinar 4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February 2015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Autonomy &amp; Stakeholders’ collaboration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Lejf Moos (DK); 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Ana Paula Silva and Carmo Climaco (PT) 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Aija Tūna (LV)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José Lemos Diogo (PT)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1568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  <a:tr h="627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Webinar 5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March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2015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Accountability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Miika Risku (FI), </a:t>
                      </a:r>
                      <a:endParaRPr lang="hu-H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Jonas Höög (SE)</a:t>
                      </a:r>
                      <a:endParaRPr lang="hu-H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Huub</a:t>
                      </a:r>
                      <a:r>
                        <a:rPr lang="en-GB" sz="1200" dirty="0">
                          <a:effectLst/>
                        </a:rPr>
                        <a:t> Friederichs (NL)</a:t>
                      </a:r>
                      <a:endParaRPr lang="hu-H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Salvina</a:t>
                      </a:r>
                      <a:r>
                        <a:rPr lang="en-GB" sz="1200" dirty="0">
                          <a:effectLst/>
                        </a:rPr>
                        <a:t> Muscat (MT)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11" marR="530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6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hu-HU" sz="4800" dirty="0" err="1" smtClean="0"/>
              <a:t>EPNoSL</a:t>
            </a:r>
            <a:r>
              <a:rPr lang="hu-HU" sz="4800" dirty="0" smtClean="0"/>
              <a:t> </a:t>
            </a:r>
          </a:p>
          <a:p>
            <a:pPr marL="109728" indent="0" algn="ctr">
              <a:buNone/>
            </a:pPr>
            <a:r>
              <a:rPr lang="hu-HU" sz="4800" dirty="0" smtClean="0"/>
              <a:t>iskolavezetői műhely </a:t>
            </a:r>
          </a:p>
          <a:p>
            <a:pPr marL="109728" indent="0" algn="ctr">
              <a:buNone/>
            </a:pPr>
            <a:r>
              <a:rPr lang="hu-HU" sz="4800" u="sng" dirty="0" smtClean="0"/>
              <a:t>2015. április</a:t>
            </a:r>
          </a:p>
          <a:p>
            <a:pPr marL="109728" indent="0" algn="ctr">
              <a:buNone/>
            </a:pPr>
            <a:r>
              <a:rPr lang="hu-HU" sz="4800" dirty="0" smtClean="0"/>
              <a:t>Fókuszban a méltányosság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11865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259</Words>
  <Application>Microsoft Office PowerPoint</Application>
  <PresentationFormat>Diavetítés a képernyőre (4:3 oldalarány)</PresentationFormat>
  <Paragraphs>92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Urbánus</vt:lpstr>
      <vt:lpstr>Miről szóljon a stratégia?  Gondolatok egy európai iskolavezetési hálózattól  (European Policy Network on School Leadership)</vt:lpstr>
      <vt:lpstr>PowerPoint bemutató</vt:lpstr>
      <vt:lpstr>Mit tehet az iskolavezetés, hogy támogassa a méltányosságot az iskolában? </vt:lpstr>
      <vt:lpstr>Hol lehet tájékozódni a hálózatról?</vt:lpstr>
      <vt:lpstr>Webinárium sorozat indul</vt:lpstr>
      <vt:lpstr>Első webinárium: </vt:lpstr>
      <vt:lpstr>Program</vt:lpstr>
      <vt:lpstr>További programok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Miről szóljon a stratégia?  Gondolatok egy európai iskolavezetési hálózattól (European Policy Network on School Leadership)</dc:title>
  <dc:creator>Csernovitz Adél</dc:creator>
  <cp:lastModifiedBy>Csernovitz Adél</cp:lastModifiedBy>
  <cp:revision>14</cp:revision>
  <dcterms:created xsi:type="dcterms:W3CDTF">2014-11-07T09:53:51Z</dcterms:created>
  <dcterms:modified xsi:type="dcterms:W3CDTF">2014-11-10T14:32:25Z</dcterms:modified>
</cp:coreProperties>
</file>