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19"/>
  </p:notesMasterIdLst>
  <p:sldIdLst>
    <p:sldId id="256" r:id="rId2"/>
    <p:sldId id="269" r:id="rId3"/>
    <p:sldId id="265" r:id="rId4"/>
    <p:sldId id="260" r:id="rId5"/>
    <p:sldId id="267" r:id="rId6"/>
    <p:sldId id="280" r:id="rId7"/>
    <p:sldId id="268" r:id="rId8"/>
    <p:sldId id="278" r:id="rId9"/>
    <p:sldId id="279" r:id="rId10"/>
    <p:sldId id="270" r:id="rId11"/>
    <p:sldId id="271" r:id="rId12"/>
    <p:sldId id="275" r:id="rId13"/>
    <p:sldId id="272" r:id="rId14"/>
    <p:sldId id="273" r:id="rId15"/>
    <p:sldId id="274" r:id="rId16"/>
    <p:sldId id="277" r:id="rId17"/>
    <p:sldId id="25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snapToObjects="1">
      <p:cViewPr varScale="1">
        <p:scale>
          <a:sx n="49" d="100"/>
          <a:sy n="49" d="100"/>
        </p:scale>
        <p:origin x="-102" y="-12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86" d="100"/>
          <a:sy n="86" d="100"/>
        </p:scale>
        <p:origin x="378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230F8-2015-46AC-9C15-B08EDE877F5D}" type="datetimeFigureOut">
              <a:rPr lang="hu-HU" smtClean="0"/>
              <a:t>2016.02.22.</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A5C11E-540C-488B-B718-84796C0B45F1}" type="slidenum">
              <a:rPr lang="hu-HU" smtClean="0"/>
              <a:t>‹#›</a:t>
            </a:fld>
            <a:endParaRPr lang="hu-HU"/>
          </a:p>
        </p:txBody>
      </p:sp>
    </p:spTree>
    <p:extLst>
      <p:ext uri="{BB962C8B-B14F-4D97-AF65-F5344CB8AC3E}">
        <p14:creationId xmlns:p14="http://schemas.microsoft.com/office/powerpoint/2010/main" val="4036585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CDA5C11E-540C-488B-B718-84796C0B45F1}" type="slidenum">
              <a:rPr lang="hu-HU" smtClean="0"/>
              <a:t>1</a:t>
            </a:fld>
            <a:endParaRPr lang="hu-HU"/>
          </a:p>
        </p:txBody>
      </p:sp>
    </p:spTree>
    <p:extLst>
      <p:ext uri="{BB962C8B-B14F-4D97-AF65-F5344CB8AC3E}">
        <p14:creationId xmlns:p14="http://schemas.microsoft.com/office/powerpoint/2010/main" val="4112389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CDA5C11E-540C-488B-B718-84796C0B45F1}" type="slidenum">
              <a:rPr lang="hu-HU" smtClean="0"/>
              <a:t>17</a:t>
            </a:fld>
            <a:endParaRPr lang="hu-HU"/>
          </a:p>
        </p:txBody>
      </p:sp>
    </p:spTree>
    <p:extLst>
      <p:ext uri="{BB962C8B-B14F-4D97-AF65-F5344CB8AC3E}">
        <p14:creationId xmlns:p14="http://schemas.microsoft.com/office/powerpoint/2010/main" val="4112389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0DD05FFA-4383-4574-9830-A5FF25BE8406}" type="datetimeFigureOut">
              <a:rPr lang="hu-HU" smtClean="0"/>
              <a:t>2016.02.22.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74ECFDF-B4B8-4D79-9C23-DD008FAF0A0B}" type="slidenum">
              <a:rPr lang="hu-HU" smtClean="0"/>
              <a:t>‹#›</a:t>
            </a:fld>
            <a:endParaRPr lang="hu-HU"/>
          </a:p>
        </p:txBody>
      </p:sp>
      <p:sp>
        <p:nvSpPr>
          <p:cNvPr id="7" name="Cím 1"/>
          <p:cNvSpPr txBox="1">
            <a:spLocks/>
          </p:cNvSpPr>
          <p:nvPr userDrawn="1"/>
        </p:nvSpPr>
        <p:spPr>
          <a:xfrm>
            <a:off x="447989" y="44624"/>
            <a:ext cx="4412043" cy="86409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a:lstStyle>
          <a:p>
            <a:r>
              <a:rPr lang="hu-HU" smtClean="0"/>
              <a:t>Mintacím szerkesztése</a:t>
            </a:r>
            <a:endParaRPr lang="hu-HU"/>
          </a:p>
        </p:txBody>
      </p:sp>
    </p:spTree>
    <p:extLst>
      <p:ext uri="{BB962C8B-B14F-4D97-AF65-F5344CB8AC3E}">
        <p14:creationId xmlns:p14="http://schemas.microsoft.com/office/powerpoint/2010/main" val="3805236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47989" y="44624"/>
            <a:ext cx="4700075" cy="936104"/>
          </a:xfrm>
        </p:spPr>
        <p:txBody>
          <a:bodyPr>
            <a:normAutofit/>
          </a:bodyPr>
          <a:lstStyle>
            <a:lvl1pPr algn="l">
              <a:defRPr sz="2400"/>
            </a:lvl1pPr>
          </a:lstStyle>
          <a:p>
            <a:r>
              <a:rPr lang="hu-HU" dirty="0" smtClean="0"/>
              <a:t>Mintacím szerkesztése</a:t>
            </a:r>
            <a:endParaRPr lang="hu-HU" dirty="0"/>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DD05FFA-4383-4574-9830-A5FF25BE8406}" type="datetimeFigureOut">
              <a:rPr lang="hu-HU" smtClean="0"/>
              <a:t>2016.02.22.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1329614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DD05FFA-4383-4574-9830-A5FF25BE8406}" type="datetimeFigureOut">
              <a:rPr lang="hu-HU" smtClean="0"/>
              <a:t>2016.02.22.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74ECFDF-B4B8-4D79-9C23-DD008FAF0A0B}" type="slidenum">
              <a:rPr lang="hu-HU" smtClean="0"/>
              <a:t>‹#›</a:t>
            </a:fld>
            <a:endParaRPr lang="hu-HU"/>
          </a:p>
        </p:txBody>
      </p:sp>
      <p:sp>
        <p:nvSpPr>
          <p:cNvPr id="7" name="Cím 1"/>
          <p:cNvSpPr txBox="1">
            <a:spLocks/>
          </p:cNvSpPr>
          <p:nvPr userDrawn="1"/>
        </p:nvSpPr>
        <p:spPr>
          <a:xfrm>
            <a:off x="447989" y="44624"/>
            <a:ext cx="4412043" cy="86409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a:lstStyle>
          <a:p>
            <a:r>
              <a:rPr lang="hu-HU" smtClean="0"/>
              <a:t>Mintacím szerkesztése</a:t>
            </a:r>
            <a:endParaRPr lang="hu-HU"/>
          </a:p>
        </p:txBody>
      </p:sp>
    </p:spTree>
    <p:extLst>
      <p:ext uri="{BB962C8B-B14F-4D97-AF65-F5344CB8AC3E}">
        <p14:creationId xmlns:p14="http://schemas.microsoft.com/office/powerpoint/2010/main" val="346902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DD05FFA-4383-4574-9830-A5FF25BE8406}" type="datetimeFigureOut">
              <a:rPr lang="hu-HU" smtClean="0"/>
              <a:t>2016.02.22.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363456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DD05FFA-4383-4574-9830-A5FF25BE8406}" type="datetimeFigureOut">
              <a:rPr lang="hu-HU" smtClean="0"/>
              <a:t>2016.02.22.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2445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6" name="Tartalom helye 2"/>
          <p:cNvSpPr>
            <a:spLocks noGrp="1"/>
          </p:cNvSpPr>
          <p:nvPr>
            <p:ph idx="1"/>
          </p:nvPr>
        </p:nvSpPr>
        <p:spPr>
          <a:xfrm>
            <a:off x="447989" y="1628800"/>
            <a:ext cx="5111750" cy="4691063"/>
          </a:xfrm>
        </p:spPr>
        <p:txBody>
          <a:bodyPr/>
          <a:lstStyle>
            <a:lvl1pPr>
              <a:defRPr sz="24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7" name="Kép helye 2"/>
          <p:cNvSpPr>
            <a:spLocks noGrp="1"/>
          </p:cNvSpPr>
          <p:nvPr>
            <p:ph type="pic" idx="13"/>
          </p:nvPr>
        </p:nvSpPr>
        <p:spPr>
          <a:xfrm>
            <a:off x="5724128" y="1633102"/>
            <a:ext cx="3240360" cy="46910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Tree>
    <p:extLst>
      <p:ext uri="{BB962C8B-B14F-4D97-AF65-F5344CB8AC3E}">
        <p14:creationId xmlns:p14="http://schemas.microsoft.com/office/powerpoint/2010/main" val="208617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artalomrész képaláírással">
    <p:spTree>
      <p:nvGrpSpPr>
        <p:cNvPr id="1" name=""/>
        <p:cNvGrpSpPr/>
        <p:nvPr/>
      </p:nvGrpSpPr>
      <p:grpSpPr>
        <a:xfrm>
          <a:off x="0" y="0"/>
          <a:ext cx="0" cy="0"/>
          <a:chOff x="0" y="0"/>
          <a:chExt cx="0" cy="0"/>
        </a:xfrm>
      </p:grpSpPr>
      <p:sp>
        <p:nvSpPr>
          <p:cNvPr id="3" name="Tartalom helye 2"/>
          <p:cNvSpPr>
            <a:spLocks noGrp="1"/>
          </p:cNvSpPr>
          <p:nvPr>
            <p:ph idx="1"/>
          </p:nvPr>
        </p:nvSpPr>
        <p:spPr>
          <a:xfrm>
            <a:off x="3575050" y="143510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DD05FFA-4383-4574-9830-A5FF25BE8406}" type="datetimeFigureOut">
              <a:rPr lang="hu-HU" smtClean="0"/>
              <a:t>2016.02.22.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74ECFDF-B4B8-4D79-9C23-DD008FAF0A0B}" type="slidenum">
              <a:rPr lang="hu-HU" smtClean="0"/>
              <a:t>‹#›</a:t>
            </a:fld>
            <a:endParaRPr lang="hu-HU"/>
          </a:p>
        </p:txBody>
      </p:sp>
      <p:sp>
        <p:nvSpPr>
          <p:cNvPr id="9" name="Cím 1"/>
          <p:cNvSpPr>
            <a:spLocks noGrp="1"/>
          </p:cNvSpPr>
          <p:nvPr>
            <p:ph type="title"/>
          </p:nvPr>
        </p:nvSpPr>
        <p:spPr>
          <a:xfrm>
            <a:off x="447989" y="44624"/>
            <a:ext cx="4412043" cy="864096"/>
          </a:xfrm>
        </p:spPr>
        <p:txBody>
          <a:bodyPr/>
          <a:lstStyle/>
          <a:p>
            <a:r>
              <a:rPr lang="hu-HU" smtClean="0"/>
              <a:t>Mintacím szerkesztése</a:t>
            </a:r>
            <a:endParaRPr lang="hu-HU"/>
          </a:p>
        </p:txBody>
      </p:sp>
    </p:spTree>
    <p:extLst>
      <p:ext uri="{BB962C8B-B14F-4D97-AF65-F5344CB8AC3E}">
        <p14:creationId xmlns:p14="http://schemas.microsoft.com/office/powerpoint/2010/main" val="142877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DD05FFA-4383-4574-9830-A5FF25BE8406}" type="datetimeFigureOut">
              <a:rPr lang="hu-HU" smtClean="0"/>
              <a:t>2016.02.22.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9034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14" name="Title 8"/>
          <p:cNvSpPr>
            <a:spLocks noGrp="1"/>
          </p:cNvSpPr>
          <p:nvPr>
            <p:ph type="title" hasCustomPrompt="1"/>
          </p:nvPr>
        </p:nvSpPr>
        <p:spPr>
          <a:xfrm>
            <a:off x="4495800" y="2286000"/>
            <a:ext cx="4419600" cy="1143000"/>
          </a:xfrm>
        </p:spPr>
        <p:txBody>
          <a:bodyPr anchor="t">
            <a:noAutofit/>
          </a:bodyPr>
          <a:lstStyle>
            <a:lvl1pPr algn="l">
              <a:defRPr sz="4400" b="1" cap="all" baseline="0">
                <a:solidFill>
                  <a:schemeClr val="bg1"/>
                </a:solidFill>
                <a:latin typeface="Arial"/>
                <a:cs typeface="Arial"/>
              </a:defRPr>
            </a:lvl1pPr>
          </a:lstStyle>
          <a:p>
            <a:r>
              <a:rPr lang="hu-HU" dirty="0" smtClean="0"/>
              <a:t>Prezentáció Címe</a:t>
            </a:r>
            <a:endParaRPr lang="en-US" dirty="0"/>
          </a:p>
        </p:txBody>
      </p:sp>
      <p:sp>
        <p:nvSpPr>
          <p:cNvPr id="17" name="Text Placeholder 15"/>
          <p:cNvSpPr>
            <a:spLocks noGrp="1"/>
          </p:cNvSpPr>
          <p:nvPr>
            <p:ph type="body" sz="quarter" idx="10" hasCustomPrompt="1"/>
          </p:nvPr>
        </p:nvSpPr>
        <p:spPr>
          <a:xfrm>
            <a:off x="4495800" y="3886200"/>
            <a:ext cx="4343400" cy="914400"/>
          </a:xfrm>
        </p:spPr>
        <p:txBody>
          <a:bodyPr wrap="square" anchor="t"/>
          <a:lstStyle>
            <a:lvl1pPr marL="514350" indent="-514350" algn="l">
              <a:spcAft>
                <a:spcPts val="600"/>
              </a:spcAft>
              <a:buFontTx/>
              <a:buNone/>
              <a:defRPr cap="all" baseline="0">
                <a:solidFill>
                  <a:srgbClr val="FFFFFF"/>
                </a:solidFill>
                <a:latin typeface="Arial"/>
                <a:cs typeface="Arial"/>
              </a:defRPr>
            </a:lvl1pPr>
            <a:lvl2pPr>
              <a:buNone/>
              <a:defRPr/>
            </a:lvl2pPr>
          </a:lstStyle>
          <a:p>
            <a:pPr lvl="0"/>
            <a:r>
              <a:rPr lang="hu-HU" dirty="0" smtClean="0"/>
              <a:t>Click to edit Alcím</a:t>
            </a:r>
          </a:p>
          <a:p>
            <a:pPr lvl="0"/>
            <a:endParaRPr lang="hu-HU"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47989" y="44624"/>
            <a:ext cx="4412043" cy="864096"/>
          </a:xfrm>
          <a:prstGeom prst="rect">
            <a:avLst/>
          </a:prstGeom>
        </p:spPr>
        <p:txBody>
          <a:bodyPr vert="horz" lIns="91440" tIns="45720" rIns="91440" bIns="45720" rtlCol="0" anchor="ctr">
            <a:normAutofit/>
          </a:bodyPr>
          <a:lstStyle/>
          <a:p>
            <a:r>
              <a:rPr lang="hu-HU" dirty="0" smtClean="0"/>
              <a:t>Mintacím szerkesztése</a:t>
            </a:r>
            <a:endParaRPr lang="hu-HU" dirty="0"/>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05FFA-4383-4574-9830-A5FF25BE8406}" type="datetimeFigureOut">
              <a:rPr lang="hu-HU" smtClean="0"/>
              <a:t>2016.02.22.</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ECFDF-B4B8-4D79-9C23-DD008FAF0A0B}" type="slidenum">
              <a:rPr lang="hu-HU" smtClean="0"/>
              <a:t>‹#›</a:t>
            </a:fld>
            <a:endParaRPr lang="hu-HU"/>
          </a:p>
        </p:txBody>
      </p:sp>
    </p:spTree>
    <p:extLst>
      <p:ext uri="{BB962C8B-B14F-4D97-AF65-F5344CB8AC3E}">
        <p14:creationId xmlns:p14="http://schemas.microsoft.com/office/powerpoint/2010/main" val="191508263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6" r:id="rId7"/>
    <p:sldLayoutId id="2147483667" r:id="rId8"/>
    <p:sldLayoutId id="2147483670" r:id="rId9"/>
  </p:sldLayoutIdLst>
  <p:txStyles>
    <p:title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hyperlink" Target="http://www.campusmundi.hu/" TargetMode="External"/><Relationship Id="rId2" Type="http://schemas.openxmlformats.org/officeDocument/2006/relationships/hyperlink" Target="http://www.scholarship.hu/" TargetMode="Externa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campusmundi.hu/" TargetMode="External"/><Relationship Id="rId2" Type="http://schemas.openxmlformats.org/officeDocument/2006/relationships/hyperlink" Target="http://tka.hu/palyazatok/4888/campus-mundi-osztondij-kulfoldi-reszkepzeshez" TargetMode="Externa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hyperlink" Target="../../../03_Osztondijazas/02_Chronos/Chronos_kerdojel/listak/FOI_partneregyetemek/FOI_partnerlista.xlsx" TargetMode="External"/><Relationship Id="rId2" Type="http://schemas.openxmlformats.org/officeDocument/2006/relationships/hyperlink" Target="http://www.scholarship.hu/" TargetMode="Externa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hyperlink" Target="http://www.campusmundi.hu/" TargetMode="External"/><Relationship Id="rId2" Type="http://schemas.openxmlformats.org/officeDocument/2006/relationships/hyperlink" Target="http://tka.hu/palyazatok/4890/campus-mundi-osztondij-kulfoldi-szakmai-gyakorlathoz" TargetMode="Externa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campusmundi.hu/" TargetMode="External"/><Relationship Id="rId2" Type="http://schemas.openxmlformats.org/officeDocument/2006/relationships/hyperlink" Target="http://tka.hu/palyazatok/4889/campus-mundi-osztondij-rovid-kulfoldi-tanulmanyuthoz" TargetMode="Externa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1043608" y="1412776"/>
            <a:ext cx="6048672" cy="1440160"/>
          </a:xfrm>
        </p:spPr>
        <p:txBody>
          <a:bodyPr/>
          <a:lstStyle/>
          <a:p>
            <a:r>
              <a:rPr lang="hu-HU" dirty="0" err="1" smtClean="0"/>
              <a:t>CaMpus</a:t>
            </a:r>
            <a:r>
              <a:rPr lang="hu-HU" dirty="0" smtClean="0"/>
              <a:t> </a:t>
            </a:r>
            <a:r>
              <a:rPr lang="hu-HU" dirty="0" err="1" smtClean="0"/>
              <a:t>Mundi</a:t>
            </a:r>
            <a:r>
              <a:rPr lang="hu-HU" dirty="0" smtClean="0"/>
              <a:t/>
            </a:r>
            <a:br>
              <a:rPr lang="hu-HU" dirty="0" smtClean="0"/>
            </a:br>
            <a:r>
              <a:rPr lang="hu-HU" sz="2800" dirty="0" smtClean="0"/>
              <a:t/>
            </a:r>
            <a:br>
              <a:rPr lang="hu-HU" sz="2800" dirty="0" smtClean="0"/>
            </a:br>
            <a:r>
              <a:rPr lang="hu-HU" sz="3600" dirty="0" smtClean="0"/>
              <a:t>Ösztöndíjpályázat</a:t>
            </a:r>
            <a:endParaRPr lang="hu-HU" dirty="0"/>
          </a:p>
        </p:txBody>
      </p:sp>
      <p:pic>
        <p:nvPicPr>
          <p:cNvPr id="4" name="Kép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524" y="0"/>
            <a:ext cx="1447475" cy="764704"/>
          </a:xfrm>
          <a:prstGeom prst="rect">
            <a:avLst/>
          </a:prstGeom>
        </p:spPr>
      </p:pic>
    </p:spTree>
    <p:extLst>
      <p:ext uri="{BB962C8B-B14F-4D97-AF65-F5344CB8AC3E}">
        <p14:creationId xmlns:p14="http://schemas.microsoft.com/office/powerpoint/2010/main" val="1169770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1988840"/>
            <a:ext cx="8229600" cy="4248471"/>
          </a:xfrm>
        </p:spPr>
        <p:txBody>
          <a:bodyPr>
            <a:normAutofit fontScale="40000" lnSpcReduction="20000"/>
          </a:bodyPr>
          <a:lstStyle/>
          <a:p>
            <a:pPr marL="0" indent="0">
              <a:spcAft>
                <a:spcPts val="600"/>
              </a:spcAft>
              <a:buNone/>
            </a:pPr>
            <a:r>
              <a:rPr lang="hu-HU" sz="5000" dirty="0" smtClean="0"/>
              <a:t>Pályázati felület: </a:t>
            </a:r>
            <a:r>
              <a:rPr lang="hu-HU" sz="5000" dirty="0" err="1" smtClean="0">
                <a:hlinkClick r:id="rId2"/>
              </a:rPr>
              <a:t>www.scholarship.hu</a:t>
            </a:r>
            <a:r>
              <a:rPr lang="hu-HU" sz="5000" dirty="0" smtClean="0"/>
              <a:t> </a:t>
            </a:r>
            <a:r>
              <a:rPr lang="hu-HU" sz="4000" dirty="0" smtClean="0"/>
              <a:t>(kitöltési útmutató: </a:t>
            </a:r>
            <a:r>
              <a:rPr lang="hu-HU" sz="4000" dirty="0" err="1" smtClean="0"/>
              <a:t>www.campusmundi.hu</a:t>
            </a:r>
            <a:r>
              <a:rPr lang="hu-HU" sz="4000" dirty="0" smtClean="0"/>
              <a:t>)</a:t>
            </a:r>
            <a:endParaRPr lang="hu-HU" sz="5000" dirty="0" smtClean="0"/>
          </a:p>
          <a:p>
            <a:pPr marL="0" indent="0">
              <a:spcAft>
                <a:spcPts val="600"/>
              </a:spcAft>
              <a:buNone/>
            </a:pPr>
            <a:r>
              <a:rPr lang="hu-HU" sz="5000" dirty="0" smtClean="0"/>
              <a:t>Csatolandó (feltöltendő) mellékletek: </a:t>
            </a:r>
            <a:r>
              <a:rPr lang="hu-HU" sz="5000" dirty="0" err="1">
                <a:hlinkClick r:id="rId3"/>
              </a:rPr>
              <a:t>www.campusmundi.hu</a:t>
            </a:r>
            <a:r>
              <a:rPr lang="hu-HU" sz="5000" dirty="0"/>
              <a:t> </a:t>
            </a:r>
            <a:r>
              <a:rPr lang="hu-HU" sz="5000" dirty="0" smtClean="0"/>
              <a:t>oldalról (+GYIK)</a:t>
            </a:r>
            <a:endParaRPr lang="hu-HU" sz="5000" dirty="0"/>
          </a:p>
          <a:p>
            <a:pPr lvl="0">
              <a:spcAft>
                <a:spcPts val="600"/>
              </a:spcAft>
            </a:pPr>
            <a:r>
              <a:rPr lang="hu-HU" sz="4400" dirty="0"/>
              <a:t>Szaktanári ajánlás és intézményi jóváhagyás (szakvezető vagy tanszékvezető/intézetvezető és a nemzetközi kapcsolatokért felelős szervezeti egység jóváhagyása) (minta);</a:t>
            </a:r>
          </a:p>
          <a:p>
            <a:pPr lvl="0">
              <a:spcAft>
                <a:spcPts val="600"/>
              </a:spcAft>
            </a:pPr>
            <a:r>
              <a:rPr lang="hu-HU" sz="4400" dirty="0"/>
              <a:t>Tanulmányi Osztály által kiadott </a:t>
            </a:r>
            <a:r>
              <a:rPr lang="hu-HU" sz="4400" dirty="0" smtClean="0"/>
              <a:t>Törzslap </a:t>
            </a:r>
            <a:r>
              <a:rPr lang="hu-HU" sz="4400" dirty="0"/>
              <a:t>a hallgató tanulmányainak féléves adatairól, melyen szerepel az összesített korrigált kreditindex;</a:t>
            </a:r>
          </a:p>
          <a:p>
            <a:pPr lvl="0">
              <a:spcAft>
                <a:spcPts val="600"/>
              </a:spcAft>
            </a:pPr>
            <a:r>
              <a:rPr lang="hu-HU" sz="4400" dirty="0"/>
              <a:t>A kitöltött és aláírt motivációs levél és tanulmányi terv / </a:t>
            </a:r>
            <a:r>
              <a:rPr lang="hu-HU" sz="4400" dirty="0" smtClean="0"/>
              <a:t>munkaterv (minta);</a:t>
            </a:r>
            <a:endParaRPr lang="hu-HU" sz="4400" dirty="0"/>
          </a:p>
          <a:p>
            <a:pPr lvl="0">
              <a:spcAft>
                <a:spcPts val="600"/>
              </a:spcAft>
            </a:pPr>
            <a:r>
              <a:rPr lang="hu-HU" sz="4400" dirty="0"/>
              <a:t>A tanulmányok nyelvének/nyelveinek megfelelő ismeretét igazoló dokumentum: legalább B2 szintű (középfokú), komplex nyelvvizsga-bizonyítvány(ok) vagy más, hitelt érdemlő igazolás a legalább B2 szintű (középfokú), komplex nyelvtudás(ok) meglétéről (amennyiben a fogadó egyetem ettől eltérő nyelvi követelményeket támaszt a kiutazó hallgatókkal szemben, akkor az az irányadó!); </a:t>
            </a:r>
          </a:p>
        </p:txBody>
      </p:sp>
      <p:sp>
        <p:nvSpPr>
          <p:cNvPr id="3" name="Szöveg helye 2"/>
          <p:cNvSpPr>
            <a:spLocks noGrp="1"/>
          </p:cNvSpPr>
          <p:nvPr>
            <p:ph type="body" sz="half" idx="2"/>
          </p:nvPr>
        </p:nvSpPr>
        <p:spPr>
          <a:xfrm>
            <a:off x="457200" y="1340769"/>
            <a:ext cx="8507288" cy="648072"/>
          </a:xfrm>
        </p:spPr>
        <p:txBody>
          <a:bodyPr>
            <a:normAutofit/>
          </a:bodyPr>
          <a:lstStyle/>
          <a:p>
            <a:r>
              <a:rPr lang="hu-HU" sz="2400" b="1" dirty="0" smtClean="0">
                <a:solidFill>
                  <a:schemeClr val="tx1">
                    <a:lumMod val="75000"/>
                    <a:lumOff val="25000"/>
                  </a:schemeClr>
                </a:solidFill>
              </a:rPr>
              <a:t>Pályázat beadása</a:t>
            </a: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1999395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1916832"/>
            <a:ext cx="8229600" cy="4536504"/>
          </a:xfrm>
        </p:spPr>
        <p:txBody>
          <a:bodyPr>
            <a:normAutofit fontScale="55000" lnSpcReduction="20000"/>
          </a:bodyPr>
          <a:lstStyle/>
          <a:p>
            <a:pPr lvl="0">
              <a:spcAft>
                <a:spcPts val="600"/>
              </a:spcAft>
            </a:pPr>
            <a:r>
              <a:rPr lang="hu-HU" dirty="0" smtClean="0"/>
              <a:t>OTDK</a:t>
            </a:r>
            <a:r>
              <a:rPr lang="hu-HU" dirty="0"/>
              <a:t>, TDK 1-3. helyezés vagy különdíj esetén igazolás; tudományos munka vagy azzal egyenértékű kutatási témában létrehozott alkotás (szakmailag elismert kiadványban publikációs tevékenység, tudományos cikk) elérhetősége (linkje), vagy nemzetközi szakmai konferencián előadás megtartására vonatkozó oklevél vagy igazolás, nemzetközi szintű versenyen elért helyezésről vagy különdíjról igazolás;</a:t>
            </a:r>
          </a:p>
          <a:p>
            <a:pPr lvl="0">
              <a:spcAft>
                <a:spcPts val="600"/>
              </a:spcAft>
            </a:pPr>
            <a:r>
              <a:rPr lang="hu-HU" dirty="0"/>
              <a:t>A jelenlegi tanulmányokhoz kapcsolódó egyéb kiemelkedő tudományos, művészeti és sporttevékenység igazolása;</a:t>
            </a:r>
          </a:p>
          <a:p>
            <a:pPr lvl="0">
              <a:spcAft>
                <a:spcPts val="600"/>
              </a:spcAft>
            </a:pPr>
            <a:r>
              <a:rPr lang="hu-HU" dirty="0"/>
              <a:t>Egyéb közéleti tevékenység igazolása (pl. külföldi hallgatók </a:t>
            </a:r>
            <a:r>
              <a:rPr lang="hu-HU" dirty="0" err="1"/>
              <a:t>mentorálása</a:t>
            </a:r>
            <a:r>
              <a:rPr lang="hu-HU" dirty="0"/>
              <a:t>, mobilitási órán történő előadás, HÖK, ESN, egyéb nemzetközi hallgatói szervezetben betöltött tagság stb</a:t>
            </a:r>
            <a:r>
              <a:rPr lang="hu-HU" dirty="0" smtClean="0"/>
              <a:t>.) (minta);</a:t>
            </a:r>
            <a:endParaRPr lang="hu-HU" dirty="0"/>
          </a:p>
          <a:p>
            <a:pPr lvl="0">
              <a:spcAft>
                <a:spcPts val="600"/>
              </a:spcAft>
            </a:pPr>
            <a:r>
              <a:rPr lang="hu-HU" dirty="0"/>
              <a:t>Szociális kiegészítő támogatásra való jogosultság esetén hivatalos igazolás (minta);</a:t>
            </a:r>
          </a:p>
          <a:p>
            <a:pPr lvl="0">
              <a:spcAft>
                <a:spcPts val="600"/>
              </a:spcAft>
            </a:pPr>
            <a:r>
              <a:rPr lang="hu-HU" dirty="0"/>
              <a:t>Tartósan beteg vagy fogyatékkal élő hallgatók 3 hónapnál nem régebbi kórtörténeti összefoglalója, vagy krónikus betegség esetén a betegség megállapításának igazolása;</a:t>
            </a:r>
          </a:p>
          <a:p>
            <a:pPr lvl="0">
              <a:spcAft>
                <a:spcPts val="600"/>
              </a:spcAft>
            </a:pPr>
            <a:r>
              <a:rPr lang="hu-HU" dirty="0"/>
              <a:t>Egyéb, a pályázat szempontjából fontosnak tartott dokumentumok</a:t>
            </a:r>
            <a:r>
              <a:rPr lang="hu-HU" dirty="0" smtClean="0"/>
              <a:t>.</a:t>
            </a:r>
            <a:endParaRPr lang="hu-HU" dirty="0"/>
          </a:p>
        </p:txBody>
      </p:sp>
      <p:sp>
        <p:nvSpPr>
          <p:cNvPr id="3" name="Szöveg helye 2"/>
          <p:cNvSpPr>
            <a:spLocks noGrp="1"/>
          </p:cNvSpPr>
          <p:nvPr>
            <p:ph type="body" sz="half" idx="2"/>
          </p:nvPr>
        </p:nvSpPr>
        <p:spPr>
          <a:xfrm>
            <a:off x="457200" y="1340769"/>
            <a:ext cx="8507288" cy="648072"/>
          </a:xfrm>
        </p:spPr>
        <p:txBody>
          <a:bodyPr>
            <a:normAutofit/>
          </a:bodyPr>
          <a:lstStyle/>
          <a:p>
            <a:r>
              <a:rPr lang="hu-HU" sz="2400" b="1" dirty="0" smtClean="0">
                <a:solidFill>
                  <a:schemeClr val="tx1">
                    <a:lumMod val="75000"/>
                    <a:lumOff val="25000"/>
                  </a:schemeClr>
                </a:solidFill>
              </a:rPr>
              <a:t>Pályázat beadása</a:t>
            </a: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1240815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2132856"/>
            <a:ext cx="8229600" cy="4320480"/>
          </a:xfrm>
        </p:spPr>
        <p:txBody>
          <a:bodyPr>
            <a:normAutofit/>
          </a:bodyPr>
          <a:lstStyle/>
          <a:p>
            <a:pPr lvl="0">
              <a:spcAft>
                <a:spcPts val="600"/>
              </a:spcAft>
            </a:pPr>
            <a:r>
              <a:rPr lang="hu-HU" sz="2800" dirty="0" smtClean="0"/>
              <a:t>A </a:t>
            </a:r>
            <a:r>
              <a:rPr lang="hu-HU" sz="2800" dirty="0"/>
              <a:t>fogadó szervezet által kitöltött és aláírt fogadólevél </a:t>
            </a:r>
            <a:r>
              <a:rPr lang="hu-HU" sz="2800" dirty="0" smtClean="0"/>
              <a:t> </a:t>
            </a:r>
            <a:r>
              <a:rPr lang="hu-HU" sz="2800" dirty="0"/>
              <a:t>–  </a:t>
            </a:r>
            <a:r>
              <a:rPr lang="hu-HU" sz="2800" dirty="0" smtClean="0"/>
              <a:t>szakmai gyakorlat esetén</a:t>
            </a:r>
          </a:p>
          <a:p>
            <a:pPr lvl="0">
              <a:spcAft>
                <a:spcPts val="600"/>
              </a:spcAft>
            </a:pPr>
            <a:r>
              <a:rPr lang="hu-HU" sz="2800" dirty="0"/>
              <a:t>A fogadó szervezet által kitöltött és aláírt fogadólevél </a:t>
            </a:r>
            <a:r>
              <a:rPr lang="hu-HU" sz="2800" dirty="0" smtClean="0"/>
              <a:t>vagy </a:t>
            </a:r>
            <a:r>
              <a:rPr lang="hu-HU" sz="2800" dirty="0"/>
              <a:t>igazolás a konferenciára történt </a:t>
            </a:r>
            <a:r>
              <a:rPr lang="hu-HU" sz="2800" dirty="0" smtClean="0"/>
              <a:t>regisztrációról </a:t>
            </a:r>
            <a:r>
              <a:rPr lang="hu-HU" sz="2800" dirty="0"/>
              <a:t>– </a:t>
            </a:r>
            <a:r>
              <a:rPr lang="hu-HU" sz="2800" dirty="0" smtClean="0"/>
              <a:t>rövid tanulmányút esetén</a:t>
            </a:r>
          </a:p>
          <a:p>
            <a:pPr lvl="0">
              <a:spcAft>
                <a:spcPts val="600"/>
              </a:spcAft>
            </a:pPr>
            <a:endParaRPr lang="hu-HU" sz="2800" dirty="0"/>
          </a:p>
          <a:p>
            <a:pPr lvl="0">
              <a:spcAft>
                <a:spcPts val="600"/>
              </a:spcAft>
            </a:pPr>
            <a:r>
              <a:rPr lang="hu-HU" sz="2800" dirty="0" smtClean="0"/>
              <a:t>Pótolható: javaslattétel előtti időpontig</a:t>
            </a:r>
            <a:endParaRPr lang="hu-HU" sz="2800" dirty="0">
              <a:solidFill>
                <a:srgbClr val="FF0000"/>
              </a:solidFill>
            </a:endParaRPr>
          </a:p>
        </p:txBody>
      </p:sp>
      <p:sp>
        <p:nvSpPr>
          <p:cNvPr id="3" name="Szöveg helye 2"/>
          <p:cNvSpPr>
            <a:spLocks noGrp="1"/>
          </p:cNvSpPr>
          <p:nvPr>
            <p:ph type="body" sz="half" idx="2"/>
          </p:nvPr>
        </p:nvSpPr>
        <p:spPr>
          <a:xfrm>
            <a:off x="457200" y="1340769"/>
            <a:ext cx="8507288" cy="648072"/>
          </a:xfrm>
        </p:spPr>
        <p:txBody>
          <a:bodyPr>
            <a:normAutofit/>
          </a:bodyPr>
          <a:lstStyle/>
          <a:p>
            <a:r>
              <a:rPr lang="hu-HU" sz="2800" b="1" dirty="0" smtClean="0">
                <a:solidFill>
                  <a:schemeClr val="tx1">
                    <a:lumMod val="75000"/>
                    <a:lumOff val="25000"/>
                  </a:schemeClr>
                </a:solidFill>
              </a:rPr>
              <a:t>Pótlólag beadható melléklet</a:t>
            </a:r>
            <a:endParaRPr lang="hu-HU" sz="28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1850112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1988841"/>
            <a:ext cx="8229600" cy="4464495"/>
          </a:xfrm>
        </p:spPr>
        <p:txBody>
          <a:bodyPr>
            <a:normAutofit lnSpcReduction="10000"/>
          </a:bodyPr>
          <a:lstStyle/>
          <a:p>
            <a:pPr lvl="0">
              <a:spcAft>
                <a:spcPts val="600"/>
              </a:spcAft>
            </a:pPr>
            <a:r>
              <a:rPr lang="hu-HU" sz="2800" dirty="0" smtClean="0"/>
              <a:t>Részképzés és szakmai gyakorlat:</a:t>
            </a:r>
          </a:p>
          <a:p>
            <a:pPr lvl="1">
              <a:spcAft>
                <a:spcPts val="600"/>
              </a:spcAft>
            </a:pPr>
            <a:r>
              <a:rPr lang="hu-HU" sz="2400" dirty="0" smtClean="0"/>
              <a:t>Formai bírálat: FOI</a:t>
            </a:r>
          </a:p>
          <a:p>
            <a:pPr lvl="1">
              <a:spcAft>
                <a:spcPts val="600"/>
              </a:spcAft>
            </a:pPr>
            <a:r>
              <a:rPr lang="hu-HU" sz="2400" dirty="0" smtClean="0"/>
              <a:t>Tartalmi bírálat: FOI</a:t>
            </a:r>
          </a:p>
          <a:p>
            <a:pPr lvl="1">
              <a:spcAft>
                <a:spcPts val="600"/>
              </a:spcAft>
            </a:pPr>
            <a:r>
              <a:rPr lang="hu-HU" sz="2400" dirty="0" smtClean="0"/>
              <a:t>Erasmus+ önfinanszírozó státusz! </a:t>
            </a:r>
          </a:p>
          <a:p>
            <a:pPr marL="457200" lvl="1" indent="0" algn="ctr">
              <a:spcAft>
                <a:spcPts val="600"/>
              </a:spcAft>
              <a:buNone/>
            </a:pPr>
            <a:r>
              <a:rPr lang="hu-HU" sz="2400" dirty="0" smtClean="0"/>
              <a:t>(E+ hallgatók közül a legjobb 25% jelölhető CM ösztöndíjra)</a:t>
            </a:r>
          </a:p>
          <a:p>
            <a:pPr lvl="0">
              <a:spcAft>
                <a:spcPts val="600"/>
              </a:spcAft>
            </a:pPr>
            <a:r>
              <a:rPr lang="hu-HU" sz="2800" dirty="0" smtClean="0"/>
              <a:t>Rövid tanulmányút:</a:t>
            </a:r>
          </a:p>
          <a:p>
            <a:pPr lvl="1">
              <a:spcAft>
                <a:spcPts val="600"/>
              </a:spcAft>
            </a:pPr>
            <a:r>
              <a:rPr lang="hu-HU" sz="2400" dirty="0" smtClean="0"/>
              <a:t>Formai bírálat: TKA</a:t>
            </a:r>
          </a:p>
          <a:p>
            <a:pPr lvl="1">
              <a:spcAft>
                <a:spcPts val="600"/>
              </a:spcAft>
            </a:pPr>
            <a:r>
              <a:rPr lang="hu-HU" sz="2400" dirty="0" smtClean="0"/>
              <a:t>Tartalmi bírálat: TKA, kutatás esetén szakértő</a:t>
            </a:r>
            <a:endParaRPr lang="hu-HU" sz="2400" dirty="0"/>
          </a:p>
        </p:txBody>
      </p:sp>
      <p:sp>
        <p:nvSpPr>
          <p:cNvPr id="3" name="Szöveg helye 2"/>
          <p:cNvSpPr>
            <a:spLocks noGrp="1"/>
          </p:cNvSpPr>
          <p:nvPr>
            <p:ph type="body" sz="half" idx="2"/>
          </p:nvPr>
        </p:nvSpPr>
        <p:spPr>
          <a:xfrm>
            <a:off x="457200" y="1340769"/>
            <a:ext cx="8507288" cy="648072"/>
          </a:xfrm>
        </p:spPr>
        <p:txBody>
          <a:bodyPr>
            <a:normAutofit/>
          </a:bodyPr>
          <a:lstStyle/>
          <a:p>
            <a:r>
              <a:rPr lang="hu-HU" sz="2800" b="1" dirty="0" smtClean="0">
                <a:solidFill>
                  <a:schemeClr val="tx1">
                    <a:lumMod val="75000"/>
                    <a:lumOff val="25000"/>
                  </a:schemeClr>
                </a:solidFill>
              </a:rPr>
              <a:t>Bírálat</a:t>
            </a:r>
            <a:endParaRPr lang="hu-HU" sz="28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2001707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2204864"/>
            <a:ext cx="8229600" cy="4248472"/>
          </a:xfrm>
        </p:spPr>
        <p:txBody>
          <a:bodyPr>
            <a:normAutofit/>
          </a:bodyPr>
          <a:lstStyle/>
          <a:p>
            <a:pPr marL="457200" lvl="1" indent="0">
              <a:spcAft>
                <a:spcPts val="600"/>
              </a:spcAft>
              <a:buNone/>
            </a:pPr>
            <a:r>
              <a:rPr lang="hu-HU" sz="2400" dirty="0" smtClean="0"/>
              <a:t>Formai bírálat:</a:t>
            </a:r>
          </a:p>
          <a:p>
            <a:pPr lvl="1">
              <a:spcAft>
                <a:spcPts val="600"/>
              </a:spcAft>
            </a:pPr>
            <a:r>
              <a:rPr lang="hu-HU" sz="2400" dirty="0" smtClean="0"/>
              <a:t>Csatolandó mellékletek </a:t>
            </a:r>
            <a:r>
              <a:rPr lang="hu-HU" sz="2000" dirty="0" smtClean="0"/>
              <a:t>(tanulmányi terv = tanulmányi terv)</a:t>
            </a:r>
            <a:endParaRPr lang="hu-HU" sz="2400" dirty="0" smtClean="0"/>
          </a:p>
          <a:p>
            <a:pPr lvl="1">
              <a:spcAft>
                <a:spcPts val="600"/>
              </a:spcAft>
            </a:pPr>
            <a:r>
              <a:rPr lang="hu-HU" sz="2400" dirty="0" smtClean="0"/>
              <a:t>Pályázatban megadott adatok valósak-e</a:t>
            </a:r>
          </a:p>
          <a:p>
            <a:pPr marL="457200" lvl="1" indent="0">
              <a:spcAft>
                <a:spcPts val="600"/>
              </a:spcAft>
              <a:buNone/>
            </a:pPr>
            <a:r>
              <a:rPr lang="hu-HU" sz="2400" dirty="0" smtClean="0"/>
              <a:t>Tartalmi bírálat:</a:t>
            </a:r>
            <a:endParaRPr lang="hu-HU" sz="2400" dirty="0"/>
          </a:p>
          <a:p>
            <a:pPr lvl="1">
              <a:spcAft>
                <a:spcPts val="600"/>
              </a:spcAft>
            </a:pPr>
            <a:r>
              <a:rPr lang="hu-HU" sz="2400" dirty="0" smtClean="0"/>
              <a:t>Pontrendszer alapján</a:t>
            </a:r>
          </a:p>
          <a:p>
            <a:pPr lvl="0">
              <a:spcAft>
                <a:spcPts val="600"/>
              </a:spcAft>
            </a:pPr>
            <a:endParaRPr lang="hu-HU" sz="1800" dirty="0" smtClean="0"/>
          </a:p>
          <a:p>
            <a:pPr marL="0" lvl="0" indent="0">
              <a:spcAft>
                <a:spcPts val="600"/>
              </a:spcAft>
              <a:buNone/>
            </a:pPr>
            <a:r>
              <a:rPr lang="hu-HU" sz="2400" dirty="0" smtClean="0"/>
              <a:t>Bírálati </a:t>
            </a:r>
            <a:r>
              <a:rPr lang="hu-HU" sz="2400" dirty="0"/>
              <a:t>szempontrendszer:</a:t>
            </a:r>
          </a:p>
          <a:p>
            <a:pPr lvl="1">
              <a:spcAft>
                <a:spcPts val="600"/>
              </a:spcAft>
            </a:pPr>
            <a:r>
              <a:rPr lang="hu-HU" sz="2400" dirty="0"/>
              <a:t>Felhívások végén, pontszámokkal</a:t>
            </a:r>
          </a:p>
          <a:p>
            <a:pPr lvl="1">
              <a:spcAft>
                <a:spcPts val="600"/>
              </a:spcAft>
            </a:pPr>
            <a:endParaRPr lang="hu-HU" sz="2000" dirty="0"/>
          </a:p>
          <a:p>
            <a:pPr lvl="1">
              <a:spcAft>
                <a:spcPts val="600"/>
              </a:spcAft>
            </a:pPr>
            <a:endParaRPr lang="hu-HU" sz="2000" dirty="0"/>
          </a:p>
        </p:txBody>
      </p:sp>
      <p:sp>
        <p:nvSpPr>
          <p:cNvPr id="3" name="Szöveg helye 2"/>
          <p:cNvSpPr>
            <a:spLocks noGrp="1"/>
          </p:cNvSpPr>
          <p:nvPr>
            <p:ph type="body" sz="half" idx="2"/>
          </p:nvPr>
        </p:nvSpPr>
        <p:spPr>
          <a:xfrm>
            <a:off x="457200" y="1340769"/>
            <a:ext cx="8507288" cy="648072"/>
          </a:xfrm>
        </p:spPr>
        <p:txBody>
          <a:bodyPr>
            <a:normAutofit/>
          </a:bodyPr>
          <a:lstStyle/>
          <a:p>
            <a:r>
              <a:rPr lang="hu-HU" sz="2800" b="1" dirty="0" smtClean="0">
                <a:solidFill>
                  <a:schemeClr val="tx1">
                    <a:lumMod val="75000"/>
                    <a:lumOff val="25000"/>
                  </a:schemeClr>
                </a:solidFill>
              </a:rPr>
              <a:t>Bírálat:</a:t>
            </a:r>
            <a:r>
              <a:rPr lang="hu-HU" sz="2800" dirty="0" smtClean="0">
                <a:solidFill>
                  <a:schemeClr val="tx1">
                    <a:lumMod val="75000"/>
                    <a:lumOff val="25000"/>
                  </a:schemeClr>
                </a:solidFill>
              </a:rPr>
              <a:t> </a:t>
            </a:r>
            <a:r>
              <a:rPr lang="hu-HU" sz="2800" dirty="0" err="1" smtClean="0">
                <a:solidFill>
                  <a:schemeClr val="tx1">
                    <a:lumMod val="75000"/>
                    <a:lumOff val="25000"/>
                  </a:schemeClr>
                </a:solidFill>
              </a:rPr>
              <a:t>www.scholarship.hu</a:t>
            </a:r>
            <a:endParaRPr lang="hu-HU" sz="28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39867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2204864"/>
            <a:ext cx="8229600" cy="4248472"/>
          </a:xfrm>
        </p:spPr>
        <p:txBody>
          <a:bodyPr>
            <a:normAutofit/>
          </a:bodyPr>
          <a:lstStyle/>
          <a:p>
            <a:pPr lvl="0">
              <a:spcAft>
                <a:spcPts val="600"/>
              </a:spcAft>
            </a:pPr>
            <a:r>
              <a:rPr lang="hu-HU" sz="2800" dirty="0" smtClean="0"/>
              <a:t>Státusz beállítása:</a:t>
            </a:r>
          </a:p>
          <a:p>
            <a:pPr lvl="1">
              <a:spcAft>
                <a:spcPts val="600"/>
              </a:spcAft>
            </a:pPr>
            <a:r>
              <a:rPr lang="hu-HU" sz="2000" dirty="0" smtClean="0"/>
              <a:t>Ösztöndíjas / tartalékos / elutasított</a:t>
            </a:r>
          </a:p>
          <a:p>
            <a:pPr lvl="1">
              <a:spcAft>
                <a:spcPts val="600"/>
              </a:spcAft>
            </a:pPr>
            <a:endParaRPr lang="hu-HU" sz="2000" dirty="0"/>
          </a:p>
          <a:p>
            <a:pPr lvl="1">
              <a:spcAft>
                <a:spcPts val="600"/>
              </a:spcAft>
            </a:pPr>
            <a:endParaRPr lang="hu-HU" sz="2000" dirty="0" smtClean="0"/>
          </a:p>
          <a:p>
            <a:pPr lvl="1">
              <a:spcAft>
                <a:spcPts val="600"/>
              </a:spcAft>
            </a:pPr>
            <a:endParaRPr lang="hu-HU" sz="2000" dirty="0"/>
          </a:p>
          <a:p>
            <a:pPr lvl="1">
              <a:spcAft>
                <a:spcPts val="600"/>
              </a:spcAft>
            </a:pPr>
            <a:endParaRPr lang="hu-HU" sz="2000" dirty="0"/>
          </a:p>
        </p:txBody>
      </p:sp>
      <p:sp>
        <p:nvSpPr>
          <p:cNvPr id="3" name="Szöveg helye 2"/>
          <p:cNvSpPr>
            <a:spLocks noGrp="1"/>
          </p:cNvSpPr>
          <p:nvPr>
            <p:ph type="body" sz="half" idx="2"/>
          </p:nvPr>
        </p:nvSpPr>
        <p:spPr>
          <a:xfrm>
            <a:off x="457200" y="1340769"/>
            <a:ext cx="8507288" cy="648072"/>
          </a:xfrm>
        </p:spPr>
        <p:txBody>
          <a:bodyPr>
            <a:normAutofit/>
          </a:bodyPr>
          <a:lstStyle/>
          <a:p>
            <a:r>
              <a:rPr lang="hu-HU" sz="2800" b="1" dirty="0" smtClean="0">
                <a:solidFill>
                  <a:schemeClr val="tx1">
                    <a:lumMod val="75000"/>
                    <a:lumOff val="25000"/>
                  </a:schemeClr>
                </a:solidFill>
              </a:rPr>
              <a:t>Bírálat:</a:t>
            </a:r>
            <a:r>
              <a:rPr lang="hu-HU" sz="2800" dirty="0" smtClean="0">
                <a:solidFill>
                  <a:schemeClr val="tx1">
                    <a:lumMod val="75000"/>
                    <a:lumOff val="25000"/>
                  </a:schemeClr>
                </a:solidFill>
              </a:rPr>
              <a:t> </a:t>
            </a:r>
            <a:r>
              <a:rPr lang="hu-HU" sz="2800" dirty="0" err="1" smtClean="0">
                <a:solidFill>
                  <a:schemeClr val="tx1">
                    <a:lumMod val="75000"/>
                    <a:lumOff val="25000"/>
                  </a:schemeClr>
                </a:solidFill>
              </a:rPr>
              <a:t>www.scholarship.hu</a:t>
            </a:r>
            <a:endParaRPr lang="hu-HU" sz="28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995527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2204864"/>
            <a:ext cx="8229600" cy="4248472"/>
          </a:xfrm>
        </p:spPr>
        <p:txBody>
          <a:bodyPr>
            <a:normAutofit/>
          </a:bodyPr>
          <a:lstStyle/>
          <a:p>
            <a:pPr marL="457200" lvl="1" indent="0">
              <a:spcAft>
                <a:spcPts val="600"/>
              </a:spcAft>
              <a:buNone/>
            </a:pPr>
            <a:endParaRPr lang="hu-HU" sz="2000" dirty="0" smtClean="0"/>
          </a:p>
          <a:p>
            <a:pPr lvl="1">
              <a:spcAft>
                <a:spcPts val="600"/>
              </a:spcAft>
            </a:pPr>
            <a:endParaRPr lang="hu-HU" sz="2000" dirty="0"/>
          </a:p>
          <a:p>
            <a:pPr lvl="1">
              <a:spcAft>
                <a:spcPts val="600"/>
              </a:spcAft>
            </a:pPr>
            <a:endParaRPr lang="hu-HU" sz="2000" dirty="0"/>
          </a:p>
        </p:txBody>
      </p:sp>
      <p:sp>
        <p:nvSpPr>
          <p:cNvPr id="3" name="Szöveg helye 2"/>
          <p:cNvSpPr>
            <a:spLocks noGrp="1"/>
          </p:cNvSpPr>
          <p:nvPr>
            <p:ph type="body" sz="half" idx="2"/>
          </p:nvPr>
        </p:nvSpPr>
        <p:spPr>
          <a:xfrm>
            <a:off x="457200" y="1340769"/>
            <a:ext cx="8507288" cy="648072"/>
          </a:xfrm>
        </p:spPr>
        <p:txBody>
          <a:bodyPr>
            <a:normAutofit/>
          </a:bodyPr>
          <a:lstStyle/>
          <a:p>
            <a:r>
              <a:rPr lang="hu-HU" sz="2800" b="1" dirty="0" smtClean="0">
                <a:solidFill>
                  <a:schemeClr val="tx1">
                    <a:lumMod val="75000"/>
                    <a:lumOff val="25000"/>
                  </a:schemeClr>
                </a:solidFill>
              </a:rPr>
              <a:t>Pályázati fordulók, létszámok </a:t>
            </a:r>
            <a:r>
              <a:rPr lang="hu-HU" sz="2400" dirty="0" smtClean="0">
                <a:solidFill>
                  <a:schemeClr val="tx1">
                    <a:lumMod val="75000"/>
                    <a:lumOff val="25000"/>
                  </a:schemeClr>
                </a:solidFill>
              </a:rPr>
              <a:t>(SH nélkül)</a:t>
            </a:r>
            <a:endParaRPr lang="hu-HU" sz="28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graphicFrame>
        <p:nvGraphicFramePr>
          <p:cNvPr id="5" name="Táblázat 4"/>
          <p:cNvGraphicFramePr>
            <a:graphicFrameLocks noGrp="1"/>
          </p:cNvGraphicFramePr>
          <p:nvPr>
            <p:extLst>
              <p:ext uri="{D42A27DB-BD31-4B8C-83A1-F6EECF244321}">
                <p14:modId xmlns:p14="http://schemas.microsoft.com/office/powerpoint/2010/main" val="1520220768"/>
              </p:ext>
            </p:extLst>
          </p:nvPr>
        </p:nvGraphicFramePr>
        <p:xfrm>
          <a:off x="539553" y="1988839"/>
          <a:ext cx="8010634" cy="4464496"/>
        </p:xfrm>
        <a:graphic>
          <a:graphicData uri="http://schemas.openxmlformats.org/drawingml/2006/table">
            <a:tbl>
              <a:tblPr/>
              <a:tblGrid>
                <a:gridCol w="2168080"/>
                <a:gridCol w="1041805"/>
                <a:gridCol w="1013648"/>
                <a:gridCol w="703922"/>
                <a:gridCol w="703922"/>
                <a:gridCol w="830628"/>
                <a:gridCol w="872864"/>
                <a:gridCol w="675765"/>
              </a:tblGrid>
              <a:tr h="558062">
                <a:tc>
                  <a:txBody>
                    <a:bodyPr/>
                    <a:lstStyle/>
                    <a:p>
                      <a:pPr algn="l" fontAlgn="ctr"/>
                      <a:r>
                        <a:rPr lang="hu-HU" sz="1100" b="1" i="0" u="none" strike="noStrike" dirty="0" smtClean="0">
                          <a:solidFill>
                            <a:srgbClr val="000000"/>
                          </a:solidFill>
                          <a:effectLst/>
                          <a:latin typeface="Calibri"/>
                        </a:rPr>
                        <a:t>   időütemezés </a:t>
                      </a:r>
                      <a:r>
                        <a:rPr lang="hu-HU" sz="1100" b="1" i="0" u="none" strike="noStrike" dirty="0">
                          <a:solidFill>
                            <a:srgbClr val="000000"/>
                          </a:solidFill>
                          <a:effectLst/>
                          <a:latin typeface="Calibri"/>
                        </a:rPr>
                        <a:t>(pályázati időszak)</a:t>
                      </a:r>
                    </a:p>
                  </a:txBody>
                  <a:tcPr marL="9525" marR="9525" marT="9525" marB="0" anchor="ctr">
                    <a:lnL>
                      <a:noFill/>
                    </a:lnL>
                    <a:lnR>
                      <a:noFill/>
                    </a:lnR>
                    <a:lnT>
                      <a:noFill/>
                    </a:lnT>
                    <a:lnB>
                      <a:noFill/>
                    </a:lnB>
                  </a:tcPr>
                </a:tc>
                <a:tc>
                  <a:txBody>
                    <a:bodyPr/>
                    <a:lstStyle/>
                    <a:p>
                      <a:pPr algn="ctr" fontAlgn="ctr"/>
                      <a:r>
                        <a:rPr lang="hu-HU" sz="1100" b="1" i="0" u="none" strike="noStrike">
                          <a:solidFill>
                            <a:srgbClr val="000000"/>
                          </a:solidFill>
                          <a:effectLst/>
                          <a:latin typeface="Calibri"/>
                        </a:rPr>
                        <a:t>részképzés, KA103</a:t>
                      </a:r>
                    </a:p>
                  </a:txBody>
                  <a:tcPr marL="9525" marR="9525" marT="9525" marB="0" anchor="ctr">
                    <a:lnL>
                      <a:noFill/>
                    </a:lnL>
                    <a:lnR>
                      <a:noFill/>
                    </a:lnR>
                    <a:lnT>
                      <a:noFill/>
                    </a:lnT>
                    <a:lnB>
                      <a:noFill/>
                    </a:lnB>
                  </a:tcPr>
                </a:tc>
                <a:tc>
                  <a:txBody>
                    <a:bodyPr/>
                    <a:lstStyle/>
                    <a:p>
                      <a:pPr algn="ctr" fontAlgn="ctr"/>
                      <a:r>
                        <a:rPr lang="hu-HU" sz="1100" b="1" i="0" u="none" strike="noStrike">
                          <a:solidFill>
                            <a:srgbClr val="000000"/>
                          </a:solidFill>
                          <a:effectLst/>
                          <a:latin typeface="Calibri"/>
                        </a:rPr>
                        <a:t>részképzés, KA107</a:t>
                      </a:r>
                    </a:p>
                  </a:txBody>
                  <a:tcPr marL="9525" marR="9525" marT="9525" marB="0" anchor="ctr">
                    <a:lnL>
                      <a:noFill/>
                    </a:lnL>
                    <a:lnR>
                      <a:noFill/>
                    </a:lnR>
                    <a:lnT>
                      <a:noFill/>
                    </a:lnT>
                    <a:lnB>
                      <a:noFill/>
                    </a:lnB>
                  </a:tcPr>
                </a:tc>
                <a:tc>
                  <a:txBody>
                    <a:bodyPr/>
                    <a:lstStyle/>
                    <a:p>
                      <a:pPr algn="ctr" fontAlgn="ctr"/>
                      <a:r>
                        <a:rPr lang="hu-HU" sz="1100" b="1" i="0" u="none" strike="noStrike" dirty="0" err="1" smtClean="0">
                          <a:solidFill>
                            <a:srgbClr val="000000"/>
                          </a:solidFill>
                          <a:effectLst/>
                          <a:latin typeface="Calibri"/>
                        </a:rPr>
                        <a:t>szgy</a:t>
                      </a:r>
                      <a:endParaRPr lang="hu-HU" sz="1100" b="1" i="0" u="none" strike="noStrike" dirty="0" smtClean="0">
                        <a:solidFill>
                          <a:srgbClr val="000000"/>
                        </a:solidFill>
                        <a:effectLst/>
                        <a:latin typeface="Calibri"/>
                      </a:endParaRPr>
                    </a:p>
                    <a:p>
                      <a:pPr algn="ctr" fontAlgn="ctr"/>
                      <a:r>
                        <a:rPr lang="hu-HU" sz="1100" b="1" i="0" u="none" strike="noStrike" dirty="0" smtClean="0">
                          <a:solidFill>
                            <a:srgbClr val="000000"/>
                          </a:solidFill>
                          <a:effectLst/>
                          <a:latin typeface="Calibri"/>
                        </a:rPr>
                        <a:t>KA103</a:t>
                      </a:r>
                      <a:endParaRPr lang="hu-HU" sz="1100" b="1" i="0" u="none" strike="noStrike" dirty="0">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r>
                        <a:rPr lang="hu-HU" sz="1100" b="1" i="0" u="none" strike="noStrike" dirty="0" err="1" smtClean="0">
                          <a:solidFill>
                            <a:srgbClr val="000000"/>
                          </a:solidFill>
                          <a:effectLst/>
                          <a:latin typeface="Calibri"/>
                        </a:rPr>
                        <a:t>szgy</a:t>
                      </a:r>
                      <a:endParaRPr lang="hu-HU" sz="1100" b="1" i="0" u="none" strike="noStrike" dirty="0" smtClean="0">
                        <a:solidFill>
                          <a:srgbClr val="000000"/>
                        </a:solidFill>
                        <a:effectLst/>
                        <a:latin typeface="Calibri"/>
                      </a:endParaRPr>
                    </a:p>
                    <a:p>
                      <a:pPr algn="ctr" fontAlgn="ctr"/>
                      <a:r>
                        <a:rPr lang="hu-HU" sz="1100" b="1" i="0" u="none" strike="noStrike" dirty="0" smtClean="0">
                          <a:solidFill>
                            <a:srgbClr val="000000"/>
                          </a:solidFill>
                          <a:effectLst/>
                          <a:latin typeface="Calibri"/>
                        </a:rPr>
                        <a:t>KA107</a:t>
                      </a:r>
                      <a:endParaRPr lang="hu-HU" sz="1100" b="1" i="0" u="none" strike="noStrike" dirty="0">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r>
                        <a:rPr lang="hu-HU" sz="1100" b="1" i="0" u="none" strike="noStrike" dirty="0" smtClean="0">
                          <a:solidFill>
                            <a:srgbClr val="000000"/>
                          </a:solidFill>
                          <a:effectLst/>
                          <a:latin typeface="Calibri"/>
                        </a:rPr>
                        <a:t>rövid</a:t>
                      </a:r>
                    </a:p>
                    <a:p>
                      <a:pPr algn="ctr" fontAlgn="ctr"/>
                      <a:r>
                        <a:rPr lang="hu-HU" sz="1100" b="1" i="0" u="none" strike="noStrike" dirty="0" smtClean="0">
                          <a:solidFill>
                            <a:srgbClr val="000000"/>
                          </a:solidFill>
                          <a:effectLst/>
                          <a:latin typeface="Calibri"/>
                        </a:rPr>
                        <a:t>EGT</a:t>
                      </a:r>
                      <a:endParaRPr lang="hu-HU" sz="1100" b="1" i="0" u="none" strike="noStrike" dirty="0">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r>
                        <a:rPr lang="hu-HU" sz="1100" b="1" i="0" u="none" strike="noStrike" dirty="0">
                          <a:solidFill>
                            <a:srgbClr val="000000"/>
                          </a:solidFill>
                          <a:effectLst/>
                          <a:latin typeface="Calibri"/>
                        </a:rPr>
                        <a:t>rövid </a:t>
                      </a:r>
                      <a:endParaRPr lang="hu-HU" sz="1100" b="1" i="0" u="none" strike="noStrike" dirty="0" smtClean="0">
                        <a:solidFill>
                          <a:srgbClr val="000000"/>
                        </a:solidFill>
                        <a:effectLst/>
                        <a:latin typeface="Calibri"/>
                      </a:endParaRPr>
                    </a:p>
                    <a:p>
                      <a:pPr algn="ctr" fontAlgn="ctr"/>
                      <a:r>
                        <a:rPr lang="hu-HU" sz="1100" b="1" i="0" u="none" strike="noStrike" dirty="0" err="1" smtClean="0">
                          <a:solidFill>
                            <a:srgbClr val="000000"/>
                          </a:solidFill>
                          <a:effectLst/>
                          <a:latin typeface="Calibri"/>
                        </a:rPr>
                        <a:t>EGT-n</a:t>
                      </a:r>
                      <a:r>
                        <a:rPr lang="hu-HU" sz="1100" b="1" i="0" u="none" strike="noStrike" dirty="0" smtClean="0">
                          <a:solidFill>
                            <a:srgbClr val="000000"/>
                          </a:solidFill>
                          <a:effectLst/>
                          <a:latin typeface="Calibri"/>
                        </a:rPr>
                        <a:t> </a:t>
                      </a:r>
                      <a:r>
                        <a:rPr lang="hu-HU" sz="1100" b="1" i="0" u="none" strike="noStrike" dirty="0">
                          <a:solidFill>
                            <a:srgbClr val="000000"/>
                          </a:solidFill>
                          <a:effectLst/>
                          <a:latin typeface="Calibri"/>
                        </a:rPr>
                        <a:t>kívül</a:t>
                      </a:r>
                    </a:p>
                  </a:txBody>
                  <a:tcPr marL="9525" marR="9525" marT="9525" marB="0" anchor="ctr">
                    <a:lnL>
                      <a:noFill/>
                    </a:lnL>
                    <a:lnR>
                      <a:noFill/>
                    </a:lnR>
                    <a:lnT>
                      <a:noFill/>
                    </a:lnT>
                    <a:lnB>
                      <a:noFill/>
                    </a:lnB>
                  </a:tcPr>
                </a:tc>
                <a:tc>
                  <a:txBody>
                    <a:bodyPr/>
                    <a:lstStyle/>
                    <a:p>
                      <a:pPr algn="ctr" fontAlgn="ctr"/>
                      <a:r>
                        <a:rPr lang="hu-HU" sz="1100" b="1" i="0" u="none" strike="noStrike">
                          <a:solidFill>
                            <a:srgbClr val="000000"/>
                          </a:solidFill>
                          <a:effectLst/>
                          <a:latin typeface="Calibri"/>
                        </a:rPr>
                        <a:t>össz</a:t>
                      </a:r>
                    </a:p>
                  </a:txBody>
                  <a:tcPr marL="9525" marR="9525" marT="9525" marB="0" anchor="ctr">
                    <a:lnL>
                      <a:noFill/>
                    </a:lnL>
                    <a:lnR>
                      <a:noFill/>
                    </a:lnR>
                    <a:lnT>
                      <a:noFill/>
                    </a:lnT>
                    <a:lnB>
                      <a:noFill/>
                    </a:lnB>
                  </a:tcPr>
                </a:tc>
              </a:tr>
              <a:tr h="279031">
                <a:tc>
                  <a:txBody>
                    <a:bodyPr/>
                    <a:lstStyle/>
                    <a:p>
                      <a:pPr algn="ctr" fontAlgn="b"/>
                      <a:r>
                        <a:rPr lang="hu-HU" sz="1100" b="0" i="1" u="none" strike="noStrike">
                          <a:solidFill>
                            <a:srgbClr val="000000"/>
                          </a:solidFill>
                          <a:effectLst/>
                          <a:latin typeface="Calibri"/>
                        </a:rPr>
                        <a:t>teljes létszám</a:t>
                      </a:r>
                    </a:p>
                  </a:txBody>
                  <a:tcPr marL="9525" marR="9525" marT="9525" marB="0" anchor="b">
                    <a:lnL>
                      <a:noFill/>
                    </a:lnL>
                    <a:lnR>
                      <a:noFill/>
                    </a:lnR>
                    <a:lnT>
                      <a:noFill/>
                    </a:lnT>
                    <a:lnB>
                      <a:noFill/>
                    </a:lnB>
                    <a:solidFill>
                      <a:srgbClr val="C4BD97"/>
                    </a:solidFill>
                  </a:tcPr>
                </a:tc>
                <a:tc>
                  <a:txBody>
                    <a:bodyPr/>
                    <a:lstStyle/>
                    <a:p>
                      <a:pPr algn="ctr" fontAlgn="b"/>
                      <a:r>
                        <a:rPr lang="hu-HU" sz="1100" b="0" i="1" u="none" strike="noStrike">
                          <a:solidFill>
                            <a:srgbClr val="000000"/>
                          </a:solidFill>
                          <a:effectLst/>
                          <a:latin typeface="Calibri"/>
                        </a:rPr>
                        <a:t>2320</a:t>
                      </a:r>
                    </a:p>
                  </a:txBody>
                  <a:tcPr marL="9525" marR="9525" marT="9525" marB="0" anchor="b">
                    <a:lnL>
                      <a:noFill/>
                    </a:lnL>
                    <a:lnR>
                      <a:noFill/>
                    </a:lnR>
                    <a:lnT>
                      <a:noFill/>
                    </a:lnT>
                    <a:lnB>
                      <a:noFill/>
                    </a:lnB>
                    <a:solidFill>
                      <a:srgbClr val="C4BD97"/>
                    </a:solidFill>
                  </a:tcPr>
                </a:tc>
                <a:tc>
                  <a:txBody>
                    <a:bodyPr/>
                    <a:lstStyle/>
                    <a:p>
                      <a:pPr algn="ctr" fontAlgn="b"/>
                      <a:r>
                        <a:rPr lang="hu-HU" sz="1100" b="0" i="1" u="none" strike="noStrike">
                          <a:solidFill>
                            <a:srgbClr val="000000"/>
                          </a:solidFill>
                          <a:effectLst/>
                          <a:latin typeface="Calibri"/>
                        </a:rPr>
                        <a:t>580</a:t>
                      </a:r>
                    </a:p>
                  </a:txBody>
                  <a:tcPr marL="9525" marR="9525" marT="9525" marB="0" anchor="b">
                    <a:lnL>
                      <a:noFill/>
                    </a:lnL>
                    <a:lnR>
                      <a:noFill/>
                    </a:lnR>
                    <a:lnT>
                      <a:noFill/>
                    </a:lnT>
                    <a:lnB>
                      <a:noFill/>
                    </a:lnB>
                    <a:solidFill>
                      <a:srgbClr val="C4BD97"/>
                    </a:solidFill>
                  </a:tcPr>
                </a:tc>
                <a:tc>
                  <a:txBody>
                    <a:bodyPr/>
                    <a:lstStyle/>
                    <a:p>
                      <a:pPr algn="ctr" fontAlgn="b"/>
                      <a:r>
                        <a:rPr lang="hu-HU" sz="1100" b="0" i="1" u="none" strike="noStrike">
                          <a:solidFill>
                            <a:srgbClr val="000000"/>
                          </a:solidFill>
                          <a:effectLst/>
                          <a:latin typeface="Calibri"/>
                        </a:rPr>
                        <a:t>3120</a:t>
                      </a:r>
                    </a:p>
                  </a:txBody>
                  <a:tcPr marL="9525" marR="9525" marT="9525" marB="0" anchor="b">
                    <a:lnL>
                      <a:noFill/>
                    </a:lnL>
                    <a:lnR>
                      <a:noFill/>
                    </a:lnR>
                    <a:lnT>
                      <a:noFill/>
                    </a:lnT>
                    <a:lnB>
                      <a:noFill/>
                    </a:lnB>
                    <a:solidFill>
                      <a:srgbClr val="C4BD97"/>
                    </a:solidFill>
                  </a:tcPr>
                </a:tc>
                <a:tc>
                  <a:txBody>
                    <a:bodyPr/>
                    <a:lstStyle/>
                    <a:p>
                      <a:pPr algn="ctr" fontAlgn="b"/>
                      <a:r>
                        <a:rPr lang="hu-HU" sz="1100" b="0" i="1" u="none" strike="noStrike">
                          <a:solidFill>
                            <a:srgbClr val="000000"/>
                          </a:solidFill>
                          <a:effectLst/>
                          <a:latin typeface="Calibri"/>
                        </a:rPr>
                        <a:t>780</a:t>
                      </a:r>
                    </a:p>
                  </a:txBody>
                  <a:tcPr marL="9525" marR="9525" marT="9525" marB="0" anchor="b">
                    <a:lnL>
                      <a:noFill/>
                    </a:lnL>
                    <a:lnR>
                      <a:noFill/>
                    </a:lnR>
                    <a:lnT>
                      <a:noFill/>
                    </a:lnT>
                    <a:lnB>
                      <a:noFill/>
                    </a:lnB>
                    <a:solidFill>
                      <a:srgbClr val="C4BD97"/>
                    </a:solidFill>
                  </a:tcPr>
                </a:tc>
                <a:tc>
                  <a:txBody>
                    <a:bodyPr/>
                    <a:lstStyle/>
                    <a:p>
                      <a:pPr algn="ctr" fontAlgn="b"/>
                      <a:r>
                        <a:rPr lang="hu-HU" sz="1100" b="0" i="1" u="none" strike="noStrike">
                          <a:solidFill>
                            <a:srgbClr val="000000"/>
                          </a:solidFill>
                          <a:effectLst/>
                          <a:latin typeface="Calibri"/>
                        </a:rPr>
                        <a:t>960</a:t>
                      </a:r>
                    </a:p>
                  </a:txBody>
                  <a:tcPr marL="9525" marR="9525" marT="9525" marB="0" anchor="b">
                    <a:lnL>
                      <a:noFill/>
                    </a:lnL>
                    <a:lnR>
                      <a:noFill/>
                    </a:lnR>
                    <a:lnT>
                      <a:noFill/>
                    </a:lnT>
                    <a:lnB>
                      <a:noFill/>
                    </a:lnB>
                    <a:solidFill>
                      <a:srgbClr val="C4BD97"/>
                    </a:solidFill>
                  </a:tcPr>
                </a:tc>
                <a:tc>
                  <a:txBody>
                    <a:bodyPr/>
                    <a:lstStyle/>
                    <a:p>
                      <a:pPr algn="ctr" fontAlgn="b"/>
                      <a:r>
                        <a:rPr lang="hu-HU" sz="1100" b="0" i="1" u="none" strike="noStrike">
                          <a:solidFill>
                            <a:srgbClr val="000000"/>
                          </a:solidFill>
                          <a:effectLst/>
                          <a:latin typeface="Calibri"/>
                        </a:rPr>
                        <a:t>240</a:t>
                      </a:r>
                    </a:p>
                  </a:txBody>
                  <a:tcPr marL="9525" marR="9525" marT="9525" marB="0" anchor="b">
                    <a:lnL>
                      <a:noFill/>
                    </a:lnL>
                    <a:lnR>
                      <a:noFill/>
                    </a:lnR>
                    <a:lnT>
                      <a:noFill/>
                    </a:lnT>
                    <a:lnB>
                      <a:noFill/>
                    </a:lnB>
                    <a:solidFill>
                      <a:srgbClr val="C4BD97"/>
                    </a:solidFill>
                  </a:tcPr>
                </a:tc>
                <a:tc>
                  <a:txBody>
                    <a:bodyPr/>
                    <a:lstStyle/>
                    <a:p>
                      <a:pPr algn="ctr" fontAlgn="b"/>
                      <a:r>
                        <a:rPr lang="hu-HU" sz="1100" b="1" i="1" u="none" strike="noStrike">
                          <a:solidFill>
                            <a:srgbClr val="000000"/>
                          </a:solidFill>
                          <a:effectLst/>
                          <a:latin typeface="Calibri"/>
                        </a:rPr>
                        <a:t>8000</a:t>
                      </a:r>
                    </a:p>
                  </a:txBody>
                  <a:tcPr marL="9525" marR="9525" marT="9525" marB="0" anchor="b">
                    <a:lnL>
                      <a:noFill/>
                    </a:lnL>
                    <a:lnR>
                      <a:noFill/>
                    </a:lnR>
                    <a:lnT>
                      <a:noFill/>
                    </a:lnT>
                    <a:lnB>
                      <a:noFill/>
                    </a:lnB>
                    <a:solidFill>
                      <a:srgbClr val="C4BD97"/>
                    </a:solidFill>
                  </a:tcPr>
                </a:tc>
              </a:tr>
              <a:tr h="279031">
                <a:tc>
                  <a:txBody>
                    <a:bodyPr/>
                    <a:lstStyle/>
                    <a:p>
                      <a:pPr algn="l" fontAlgn="b"/>
                      <a:r>
                        <a:rPr lang="hu-HU" sz="1100" b="0" i="0" u="none" strike="noStrike" dirty="0" smtClean="0">
                          <a:solidFill>
                            <a:srgbClr val="000000"/>
                          </a:solidFill>
                          <a:effectLst/>
                          <a:latin typeface="Calibri"/>
                        </a:rPr>
                        <a:t>  2015/2016/2 </a:t>
                      </a:r>
                      <a:r>
                        <a:rPr lang="hu-HU" sz="1100" b="0" i="0" u="none" strike="noStrike" dirty="0">
                          <a:solidFill>
                            <a:srgbClr val="000000"/>
                          </a:solidFill>
                          <a:effectLst/>
                          <a:latin typeface="Calibri"/>
                        </a:rPr>
                        <a:t>(2016. március)</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2016/2017/1 </a:t>
                      </a:r>
                      <a:r>
                        <a:rPr lang="hu-HU" sz="1100" b="0" i="0" u="none" strike="noStrike" dirty="0">
                          <a:solidFill>
                            <a:srgbClr val="000000"/>
                          </a:solidFill>
                          <a:effectLst/>
                          <a:latin typeface="Calibri"/>
                        </a:rPr>
                        <a:t>(2016. szeptember)</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2016/2017/2 </a:t>
                      </a:r>
                      <a:r>
                        <a:rPr lang="hu-HU" sz="1100" b="0" i="0" u="none" strike="noStrike" dirty="0">
                          <a:solidFill>
                            <a:srgbClr val="000000"/>
                          </a:solidFill>
                          <a:effectLst/>
                          <a:latin typeface="Calibri"/>
                        </a:rPr>
                        <a:t>(2017. március)</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dirty="0">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2017/2018/1 </a:t>
                      </a:r>
                      <a:r>
                        <a:rPr lang="hu-HU" sz="1100" b="0" i="0" u="none" strike="noStrike" dirty="0">
                          <a:solidFill>
                            <a:srgbClr val="000000"/>
                          </a:solidFill>
                          <a:effectLst/>
                          <a:latin typeface="Calibri"/>
                        </a:rPr>
                        <a:t>(2017. szeptember)</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2017/2018/2 </a:t>
                      </a:r>
                      <a:r>
                        <a:rPr lang="hu-HU" sz="1100" b="0" i="0" u="none" strike="noStrike" dirty="0">
                          <a:solidFill>
                            <a:srgbClr val="000000"/>
                          </a:solidFill>
                          <a:effectLst/>
                          <a:latin typeface="Calibri"/>
                        </a:rPr>
                        <a:t>(2018. március)</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2018/2019/1 </a:t>
                      </a:r>
                      <a:r>
                        <a:rPr lang="hu-HU" sz="1100" b="0" i="0" u="none" strike="noStrike" dirty="0">
                          <a:solidFill>
                            <a:srgbClr val="000000"/>
                          </a:solidFill>
                          <a:effectLst/>
                          <a:latin typeface="Calibri"/>
                        </a:rPr>
                        <a:t>(2018. szeptember)</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2018/2019/2 </a:t>
                      </a:r>
                      <a:r>
                        <a:rPr lang="hu-HU" sz="1100" b="0" i="0" u="none" strike="noStrike" dirty="0">
                          <a:solidFill>
                            <a:srgbClr val="000000"/>
                          </a:solidFill>
                          <a:effectLst/>
                          <a:latin typeface="Calibri"/>
                        </a:rPr>
                        <a:t>(2019. március)</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2019/2020/1 </a:t>
                      </a:r>
                      <a:r>
                        <a:rPr lang="hu-HU" sz="1100" b="0" i="0" u="none" strike="noStrike" dirty="0">
                          <a:solidFill>
                            <a:srgbClr val="000000"/>
                          </a:solidFill>
                          <a:effectLst/>
                          <a:latin typeface="Calibri"/>
                        </a:rPr>
                        <a:t>(2019. szeptember)</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2019/2020/2 </a:t>
                      </a:r>
                      <a:r>
                        <a:rPr lang="hu-HU" sz="1100" b="0" i="0" u="none" strike="noStrike" dirty="0">
                          <a:solidFill>
                            <a:srgbClr val="000000"/>
                          </a:solidFill>
                          <a:effectLst/>
                          <a:latin typeface="Calibri"/>
                        </a:rPr>
                        <a:t>(2020. március)</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2020/2021/1 </a:t>
                      </a:r>
                      <a:r>
                        <a:rPr lang="hu-HU" sz="1100" b="0" i="0" u="none" strike="noStrike" dirty="0">
                          <a:solidFill>
                            <a:srgbClr val="000000"/>
                          </a:solidFill>
                          <a:effectLst/>
                          <a:latin typeface="Calibri"/>
                        </a:rPr>
                        <a:t>(2020. szeptember)</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232</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58</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753,6364</a:t>
                      </a:r>
                    </a:p>
                  </a:txBody>
                  <a:tcPr marL="9525" marR="9525" marT="9525" marB="0" anchor="b">
                    <a:lnL>
                      <a:noFill/>
                    </a:lnL>
                    <a:lnR>
                      <a:noFill/>
                    </a:lnR>
                    <a:lnT>
                      <a:noFill/>
                    </a:lnT>
                    <a:lnB>
                      <a:noFill/>
                    </a:lnB>
                  </a:tcPr>
                </a:tc>
              </a:tr>
              <a:tr h="279031">
                <a:tc>
                  <a:txBody>
                    <a:bodyPr/>
                    <a:lstStyle/>
                    <a:p>
                      <a:pPr algn="l" fontAlgn="b"/>
                      <a:r>
                        <a:rPr lang="hu-HU" sz="1100" b="0" i="0" u="none" strike="noStrike" dirty="0" smtClean="0">
                          <a:solidFill>
                            <a:srgbClr val="000000"/>
                          </a:solidFill>
                          <a:effectLst/>
                          <a:latin typeface="Calibri"/>
                        </a:rPr>
                        <a:t>  2020/2021/2 </a:t>
                      </a:r>
                      <a:r>
                        <a:rPr lang="hu-HU" sz="1100" b="0" i="0" u="none" strike="noStrike" dirty="0">
                          <a:solidFill>
                            <a:srgbClr val="000000"/>
                          </a:solidFill>
                          <a:effectLst/>
                          <a:latin typeface="Calibri"/>
                        </a:rPr>
                        <a:t>(2021. március)</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0</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0</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284</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71</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87</a:t>
                      </a:r>
                    </a:p>
                  </a:txBody>
                  <a:tcPr marL="9525" marR="9525" marT="9525" marB="0" anchor="b">
                    <a:lnL>
                      <a:noFill/>
                    </a:lnL>
                    <a:lnR>
                      <a:noFill/>
                    </a:lnR>
                    <a:lnT>
                      <a:noFill/>
                    </a:lnT>
                    <a:lnB>
                      <a:noFill/>
                    </a:lnB>
                  </a:tcPr>
                </a:tc>
                <a:tc>
                  <a:txBody>
                    <a:bodyPr/>
                    <a:lstStyle/>
                    <a:p>
                      <a:pPr algn="ctr" fontAlgn="b"/>
                      <a:r>
                        <a:rPr lang="hu-HU" sz="11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hu-HU" sz="1100" b="1" i="1" u="none" strike="noStrike">
                          <a:solidFill>
                            <a:srgbClr val="000000"/>
                          </a:solidFill>
                          <a:effectLst/>
                          <a:latin typeface="Calibri"/>
                        </a:rPr>
                        <a:t>463,6364</a:t>
                      </a:r>
                    </a:p>
                  </a:txBody>
                  <a:tcPr marL="9525" marR="9525" marT="9525" marB="0" anchor="b">
                    <a:lnL>
                      <a:noFill/>
                    </a:lnL>
                    <a:lnR>
                      <a:noFill/>
                    </a:lnR>
                    <a:lnT>
                      <a:noFill/>
                    </a:lnT>
                    <a:lnB>
                      <a:noFill/>
                    </a:lnB>
                  </a:tcPr>
                </a:tc>
              </a:tr>
              <a:tr h="279031">
                <a:tc>
                  <a:txBody>
                    <a:bodyPr/>
                    <a:lstStyle/>
                    <a:p>
                      <a:pPr algn="l"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1" i="0" u="none" strike="noStrike">
                        <a:solidFill>
                          <a:srgbClr val="000000"/>
                        </a:solidFill>
                        <a:effectLst/>
                        <a:latin typeface="Calibri"/>
                      </a:endParaRPr>
                    </a:p>
                  </a:txBody>
                  <a:tcPr marL="9525" marR="9525" marT="9525" marB="0" anchor="b">
                    <a:lnL>
                      <a:noFill/>
                    </a:lnL>
                    <a:lnR>
                      <a:noFill/>
                    </a:lnR>
                    <a:lnT>
                      <a:noFill/>
                    </a:lnT>
                    <a:lnB>
                      <a:noFill/>
                    </a:lnB>
                  </a:tcPr>
                </a:tc>
              </a:tr>
              <a:tr h="279031">
                <a:tc gridSpan="4">
                  <a:txBody>
                    <a:bodyPr/>
                    <a:lstStyle/>
                    <a:p>
                      <a:pPr algn="l" fontAlgn="b"/>
                      <a:r>
                        <a:rPr lang="hu-HU" sz="1100" b="0" i="0" u="none" strike="noStrike" dirty="0">
                          <a:solidFill>
                            <a:srgbClr val="000000"/>
                          </a:solidFill>
                          <a:effectLst/>
                          <a:latin typeface="Calibri"/>
                        </a:rPr>
                        <a:t>Projektzárás (mobilitás zárásának határideje): 2021. augusztus 31.</a:t>
                      </a:r>
                    </a:p>
                  </a:txBody>
                  <a:tcPr marL="9525" marR="9525" marT="9525" marB="0" anchor="b">
                    <a:lnL>
                      <a:noFill/>
                    </a:lnL>
                    <a:lnR>
                      <a:noFill/>
                    </a:lnR>
                    <a:lnT>
                      <a:noFill/>
                    </a:lnT>
                    <a:lnB>
                      <a:noFill/>
                    </a:lnB>
                    <a:solidFill>
                      <a:srgbClr val="FFFF00"/>
                    </a:solidFill>
                  </a:tcPr>
                </a:tc>
                <a:tc hMerge="1">
                  <a:txBody>
                    <a:bodyPr/>
                    <a:lstStyle/>
                    <a:p>
                      <a:endParaRPr lang="hu-HU"/>
                    </a:p>
                  </a:txBody>
                  <a:tcPr/>
                </a:tc>
                <a:tc hMerge="1">
                  <a:txBody>
                    <a:bodyPr/>
                    <a:lstStyle/>
                    <a:p>
                      <a:endParaRPr lang="hu-HU"/>
                    </a:p>
                  </a:txBody>
                  <a:tcPr/>
                </a:tc>
                <a:tc hMerge="1">
                  <a:txBody>
                    <a:bodyPr/>
                    <a:lstStyle/>
                    <a:p>
                      <a:endParaRPr lang="hu-HU"/>
                    </a:p>
                  </a:txBody>
                  <a:tcPr/>
                </a:tc>
                <a:tc>
                  <a:txBody>
                    <a:bodyPr/>
                    <a:lstStyle/>
                    <a:p>
                      <a:pPr algn="ctr" fontAlgn="b"/>
                      <a:r>
                        <a:rPr lang="hu-HU" sz="1100" b="0" i="0" u="none" strike="noStrike">
                          <a:solidFill>
                            <a:srgbClr val="000000"/>
                          </a:solidFill>
                          <a:effectLst/>
                          <a:latin typeface="Calibri"/>
                        </a:rPr>
                        <a:t> </a:t>
                      </a:r>
                    </a:p>
                  </a:txBody>
                  <a:tcPr marL="9525" marR="9525" marT="9525" marB="0" anchor="b">
                    <a:lnL>
                      <a:noFill/>
                    </a:lnL>
                    <a:lnR>
                      <a:noFill/>
                    </a:lnR>
                    <a:lnT>
                      <a:noFill/>
                    </a:lnT>
                    <a:lnB>
                      <a:noFill/>
                    </a:lnB>
                    <a:solidFill>
                      <a:srgbClr val="FFFFFF"/>
                    </a:solidFill>
                  </a:tcPr>
                </a:tc>
                <a:tc>
                  <a:txBody>
                    <a:bodyPr/>
                    <a:lstStyle/>
                    <a:p>
                      <a:pPr algn="ctr" fontAlgn="b"/>
                      <a:r>
                        <a:rPr lang="hu-HU" sz="1100" b="0" i="0" u="none" strike="noStrike">
                          <a:solidFill>
                            <a:srgbClr val="000000"/>
                          </a:solidFill>
                          <a:effectLst/>
                          <a:latin typeface="Calibri"/>
                        </a:rPr>
                        <a:t> </a:t>
                      </a:r>
                    </a:p>
                  </a:txBody>
                  <a:tcPr marL="9525" marR="9525" marT="9525" marB="0" anchor="b">
                    <a:lnL>
                      <a:noFill/>
                    </a:lnL>
                    <a:lnR>
                      <a:noFill/>
                    </a:lnR>
                    <a:lnT>
                      <a:noFill/>
                    </a:lnT>
                    <a:lnB>
                      <a:noFill/>
                    </a:lnB>
                    <a:solidFill>
                      <a:srgbClr val="FFFFFF"/>
                    </a:solidFill>
                  </a:tcPr>
                </a:tc>
                <a:tc>
                  <a:txBody>
                    <a:bodyPr/>
                    <a:lstStyle/>
                    <a:p>
                      <a:pPr algn="ctr" fontAlgn="b"/>
                      <a:endParaRPr lang="hu-HU"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endParaRPr lang="hu-HU" sz="1100" b="1"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914952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1043608" y="1412776"/>
            <a:ext cx="4419600" cy="1440160"/>
          </a:xfrm>
        </p:spPr>
        <p:txBody>
          <a:bodyPr/>
          <a:lstStyle/>
          <a:p>
            <a:r>
              <a:rPr lang="hu-HU" dirty="0" smtClean="0"/>
              <a:t>KÖSZÖNÖM </a:t>
            </a:r>
            <a:br>
              <a:rPr lang="hu-HU" dirty="0" smtClean="0"/>
            </a:br>
            <a:r>
              <a:rPr lang="hu-HU" dirty="0" smtClean="0"/>
              <a:t>A FIGYELMET!</a:t>
            </a:r>
            <a:endParaRPr lang="hu-HU" dirty="0"/>
          </a:p>
        </p:txBody>
      </p:sp>
      <p:pic>
        <p:nvPicPr>
          <p:cNvPr id="3" name="Kép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524" y="0"/>
            <a:ext cx="1447475" cy="764704"/>
          </a:xfrm>
          <a:prstGeom prst="rect">
            <a:avLst/>
          </a:prstGeom>
        </p:spPr>
      </p:pic>
    </p:spTree>
    <p:extLst>
      <p:ext uri="{BB962C8B-B14F-4D97-AF65-F5344CB8AC3E}">
        <p14:creationId xmlns:p14="http://schemas.microsoft.com/office/powerpoint/2010/main" val="376552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2348880"/>
            <a:ext cx="8229600" cy="3777283"/>
          </a:xfrm>
        </p:spPr>
        <p:txBody>
          <a:bodyPr>
            <a:normAutofit/>
          </a:bodyPr>
          <a:lstStyle/>
          <a:p>
            <a:pPr>
              <a:spcAft>
                <a:spcPts val="600"/>
              </a:spcAft>
            </a:pPr>
            <a:r>
              <a:rPr lang="hu-HU" sz="2400" dirty="0" smtClean="0"/>
              <a:t>Részképzés:</a:t>
            </a:r>
          </a:p>
          <a:p>
            <a:pPr lvl="1">
              <a:spcAft>
                <a:spcPts val="600"/>
              </a:spcAft>
            </a:pPr>
            <a:r>
              <a:rPr lang="hu-HU" sz="2000" dirty="0" smtClean="0"/>
              <a:t>Tavaszi forduló:	2016. március 10.</a:t>
            </a:r>
          </a:p>
          <a:p>
            <a:pPr lvl="1">
              <a:spcAft>
                <a:spcPts val="600"/>
              </a:spcAft>
            </a:pPr>
            <a:r>
              <a:rPr lang="hu-HU" sz="2000" dirty="0" smtClean="0"/>
              <a:t>Őszi forduló:	2016. szeptember 20.</a:t>
            </a:r>
          </a:p>
          <a:p>
            <a:pPr marL="457200" lvl="1" indent="0">
              <a:spcAft>
                <a:spcPts val="600"/>
              </a:spcAft>
              <a:buNone/>
            </a:pPr>
            <a:endParaRPr lang="hu-HU" sz="2000" dirty="0" smtClean="0"/>
          </a:p>
          <a:p>
            <a:pPr>
              <a:spcAft>
                <a:spcPts val="600"/>
              </a:spcAft>
            </a:pPr>
            <a:r>
              <a:rPr lang="hu-HU" sz="2400" dirty="0" smtClean="0"/>
              <a:t>Szakmai gyakorlat és rövid tanulmányút:</a:t>
            </a:r>
          </a:p>
          <a:p>
            <a:pPr lvl="1">
              <a:spcAft>
                <a:spcPts val="600"/>
              </a:spcAft>
            </a:pPr>
            <a:r>
              <a:rPr lang="hu-HU" sz="2000" dirty="0"/>
              <a:t>Tavaszi forduló:	2016. </a:t>
            </a:r>
            <a:r>
              <a:rPr lang="hu-HU" sz="2000" dirty="0" smtClean="0"/>
              <a:t>április10</a:t>
            </a:r>
            <a:r>
              <a:rPr lang="hu-HU" sz="2000" dirty="0"/>
              <a:t>.</a:t>
            </a:r>
          </a:p>
          <a:p>
            <a:pPr lvl="1">
              <a:spcAft>
                <a:spcPts val="600"/>
              </a:spcAft>
            </a:pPr>
            <a:r>
              <a:rPr lang="hu-HU" sz="2000" dirty="0"/>
              <a:t>Őszi forduló:	2016. </a:t>
            </a:r>
            <a:r>
              <a:rPr lang="hu-HU" sz="2000" dirty="0" smtClean="0"/>
              <a:t>október 20</a:t>
            </a:r>
            <a:r>
              <a:rPr lang="hu-HU" sz="2000" dirty="0"/>
              <a:t>.</a:t>
            </a:r>
          </a:p>
          <a:p>
            <a:pPr>
              <a:spcAft>
                <a:spcPts val="600"/>
              </a:spcAft>
            </a:pPr>
            <a:endParaRPr lang="hu-HU" sz="2000" dirty="0"/>
          </a:p>
        </p:txBody>
      </p:sp>
      <p:sp>
        <p:nvSpPr>
          <p:cNvPr id="3" name="Szöveg helye 2"/>
          <p:cNvSpPr>
            <a:spLocks noGrp="1"/>
          </p:cNvSpPr>
          <p:nvPr>
            <p:ph type="body" sz="half" idx="2"/>
          </p:nvPr>
        </p:nvSpPr>
        <p:spPr>
          <a:xfrm>
            <a:off x="457200" y="1435101"/>
            <a:ext cx="8507288" cy="553739"/>
          </a:xfrm>
        </p:spPr>
        <p:txBody>
          <a:bodyPr>
            <a:normAutofit/>
          </a:bodyPr>
          <a:lstStyle/>
          <a:p>
            <a:r>
              <a:rPr lang="hu-HU" sz="2400" b="1" dirty="0" smtClean="0">
                <a:solidFill>
                  <a:schemeClr val="tx1">
                    <a:lumMod val="75000"/>
                    <a:lumOff val="25000"/>
                  </a:schemeClr>
                </a:solidFill>
              </a:rPr>
              <a:t>Pályázati határidők</a:t>
            </a: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1269959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24020" y="2479150"/>
            <a:ext cx="8229600" cy="4032448"/>
          </a:xfrm>
        </p:spPr>
        <p:txBody>
          <a:bodyPr>
            <a:normAutofit fontScale="92500"/>
          </a:bodyPr>
          <a:lstStyle/>
          <a:p>
            <a:pPr>
              <a:spcAft>
                <a:spcPts val="600"/>
              </a:spcAft>
            </a:pPr>
            <a:r>
              <a:rPr lang="hu-HU" sz="2400" dirty="0" smtClean="0"/>
              <a:t>Csak meglévő partneregyetem pályázható (lista: minél előbb…)</a:t>
            </a:r>
          </a:p>
          <a:p>
            <a:pPr>
              <a:spcAft>
                <a:spcPts val="600"/>
              </a:spcAft>
            </a:pPr>
            <a:r>
              <a:rPr lang="hu-HU" sz="2400" dirty="0" smtClean="0"/>
              <a:t>3</a:t>
            </a:r>
            <a:r>
              <a:rPr lang="hu-HU" sz="2400" dirty="0"/>
              <a:t>–</a:t>
            </a:r>
            <a:r>
              <a:rPr lang="hu-HU" sz="2400" dirty="0" smtClean="0"/>
              <a:t>5 hónap időtartam (indokolt esetben lehet 12 hó)</a:t>
            </a:r>
          </a:p>
          <a:p>
            <a:pPr>
              <a:spcAft>
                <a:spcPts val="600"/>
              </a:spcAft>
            </a:pPr>
            <a:r>
              <a:rPr lang="hu-HU" sz="2400" dirty="0" smtClean="0"/>
              <a:t>Min. 20 kredit (vagy ezzel egyenértékű kurzus) teljesítése</a:t>
            </a:r>
          </a:p>
          <a:p>
            <a:pPr>
              <a:spcAft>
                <a:spcPts val="600"/>
              </a:spcAft>
            </a:pPr>
            <a:r>
              <a:rPr lang="hu-HU" sz="2400" dirty="0" smtClean="0"/>
              <a:t>Aktív hallgatói jogviszony</a:t>
            </a:r>
          </a:p>
          <a:p>
            <a:pPr>
              <a:spcAft>
                <a:spcPts val="600"/>
              </a:spcAft>
            </a:pPr>
            <a:r>
              <a:rPr lang="hu-HU" sz="2400" dirty="0" smtClean="0"/>
              <a:t>Ösztöndíj: havi összeg, tört hónapra félhavi kerekítés elve</a:t>
            </a:r>
          </a:p>
          <a:p>
            <a:pPr>
              <a:spcAft>
                <a:spcPts val="600"/>
              </a:spcAft>
            </a:pPr>
            <a:r>
              <a:rPr lang="hu-HU" sz="2400" dirty="0" smtClean="0"/>
              <a:t>Kiegészítő pályázati lehetőségek:</a:t>
            </a:r>
          </a:p>
          <a:p>
            <a:pPr lvl="1">
              <a:spcAft>
                <a:spcPts val="600"/>
              </a:spcAft>
            </a:pPr>
            <a:r>
              <a:rPr lang="hu-HU" sz="2000" dirty="0" smtClean="0"/>
              <a:t>Szociális kiegészítő ösztöndíj</a:t>
            </a:r>
          </a:p>
          <a:p>
            <a:pPr lvl="1">
              <a:spcAft>
                <a:spcPts val="600"/>
              </a:spcAft>
            </a:pPr>
            <a:r>
              <a:rPr lang="hu-HU" sz="2000" dirty="0" smtClean="0"/>
              <a:t>Tartósan betegek vagy fogyatékkal élők kiegészítő támogatása</a:t>
            </a:r>
            <a:endParaRPr lang="hu-HU" sz="2000" dirty="0"/>
          </a:p>
        </p:txBody>
      </p:sp>
      <p:sp>
        <p:nvSpPr>
          <p:cNvPr id="3" name="Szöveg helye 2"/>
          <p:cNvSpPr>
            <a:spLocks noGrp="1"/>
          </p:cNvSpPr>
          <p:nvPr>
            <p:ph type="body" sz="half" idx="2"/>
          </p:nvPr>
        </p:nvSpPr>
        <p:spPr>
          <a:xfrm>
            <a:off x="457200" y="1435101"/>
            <a:ext cx="8507288" cy="1057795"/>
          </a:xfrm>
        </p:spPr>
        <p:txBody>
          <a:bodyPr>
            <a:normAutofit fontScale="70000" lnSpcReduction="20000"/>
          </a:bodyPr>
          <a:lstStyle/>
          <a:p>
            <a:r>
              <a:rPr lang="hu-HU" sz="5100" b="1" dirty="0" smtClean="0">
                <a:solidFill>
                  <a:schemeClr val="tx1">
                    <a:lumMod val="75000"/>
                    <a:lumOff val="25000"/>
                  </a:schemeClr>
                </a:solidFill>
              </a:rPr>
              <a:t>Részképzés</a:t>
            </a:r>
            <a:endParaRPr lang="hu-HU" sz="2400" b="1" dirty="0" smtClean="0">
              <a:solidFill>
                <a:schemeClr val="tx1">
                  <a:lumMod val="75000"/>
                  <a:lumOff val="25000"/>
                </a:schemeClr>
              </a:solidFill>
            </a:endParaRPr>
          </a:p>
          <a:p>
            <a:pPr algn="ctr"/>
            <a:r>
              <a:rPr lang="hu-HU" sz="2400" b="1" dirty="0" smtClean="0">
                <a:solidFill>
                  <a:schemeClr val="tx1">
                    <a:lumMod val="75000"/>
                    <a:lumOff val="25000"/>
                  </a:schemeClr>
                </a:solidFill>
                <a:hlinkClick r:id="rId2"/>
              </a:rPr>
              <a:t>http</a:t>
            </a:r>
            <a:r>
              <a:rPr lang="hu-HU" sz="2400" b="1" dirty="0">
                <a:solidFill>
                  <a:schemeClr val="tx1">
                    <a:lumMod val="75000"/>
                    <a:lumOff val="25000"/>
                  </a:schemeClr>
                </a:solidFill>
                <a:hlinkClick r:id="rId2"/>
              </a:rPr>
              <a:t>://</a:t>
            </a:r>
            <a:r>
              <a:rPr lang="hu-HU" sz="2400" b="1" dirty="0" smtClean="0">
                <a:solidFill>
                  <a:schemeClr val="tx1">
                    <a:lumMod val="75000"/>
                    <a:lumOff val="25000"/>
                  </a:schemeClr>
                </a:solidFill>
                <a:hlinkClick r:id="rId2"/>
              </a:rPr>
              <a:t>tka.hu/palyazatok/4888/campus-mundi-osztondij-kulfoldi-reszkepzeshez</a:t>
            </a:r>
            <a:endParaRPr lang="hu-HU" sz="2400" b="1" dirty="0" smtClean="0">
              <a:solidFill>
                <a:schemeClr val="tx1">
                  <a:lumMod val="75000"/>
                  <a:lumOff val="25000"/>
                </a:schemeClr>
              </a:solidFill>
            </a:endParaRPr>
          </a:p>
          <a:p>
            <a:pPr algn="ctr"/>
            <a:r>
              <a:rPr lang="hu-HU" sz="2400" b="1" dirty="0" err="1" smtClean="0">
                <a:solidFill>
                  <a:schemeClr val="tx1">
                    <a:lumMod val="75000"/>
                    <a:lumOff val="25000"/>
                  </a:schemeClr>
                </a:solidFill>
                <a:hlinkClick r:id="rId3"/>
              </a:rPr>
              <a:t>www.campusmundi.hu</a:t>
            </a:r>
            <a:endParaRPr lang="hu-HU" sz="2400" b="1" dirty="0" smtClean="0">
              <a:solidFill>
                <a:schemeClr val="tx1">
                  <a:lumMod val="75000"/>
                  <a:lumOff val="25000"/>
                </a:schemeClr>
              </a:solidFill>
            </a:endParaRPr>
          </a:p>
          <a:p>
            <a:pPr algn="ct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2922027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2060848"/>
            <a:ext cx="8229600" cy="4320480"/>
          </a:xfrm>
        </p:spPr>
        <p:txBody>
          <a:bodyPr>
            <a:normAutofit/>
          </a:bodyPr>
          <a:lstStyle/>
          <a:p>
            <a:pPr>
              <a:spcAft>
                <a:spcPts val="600"/>
              </a:spcAft>
            </a:pPr>
            <a:endParaRPr lang="hu-HU" sz="1000" dirty="0"/>
          </a:p>
          <a:p>
            <a:pPr marL="0" indent="0" algn="ctr">
              <a:spcAft>
                <a:spcPts val="600"/>
              </a:spcAft>
              <a:buNone/>
            </a:pPr>
            <a:r>
              <a:rPr lang="hu-HU" sz="2400" dirty="0" err="1" smtClean="0">
                <a:hlinkClick r:id="rId2"/>
              </a:rPr>
              <a:t>www.scholarship.hu</a:t>
            </a:r>
            <a:r>
              <a:rPr lang="hu-HU" sz="2400" dirty="0" smtClean="0"/>
              <a:t> partneradatok </a:t>
            </a:r>
            <a:r>
              <a:rPr lang="hu-HU" sz="2400" dirty="0" smtClean="0"/>
              <a:t>gyűjtése</a:t>
            </a:r>
          </a:p>
          <a:p>
            <a:pPr marL="0" indent="0" algn="ctr">
              <a:spcAft>
                <a:spcPts val="600"/>
              </a:spcAft>
              <a:buNone/>
            </a:pPr>
            <a:r>
              <a:rPr lang="hu-HU" sz="1300" dirty="0" smtClean="0"/>
              <a:t> </a:t>
            </a:r>
            <a:r>
              <a:rPr lang="hu-HU" sz="2400" dirty="0" smtClean="0">
                <a:hlinkClick r:id="rId3" action="ppaction://hlinkfile"/>
              </a:rPr>
              <a:t>..\..\..\03_</a:t>
            </a:r>
            <a:r>
              <a:rPr lang="hu-HU" sz="2400" dirty="0" err="1" smtClean="0">
                <a:hlinkClick r:id="rId3" action="ppaction://hlinkfile"/>
              </a:rPr>
              <a:t>Osztondijazas</a:t>
            </a:r>
            <a:r>
              <a:rPr lang="hu-HU" sz="2400" dirty="0" smtClean="0">
                <a:hlinkClick r:id="rId3" action="ppaction://hlinkfile"/>
              </a:rPr>
              <a:t>\02_</a:t>
            </a:r>
            <a:r>
              <a:rPr lang="hu-HU" sz="2400" dirty="0" err="1" smtClean="0">
                <a:hlinkClick r:id="rId3" action="ppaction://hlinkfile"/>
              </a:rPr>
              <a:t>Chronos</a:t>
            </a:r>
            <a:r>
              <a:rPr lang="hu-HU" sz="2400" dirty="0" smtClean="0">
                <a:hlinkClick r:id="rId3" action="ppaction://hlinkfile"/>
              </a:rPr>
              <a:t>\</a:t>
            </a:r>
            <a:r>
              <a:rPr lang="hu-HU" sz="2400" dirty="0" err="1" smtClean="0">
                <a:hlinkClick r:id="rId3" action="ppaction://hlinkfile"/>
              </a:rPr>
              <a:t>Chronos</a:t>
            </a:r>
            <a:r>
              <a:rPr lang="hu-HU" sz="2400" dirty="0" smtClean="0">
                <a:hlinkClick r:id="rId3" action="ppaction://hlinkfile"/>
              </a:rPr>
              <a:t>_</a:t>
            </a:r>
            <a:r>
              <a:rPr lang="hu-HU" sz="2400" dirty="0" err="1" smtClean="0">
                <a:hlinkClick r:id="rId3" action="ppaction://hlinkfile"/>
              </a:rPr>
              <a:t>kerdojel</a:t>
            </a:r>
            <a:r>
              <a:rPr lang="hu-HU" sz="2400" dirty="0" smtClean="0">
                <a:hlinkClick r:id="rId3" action="ppaction://hlinkfile"/>
              </a:rPr>
              <a:t>\</a:t>
            </a:r>
            <a:r>
              <a:rPr lang="hu-HU" sz="2400" dirty="0" err="1" smtClean="0">
                <a:hlinkClick r:id="rId3" action="ppaction://hlinkfile"/>
              </a:rPr>
              <a:t>listak</a:t>
            </a:r>
            <a:r>
              <a:rPr lang="hu-HU" sz="2400" dirty="0" smtClean="0">
                <a:hlinkClick r:id="rId3" action="ppaction://hlinkfile"/>
              </a:rPr>
              <a:t>\FOI_partneregyetemek\FOI_</a:t>
            </a:r>
            <a:r>
              <a:rPr lang="hu-HU" sz="2400" dirty="0" err="1" smtClean="0">
                <a:hlinkClick r:id="rId3" action="ppaction://hlinkfile"/>
              </a:rPr>
              <a:t>partnerlista.xlsx</a:t>
            </a:r>
            <a:endParaRPr lang="hu-HU" sz="2400" dirty="0" smtClean="0"/>
          </a:p>
          <a:p>
            <a:pPr marL="0" indent="0" algn="ctr">
              <a:spcAft>
                <a:spcPts val="600"/>
              </a:spcAft>
              <a:buNone/>
            </a:pPr>
            <a:endParaRPr lang="hu-HU" sz="2400" dirty="0"/>
          </a:p>
        </p:txBody>
      </p:sp>
      <p:sp>
        <p:nvSpPr>
          <p:cNvPr id="3" name="Szöveg helye 2"/>
          <p:cNvSpPr>
            <a:spLocks noGrp="1"/>
          </p:cNvSpPr>
          <p:nvPr>
            <p:ph type="body" sz="half" idx="2"/>
          </p:nvPr>
        </p:nvSpPr>
        <p:spPr>
          <a:xfrm>
            <a:off x="457200" y="1435101"/>
            <a:ext cx="8507288" cy="553739"/>
          </a:xfrm>
        </p:spPr>
        <p:txBody>
          <a:bodyPr>
            <a:normAutofit/>
          </a:bodyPr>
          <a:lstStyle/>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2915682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47989" y="2276872"/>
            <a:ext cx="8229600" cy="4065315"/>
          </a:xfrm>
        </p:spPr>
        <p:txBody>
          <a:bodyPr>
            <a:normAutofit/>
          </a:bodyPr>
          <a:lstStyle/>
          <a:p>
            <a:pPr>
              <a:spcAft>
                <a:spcPts val="600"/>
              </a:spcAft>
            </a:pPr>
            <a:r>
              <a:rPr lang="hu-HU" sz="2400" dirty="0"/>
              <a:t>2–5 </a:t>
            </a:r>
            <a:r>
              <a:rPr lang="hu-HU" sz="2400" dirty="0" smtClean="0"/>
              <a:t>hónap időtartam</a:t>
            </a:r>
          </a:p>
          <a:p>
            <a:pPr>
              <a:spcAft>
                <a:spcPts val="600"/>
              </a:spcAft>
            </a:pPr>
            <a:r>
              <a:rPr lang="hu-HU" sz="2400" dirty="0" smtClean="0"/>
              <a:t>Min. heti 30 óra teljesítendő</a:t>
            </a:r>
          </a:p>
          <a:p>
            <a:pPr>
              <a:spcAft>
                <a:spcPts val="600"/>
              </a:spcAft>
            </a:pPr>
            <a:r>
              <a:rPr lang="hu-HU" sz="2400" dirty="0" smtClean="0"/>
              <a:t>Aktív hallgatói jogviszony</a:t>
            </a:r>
          </a:p>
          <a:p>
            <a:pPr>
              <a:spcAft>
                <a:spcPts val="600"/>
              </a:spcAft>
            </a:pPr>
            <a:r>
              <a:rPr lang="hu-HU" sz="2400" dirty="0" smtClean="0"/>
              <a:t>Ösztöndíj: havi összeg, tört hónapra félhavi kerekítés elve</a:t>
            </a:r>
          </a:p>
          <a:p>
            <a:pPr>
              <a:spcAft>
                <a:spcPts val="600"/>
              </a:spcAft>
            </a:pPr>
            <a:r>
              <a:rPr lang="hu-HU" sz="2400" dirty="0" smtClean="0"/>
              <a:t>Kiegészítő pályázati lehetőségek:</a:t>
            </a:r>
          </a:p>
          <a:p>
            <a:pPr lvl="1">
              <a:spcAft>
                <a:spcPts val="600"/>
              </a:spcAft>
            </a:pPr>
            <a:r>
              <a:rPr lang="hu-HU" sz="2000" dirty="0" smtClean="0"/>
              <a:t>Szociális kiegészítő ösztöndíj</a:t>
            </a:r>
          </a:p>
          <a:p>
            <a:pPr lvl="1">
              <a:spcAft>
                <a:spcPts val="600"/>
              </a:spcAft>
            </a:pPr>
            <a:r>
              <a:rPr lang="hu-HU" sz="2000" dirty="0" smtClean="0"/>
              <a:t>Tartósan betegek vagy fogyatékkal élők kiegészítő támogatása</a:t>
            </a:r>
            <a:endParaRPr lang="hu-HU" sz="2000" dirty="0"/>
          </a:p>
        </p:txBody>
      </p:sp>
      <p:sp>
        <p:nvSpPr>
          <p:cNvPr id="3" name="Szöveg helye 2"/>
          <p:cNvSpPr>
            <a:spLocks noGrp="1"/>
          </p:cNvSpPr>
          <p:nvPr>
            <p:ph type="body" sz="half" idx="2"/>
          </p:nvPr>
        </p:nvSpPr>
        <p:spPr>
          <a:xfrm>
            <a:off x="457200" y="1435101"/>
            <a:ext cx="8507288" cy="985787"/>
          </a:xfrm>
        </p:spPr>
        <p:txBody>
          <a:bodyPr>
            <a:normAutofit fontScale="70000" lnSpcReduction="20000"/>
          </a:bodyPr>
          <a:lstStyle/>
          <a:p>
            <a:r>
              <a:rPr lang="hu-HU" sz="3600" b="1" dirty="0" smtClean="0">
                <a:solidFill>
                  <a:schemeClr val="tx1">
                    <a:lumMod val="75000"/>
                    <a:lumOff val="25000"/>
                  </a:schemeClr>
                </a:solidFill>
              </a:rPr>
              <a:t>Szakmai gyakorlat</a:t>
            </a:r>
          </a:p>
          <a:p>
            <a:pPr algn="ctr"/>
            <a:r>
              <a:rPr lang="hu-HU" sz="2400" dirty="0">
                <a:hlinkClick r:id="rId2"/>
              </a:rPr>
              <a:t>http://</a:t>
            </a:r>
            <a:r>
              <a:rPr lang="hu-HU" sz="2400" dirty="0" smtClean="0">
                <a:hlinkClick r:id="rId2"/>
              </a:rPr>
              <a:t>tka.hu/palyazatok/4890/campus-mundi-osztondij-kulfoldi-szakmai-gyakorlathoz</a:t>
            </a:r>
            <a:endParaRPr lang="hu-HU" sz="2400" dirty="0" smtClean="0"/>
          </a:p>
          <a:p>
            <a:pPr algn="ctr"/>
            <a:r>
              <a:rPr lang="hu-HU" sz="2400" dirty="0" err="1" smtClean="0">
                <a:hlinkClick r:id="rId3"/>
              </a:rPr>
              <a:t>www.campusmundi.hu</a:t>
            </a:r>
            <a:endParaRPr lang="hu-HU" sz="2400" dirty="0" smtClean="0"/>
          </a:p>
          <a:p>
            <a:pPr algn="ct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3370572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rtalom helye 4"/>
          <p:cNvGraphicFramePr>
            <a:graphicFrameLocks noGrp="1"/>
          </p:cNvGraphicFramePr>
          <p:nvPr>
            <p:ph idx="1"/>
            <p:extLst>
              <p:ext uri="{D42A27DB-BD31-4B8C-83A1-F6EECF244321}">
                <p14:modId xmlns:p14="http://schemas.microsoft.com/office/powerpoint/2010/main" val="3180530465"/>
              </p:ext>
            </p:extLst>
          </p:nvPr>
        </p:nvGraphicFramePr>
        <p:xfrm>
          <a:off x="683568" y="2132856"/>
          <a:ext cx="7416824" cy="3631476"/>
        </p:xfrm>
        <a:graphic>
          <a:graphicData uri="http://schemas.openxmlformats.org/drawingml/2006/table">
            <a:tbl>
              <a:tblPr firstRow="1" firstCol="1" bandRow="1">
                <a:tableStyleId>{5C22544A-7EE6-4342-B048-85BDC9FD1C3A}</a:tableStyleId>
              </a:tblPr>
              <a:tblGrid>
                <a:gridCol w="5451511"/>
                <a:gridCol w="1965313"/>
              </a:tblGrid>
              <a:tr h="936104">
                <a:tc>
                  <a:txBody>
                    <a:bodyPr/>
                    <a:lstStyle/>
                    <a:p>
                      <a:pPr marL="342900" lvl="0" indent="-342900">
                        <a:lnSpc>
                          <a:spcPct val="115000"/>
                        </a:lnSpc>
                        <a:spcAft>
                          <a:spcPts val="0"/>
                        </a:spcAft>
                        <a:buFont typeface="Symbol"/>
                        <a:buChar char=""/>
                      </a:pPr>
                      <a:r>
                        <a:rPr lang="hu-HU" sz="1400" dirty="0">
                          <a:effectLst/>
                        </a:rPr>
                        <a:t>Alacsonyabb megélhetési költségű európai országok: </a:t>
                      </a:r>
                      <a:br>
                        <a:rPr lang="hu-HU" sz="1400" dirty="0">
                          <a:effectLst/>
                        </a:rPr>
                      </a:br>
                      <a:r>
                        <a:rPr lang="hu-HU" sz="1400" dirty="0">
                          <a:effectLst/>
                        </a:rPr>
                        <a:t>Bulgária, Észtország, Lengyelország, Lettország, Litvánia, Macedónia, Málta, Románia, Szlovákia</a:t>
                      </a:r>
                      <a:endParaRPr lang="hu-HU" sz="1400" dirty="0">
                        <a:effectLst/>
                        <a:latin typeface="Calibri"/>
                        <a:ea typeface="Calibri"/>
                        <a:cs typeface="Times New Roman"/>
                      </a:endParaRPr>
                    </a:p>
                  </a:txBody>
                  <a:tcPr marL="68580" marR="68580" marT="0" marB="0"/>
                </a:tc>
                <a:tc>
                  <a:txBody>
                    <a:bodyPr/>
                    <a:lstStyle/>
                    <a:p>
                      <a:pPr marL="111125" algn="ctr" defTabSz="914400" rtl="0" eaLnBrk="1" latinLnBrk="0" hangingPunct="1">
                        <a:lnSpc>
                          <a:spcPct val="115000"/>
                        </a:lnSpc>
                        <a:spcAft>
                          <a:spcPts val="1000"/>
                        </a:spcAft>
                      </a:pPr>
                      <a:r>
                        <a:rPr lang="hu-HU" sz="1400" b="0" kern="1200" dirty="0" err="1">
                          <a:solidFill>
                            <a:schemeClr val="dk1"/>
                          </a:solidFill>
                          <a:effectLst/>
                          <a:latin typeface="+mn-lt"/>
                          <a:ea typeface="+mn-ea"/>
                          <a:cs typeface="+mn-cs"/>
                        </a:rPr>
                        <a:t>max</a:t>
                      </a:r>
                      <a:r>
                        <a:rPr lang="hu-HU" sz="1400" b="0" kern="1200" dirty="0">
                          <a:solidFill>
                            <a:schemeClr val="dk1"/>
                          </a:solidFill>
                          <a:effectLst/>
                          <a:latin typeface="+mn-lt"/>
                          <a:ea typeface="+mn-ea"/>
                          <a:cs typeface="+mn-cs"/>
                        </a:rPr>
                        <a:t>. 186 000 Ft/hó</a:t>
                      </a:r>
                    </a:p>
                  </a:txBody>
                  <a:tcPr marL="68580" marR="68580" marT="0" marB="0">
                    <a:solidFill>
                      <a:schemeClr val="accent1">
                        <a:lumMod val="20000"/>
                        <a:lumOff val="80000"/>
                      </a:schemeClr>
                    </a:solidFill>
                  </a:tcPr>
                </a:tc>
              </a:tr>
              <a:tr h="1193060">
                <a:tc>
                  <a:txBody>
                    <a:bodyPr/>
                    <a:lstStyle/>
                    <a:p>
                      <a:pPr marL="342900" lvl="0" indent="-342900">
                        <a:lnSpc>
                          <a:spcPct val="115000"/>
                        </a:lnSpc>
                        <a:spcAft>
                          <a:spcPts val="0"/>
                        </a:spcAft>
                        <a:buFont typeface="Symbol"/>
                        <a:buChar char=""/>
                      </a:pPr>
                      <a:r>
                        <a:rPr lang="hu-HU" sz="1400" dirty="0">
                          <a:effectLst/>
                        </a:rPr>
                        <a:t>Közepes megélhetési költségű európai országok: </a:t>
                      </a:r>
                      <a:br>
                        <a:rPr lang="hu-HU" sz="1400" dirty="0">
                          <a:effectLst/>
                        </a:rPr>
                      </a:br>
                      <a:r>
                        <a:rPr lang="hu-HU" sz="1400" dirty="0">
                          <a:effectLst/>
                        </a:rPr>
                        <a:t>Belgium, Ciprus, Csehország, Görögország, Hollandia, Horvátország, Izland, Luxemburg, Németország, Portugália, Spanyolország, Szlovénia, Törökország</a:t>
                      </a:r>
                      <a:endParaRPr lang="hu-HU" sz="1400" dirty="0">
                        <a:effectLst/>
                        <a:latin typeface="Calibri"/>
                        <a:ea typeface="Calibri"/>
                        <a:cs typeface="Times New Roman"/>
                      </a:endParaRPr>
                    </a:p>
                  </a:txBody>
                  <a:tcPr marL="68580" marR="68580" marT="0" marB="0"/>
                </a:tc>
                <a:tc>
                  <a:txBody>
                    <a:bodyPr/>
                    <a:lstStyle/>
                    <a:p>
                      <a:pPr marL="111125" algn="ctr">
                        <a:lnSpc>
                          <a:spcPct val="115000"/>
                        </a:lnSpc>
                        <a:spcAft>
                          <a:spcPts val="1000"/>
                        </a:spcAft>
                      </a:pPr>
                      <a:r>
                        <a:rPr lang="hu-HU" sz="1400" dirty="0" err="1">
                          <a:effectLst/>
                        </a:rPr>
                        <a:t>max</a:t>
                      </a:r>
                      <a:r>
                        <a:rPr lang="hu-HU" sz="1400" dirty="0">
                          <a:effectLst/>
                        </a:rPr>
                        <a:t>. 201 500 Ft/hó</a:t>
                      </a:r>
                      <a:endParaRPr lang="hu-HU" sz="1400" dirty="0">
                        <a:effectLst/>
                        <a:latin typeface="Calibri"/>
                        <a:ea typeface="Calibri"/>
                        <a:cs typeface="Times New Roman"/>
                      </a:endParaRPr>
                    </a:p>
                  </a:txBody>
                  <a:tcPr marL="68580" marR="68580" marT="0" marB="0"/>
                </a:tc>
              </a:tr>
              <a:tr h="1007019">
                <a:tc>
                  <a:txBody>
                    <a:bodyPr/>
                    <a:lstStyle/>
                    <a:p>
                      <a:pPr marL="342900" lvl="0" indent="-342900">
                        <a:lnSpc>
                          <a:spcPct val="115000"/>
                        </a:lnSpc>
                        <a:spcAft>
                          <a:spcPts val="0"/>
                        </a:spcAft>
                        <a:buFont typeface="Symbol"/>
                        <a:buChar char=""/>
                      </a:pPr>
                      <a:r>
                        <a:rPr lang="hu-HU" sz="1400" dirty="0">
                          <a:effectLst/>
                        </a:rPr>
                        <a:t>Magas megélhetési költségű európai országok: </a:t>
                      </a:r>
                      <a:br>
                        <a:rPr lang="hu-HU" sz="1400" dirty="0">
                          <a:effectLst/>
                        </a:rPr>
                      </a:br>
                      <a:r>
                        <a:rPr lang="hu-HU" sz="1400" dirty="0">
                          <a:effectLst/>
                        </a:rPr>
                        <a:t>Ausztria, Dánia, Egyesült Királyság, Finnország, Franciaország, Írország, Liechtenstein, Norvégia, Olaszország, Svédország</a:t>
                      </a:r>
                      <a:endParaRPr lang="hu-HU" sz="1400" dirty="0">
                        <a:effectLst/>
                        <a:latin typeface="Calibri"/>
                        <a:ea typeface="Calibri"/>
                        <a:cs typeface="Times New Roman"/>
                      </a:endParaRPr>
                    </a:p>
                  </a:txBody>
                  <a:tcPr marL="68580" marR="68580" marT="0" marB="0"/>
                </a:tc>
                <a:tc>
                  <a:txBody>
                    <a:bodyPr/>
                    <a:lstStyle/>
                    <a:p>
                      <a:pPr marL="111125" algn="ctr">
                        <a:lnSpc>
                          <a:spcPct val="115000"/>
                        </a:lnSpc>
                        <a:spcAft>
                          <a:spcPts val="1000"/>
                        </a:spcAft>
                      </a:pPr>
                      <a:r>
                        <a:rPr lang="hu-HU" sz="1400" dirty="0" err="1">
                          <a:effectLst/>
                        </a:rPr>
                        <a:t>max</a:t>
                      </a:r>
                      <a:r>
                        <a:rPr lang="hu-HU" sz="1400" dirty="0">
                          <a:effectLst/>
                        </a:rPr>
                        <a:t>. 217 000 Ft/hó</a:t>
                      </a:r>
                      <a:endParaRPr lang="hu-HU" sz="1400" dirty="0">
                        <a:effectLst/>
                        <a:latin typeface="Calibri"/>
                        <a:ea typeface="Calibri"/>
                        <a:cs typeface="Times New Roman"/>
                      </a:endParaRPr>
                    </a:p>
                  </a:txBody>
                  <a:tcPr marL="68580" marR="68580" marT="0" marB="0"/>
                </a:tc>
              </a:tr>
              <a:tr h="495293">
                <a:tc>
                  <a:txBody>
                    <a:bodyPr/>
                    <a:lstStyle/>
                    <a:p>
                      <a:pPr algn="just">
                        <a:lnSpc>
                          <a:spcPct val="115000"/>
                        </a:lnSpc>
                        <a:spcAft>
                          <a:spcPts val="0"/>
                        </a:spcAft>
                      </a:pPr>
                      <a:r>
                        <a:rPr lang="hu-HU" sz="1400" dirty="0">
                          <a:effectLst/>
                        </a:rPr>
                        <a:t> </a:t>
                      </a:r>
                    </a:p>
                    <a:p>
                      <a:pPr algn="just">
                        <a:lnSpc>
                          <a:spcPct val="115000"/>
                        </a:lnSpc>
                        <a:spcAft>
                          <a:spcPts val="0"/>
                        </a:spcAft>
                      </a:pPr>
                      <a:r>
                        <a:rPr lang="hu-HU" sz="1400" dirty="0">
                          <a:effectLst/>
                        </a:rPr>
                        <a:t>Egyéb országok:</a:t>
                      </a:r>
                      <a:endParaRPr lang="hu-HU" sz="1400" dirty="0">
                        <a:effectLst/>
                        <a:latin typeface="Calibri"/>
                        <a:ea typeface="Calibri"/>
                        <a:cs typeface="Times New Roman"/>
                      </a:endParaRPr>
                    </a:p>
                  </a:txBody>
                  <a:tcPr marL="68580" marR="68580" marT="0" marB="0"/>
                </a:tc>
                <a:tc>
                  <a:txBody>
                    <a:bodyPr/>
                    <a:lstStyle/>
                    <a:p>
                      <a:pPr marL="111125" algn="ctr">
                        <a:lnSpc>
                          <a:spcPct val="115000"/>
                        </a:lnSpc>
                        <a:spcAft>
                          <a:spcPts val="0"/>
                        </a:spcAft>
                      </a:pPr>
                      <a:r>
                        <a:rPr lang="hu-HU" sz="1400" dirty="0">
                          <a:effectLst/>
                        </a:rPr>
                        <a:t> </a:t>
                      </a:r>
                    </a:p>
                    <a:p>
                      <a:pPr marL="111125" algn="ctr">
                        <a:lnSpc>
                          <a:spcPct val="115000"/>
                        </a:lnSpc>
                        <a:spcAft>
                          <a:spcPts val="0"/>
                        </a:spcAft>
                      </a:pPr>
                      <a:r>
                        <a:rPr lang="hu-HU" sz="1400" dirty="0" err="1">
                          <a:effectLst/>
                        </a:rPr>
                        <a:t>max</a:t>
                      </a:r>
                      <a:r>
                        <a:rPr lang="hu-HU" sz="1400" dirty="0">
                          <a:effectLst/>
                        </a:rPr>
                        <a:t>. 277 200 Ft/hó</a:t>
                      </a:r>
                      <a:endParaRPr lang="hu-HU" sz="1400" dirty="0">
                        <a:effectLst/>
                        <a:latin typeface="Calibri"/>
                        <a:ea typeface="Calibri"/>
                        <a:cs typeface="Times New Roman"/>
                      </a:endParaRPr>
                    </a:p>
                  </a:txBody>
                  <a:tcPr marL="68580" marR="68580" marT="0" marB="0"/>
                </a:tc>
              </a:tr>
            </a:tbl>
          </a:graphicData>
        </a:graphic>
      </p:graphicFrame>
      <p:sp>
        <p:nvSpPr>
          <p:cNvPr id="3" name="Szöveg helye 2"/>
          <p:cNvSpPr>
            <a:spLocks noGrp="1"/>
          </p:cNvSpPr>
          <p:nvPr>
            <p:ph type="body" sz="half" idx="2"/>
          </p:nvPr>
        </p:nvSpPr>
        <p:spPr>
          <a:xfrm>
            <a:off x="457200" y="1435101"/>
            <a:ext cx="8507288" cy="553739"/>
          </a:xfrm>
        </p:spPr>
        <p:txBody>
          <a:bodyPr>
            <a:normAutofit/>
          </a:bodyPr>
          <a:lstStyle/>
          <a:p>
            <a:r>
              <a:rPr lang="hu-HU" sz="2400" b="1" dirty="0" smtClean="0">
                <a:solidFill>
                  <a:schemeClr val="tx1">
                    <a:lumMod val="75000"/>
                    <a:lumOff val="25000"/>
                  </a:schemeClr>
                </a:solidFill>
              </a:rPr>
              <a:t>Részképzés, szakmai gyakorlat – ösztöndíjösszegek</a:t>
            </a: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4258969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47989" y="2636913"/>
            <a:ext cx="8229600" cy="3672408"/>
          </a:xfrm>
        </p:spPr>
        <p:txBody>
          <a:bodyPr>
            <a:normAutofit/>
          </a:bodyPr>
          <a:lstStyle/>
          <a:p>
            <a:pPr>
              <a:spcAft>
                <a:spcPts val="600"/>
              </a:spcAft>
            </a:pPr>
            <a:r>
              <a:rPr lang="hu-HU" sz="2400" dirty="0"/>
              <a:t>2–90 </a:t>
            </a:r>
            <a:r>
              <a:rPr lang="hu-HU" sz="2400" dirty="0" smtClean="0"/>
              <a:t>nap időtartam</a:t>
            </a:r>
          </a:p>
          <a:p>
            <a:pPr>
              <a:spcAft>
                <a:spcPts val="600"/>
              </a:spcAft>
            </a:pPr>
            <a:r>
              <a:rPr lang="hu-HU" sz="2400" dirty="0" smtClean="0"/>
              <a:t>Aktív hallgatói jogviszony </a:t>
            </a:r>
            <a:r>
              <a:rPr lang="hu-HU" sz="2400" dirty="0"/>
              <a:t>– </a:t>
            </a:r>
            <a:r>
              <a:rPr lang="hu-HU" sz="2400" dirty="0" smtClean="0"/>
              <a:t>kivéve doktorjelöltek</a:t>
            </a:r>
          </a:p>
          <a:p>
            <a:pPr>
              <a:spcAft>
                <a:spcPts val="600"/>
              </a:spcAft>
            </a:pPr>
            <a:r>
              <a:rPr lang="hu-HU" sz="2400" dirty="0" smtClean="0"/>
              <a:t>Ösztöndíj: napi összeg, sávosan csökken a napi ráta</a:t>
            </a:r>
          </a:p>
          <a:p>
            <a:pPr>
              <a:spcAft>
                <a:spcPts val="600"/>
              </a:spcAft>
            </a:pPr>
            <a:r>
              <a:rPr lang="hu-HU" sz="2400" dirty="0" smtClean="0"/>
              <a:t>Kiegészítő pályázati lehetőség:</a:t>
            </a:r>
          </a:p>
          <a:p>
            <a:pPr lvl="1">
              <a:spcAft>
                <a:spcPts val="600"/>
              </a:spcAft>
            </a:pPr>
            <a:r>
              <a:rPr lang="hu-HU" sz="2000" dirty="0" smtClean="0"/>
              <a:t>1000 km-nél távolabbi kiutazáshoz útiköltség-támogatás igényelhető </a:t>
            </a:r>
            <a:r>
              <a:rPr lang="hu-HU" sz="2000" i="1" dirty="0" smtClean="0"/>
              <a:t>(képzési helyszínek közötti távolság)</a:t>
            </a:r>
            <a:endParaRPr lang="hu-HU" sz="2000" i="1" dirty="0"/>
          </a:p>
        </p:txBody>
      </p:sp>
      <p:sp>
        <p:nvSpPr>
          <p:cNvPr id="3" name="Szöveg helye 2"/>
          <p:cNvSpPr>
            <a:spLocks noGrp="1"/>
          </p:cNvSpPr>
          <p:nvPr>
            <p:ph type="body" sz="half" idx="2"/>
          </p:nvPr>
        </p:nvSpPr>
        <p:spPr>
          <a:xfrm>
            <a:off x="457200" y="1435101"/>
            <a:ext cx="8507288" cy="985787"/>
          </a:xfrm>
        </p:spPr>
        <p:txBody>
          <a:bodyPr>
            <a:normAutofit fontScale="70000" lnSpcReduction="20000"/>
          </a:bodyPr>
          <a:lstStyle/>
          <a:p>
            <a:r>
              <a:rPr lang="hu-HU" sz="3600" b="1" dirty="0" smtClean="0">
                <a:solidFill>
                  <a:schemeClr val="tx1">
                    <a:lumMod val="75000"/>
                    <a:lumOff val="25000"/>
                  </a:schemeClr>
                </a:solidFill>
              </a:rPr>
              <a:t>Rövid tanulmányút</a:t>
            </a:r>
          </a:p>
          <a:p>
            <a:pPr algn="ctr"/>
            <a:r>
              <a:rPr lang="hu-HU" sz="2400" dirty="0">
                <a:hlinkClick r:id="rId2"/>
              </a:rPr>
              <a:t>http://</a:t>
            </a:r>
            <a:r>
              <a:rPr lang="hu-HU" sz="2400" dirty="0" smtClean="0">
                <a:hlinkClick r:id="rId2"/>
              </a:rPr>
              <a:t>tka.hu/palyazatok/4889/campus-mundi-osztondij-rovid-kulfoldi-tanulmanyuthoz</a:t>
            </a:r>
            <a:endParaRPr lang="hu-HU" sz="2400" dirty="0" smtClean="0"/>
          </a:p>
          <a:p>
            <a:pPr algn="ctr"/>
            <a:r>
              <a:rPr lang="hu-HU" sz="2400" dirty="0" err="1" smtClean="0">
                <a:hlinkClick r:id="rId3"/>
              </a:rPr>
              <a:t>www.campusmundi.hu</a:t>
            </a:r>
            <a:endParaRPr lang="hu-HU" sz="2400" dirty="0" smtClean="0"/>
          </a:p>
          <a:p>
            <a:pPr algn="ct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spTree>
    <p:extLst>
      <p:ext uri="{BB962C8B-B14F-4D97-AF65-F5344CB8AC3E}">
        <p14:creationId xmlns:p14="http://schemas.microsoft.com/office/powerpoint/2010/main" val="198888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320587" y="2348880"/>
            <a:ext cx="8229600" cy="4065315"/>
          </a:xfrm>
        </p:spPr>
        <p:txBody>
          <a:bodyPr>
            <a:normAutofit/>
          </a:bodyPr>
          <a:lstStyle/>
          <a:p>
            <a:pPr marL="0" indent="0">
              <a:spcAft>
                <a:spcPts val="600"/>
              </a:spcAft>
              <a:buNone/>
            </a:pPr>
            <a:endParaRPr lang="hu-HU" sz="2000" i="1" dirty="0" smtClean="0"/>
          </a:p>
          <a:p>
            <a:pPr marL="0" indent="0">
              <a:spcAft>
                <a:spcPts val="600"/>
              </a:spcAft>
              <a:buNone/>
            </a:pPr>
            <a:endParaRPr lang="hu-HU" sz="2000" i="1" dirty="0"/>
          </a:p>
          <a:p>
            <a:pPr marL="0" indent="0">
              <a:spcAft>
                <a:spcPts val="600"/>
              </a:spcAft>
              <a:buNone/>
            </a:pPr>
            <a:endParaRPr lang="hu-HU" sz="2000" i="1" dirty="0" smtClean="0"/>
          </a:p>
          <a:p>
            <a:pPr marL="0" indent="0">
              <a:spcAft>
                <a:spcPts val="600"/>
              </a:spcAft>
              <a:buNone/>
            </a:pPr>
            <a:endParaRPr lang="hu-HU" sz="2000" i="1" dirty="0"/>
          </a:p>
          <a:p>
            <a:pPr marL="0" indent="0">
              <a:spcAft>
                <a:spcPts val="600"/>
              </a:spcAft>
              <a:buNone/>
            </a:pPr>
            <a:endParaRPr lang="hu-HU" sz="2000" i="1" dirty="0" smtClean="0"/>
          </a:p>
          <a:p>
            <a:pPr marL="0" indent="0">
              <a:spcAft>
                <a:spcPts val="600"/>
              </a:spcAft>
              <a:buNone/>
            </a:pPr>
            <a:endParaRPr lang="hu-HU" sz="2000" i="1" dirty="0"/>
          </a:p>
          <a:p>
            <a:pPr marL="0" indent="0">
              <a:spcAft>
                <a:spcPts val="600"/>
              </a:spcAft>
              <a:buNone/>
            </a:pPr>
            <a:endParaRPr lang="hu-HU" sz="2000" i="1" dirty="0" smtClean="0"/>
          </a:p>
          <a:p>
            <a:pPr marL="0" indent="0">
              <a:spcAft>
                <a:spcPts val="600"/>
              </a:spcAft>
              <a:buNone/>
            </a:pPr>
            <a:endParaRPr lang="hu-HU" sz="2000" i="1" dirty="0"/>
          </a:p>
        </p:txBody>
      </p:sp>
      <p:sp>
        <p:nvSpPr>
          <p:cNvPr id="3" name="Szöveg helye 2"/>
          <p:cNvSpPr>
            <a:spLocks noGrp="1"/>
          </p:cNvSpPr>
          <p:nvPr>
            <p:ph type="body" sz="half" idx="2"/>
          </p:nvPr>
        </p:nvSpPr>
        <p:spPr>
          <a:xfrm>
            <a:off x="457200" y="1435101"/>
            <a:ext cx="8507288" cy="553739"/>
          </a:xfrm>
        </p:spPr>
        <p:txBody>
          <a:bodyPr>
            <a:normAutofit/>
          </a:bodyPr>
          <a:lstStyle/>
          <a:p>
            <a:r>
              <a:rPr lang="hu-HU" sz="2400" b="1" dirty="0" smtClean="0">
                <a:solidFill>
                  <a:schemeClr val="tx1">
                    <a:lumMod val="75000"/>
                    <a:lumOff val="25000"/>
                  </a:schemeClr>
                </a:solidFill>
              </a:rPr>
              <a:t>Rövid tanulmányút, ösztöndíjösszegek</a:t>
            </a: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graphicFrame>
        <p:nvGraphicFramePr>
          <p:cNvPr id="5" name="Táblázat 4"/>
          <p:cNvGraphicFramePr>
            <a:graphicFrameLocks noGrp="1"/>
          </p:cNvGraphicFramePr>
          <p:nvPr>
            <p:extLst>
              <p:ext uri="{D42A27DB-BD31-4B8C-83A1-F6EECF244321}">
                <p14:modId xmlns:p14="http://schemas.microsoft.com/office/powerpoint/2010/main" val="1630798151"/>
              </p:ext>
            </p:extLst>
          </p:nvPr>
        </p:nvGraphicFramePr>
        <p:xfrm>
          <a:off x="447989" y="2492896"/>
          <a:ext cx="8291265" cy="3010916"/>
        </p:xfrm>
        <a:graphic>
          <a:graphicData uri="http://schemas.openxmlformats.org/drawingml/2006/table">
            <a:tbl>
              <a:tblPr firstRow="1" firstCol="1" bandRow="1">
                <a:tableStyleId>{5C22544A-7EE6-4342-B048-85BDC9FD1C3A}</a:tableStyleId>
              </a:tblPr>
              <a:tblGrid>
                <a:gridCol w="3466729"/>
                <a:gridCol w="1224136"/>
                <a:gridCol w="1296144"/>
                <a:gridCol w="1224136"/>
                <a:gridCol w="1080120"/>
              </a:tblGrid>
              <a:tr h="183515">
                <a:tc>
                  <a:txBody>
                    <a:bodyPr/>
                    <a:lstStyle/>
                    <a:p>
                      <a:pPr algn="ctr">
                        <a:lnSpc>
                          <a:spcPct val="115000"/>
                        </a:lnSpc>
                        <a:spcAft>
                          <a:spcPts val="0"/>
                        </a:spcAft>
                      </a:pPr>
                      <a:r>
                        <a:rPr lang="hu-HU" sz="1100" dirty="0">
                          <a:effectLst/>
                        </a:rPr>
                        <a:t>Célország</a:t>
                      </a:r>
                      <a:endParaRPr lang="hu-HU"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dirty="0">
                          <a:effectLst/>
                        </a:rPr>
                        <a:t>2–5 napig</a:t>
                      </a:r>
                      <a:endParaRPr lang="hu-HU"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6–10 napig</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11–30 napig</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31 naptól  </a:t>
                      </a:r>
                      <a:endParaRPr lang="hu-HU" sz="1100">
                        <a:effectLst/>
                        <a:latin typeface="Calibri"/>
                        <a:ea typeface="Calibri"/>
                        <a:cs typeface="Times New Roman"/>
                      </a:endParaRPr>
                    </a:p>
                  </a:txBody>
                  <a:tcPr marL="44450" marR="44450" marT="0" marB="0" anchor="ctr"/>
                </a:tc>
              </a:tr>
              <a:tr h="890270">
                <a:tc>
                  <a:txBody>
                    <a:bodyPr/>
                    <a:lstStyle/>
                    <a:p>
                      <a:pPr algn="r">
                        <a:lnSpc>
                          <a:spcPct val="115000"/>
                        </a:lnSpc>
                        <a:spcAft>
                          <a:spcPts val="0"/>
                        </a:spcAft>
                      </a:pPr>
                      <a:r>
                        <a:rPr lang="hu-HU" sz="1100">
                          <a:effectLst/>
                        </a:rPr>
                        <a:t>Alacsonyabb megélhetési költségű európai országok: </a:t>
                      </a:r>
                      <a:br>
                        <a:rPr lang="hu-HU" sz="1100">
                          <a:effectLst/>
                        </a:rPr>
                      </a:br>
                      <a:r>
                        <a:rPr lang="hu-HU" sz="1100">
                          <a:effectLst/>
                        </a:rPr>
                        <a:t>Bulgária, Észtország, Lengyelország, Lettország, Litvánia, Macedónia, Málta, Románia, Szlovákia</a:t>
                      </a:r>
                      <a:endParaRPr lang="hu-HU"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hu-HU" sz="1100">
                          <a:effectLst/>
                        </a:rPr>
                        <a:t>18 600 Ft/nap</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11 160 Ft/nap</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7 440 Ft/nap</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6 510 Ft/nap</a:t>
                      </a:r>
                      <a:endParaRPr lang="hu-HU" sz="1100">
                        <a:effectLst/>
                        <a:latin typeface="Calibri"/>
                        <a:ea typeface="Calibri"/>
                        <a:cs typeface="Times New Roman"/>
                      </a:endParaRPr>
                    </a:p>
                  </a:txBody>
                  <a:tcPr marL="44450" marR="44450" marT="0" marB="0" anchor="ctr"/>
                </a:tc>
              </a:tr>
              <a:tr h="190500">
                <a:tc>
                  <a:txBody>
                    <a:bodyPr/>
                    <a:lstStyle/>
                    <a:p>
                      <a:pPr algn="r">
                        <a:lnSpc>
                          <a:spcPct val="115000"/>
                        </a:lnSpc>
                        <a:spcAft>
                          <a:spcPts val="0"/>
                        </a:spcAft>
                      </a:pPr>
                      <a:r>
                        <a:rPr lang="hu-HU" sz="1100" dirty="0">
                          <a:effectLst/>
                        </a:rPr>
                        <a:t>Közepes megélhetési költségű európai országok: </a:t>
                      </a:r>
                      <a:br>
                        <a:rPr lang="hu-HU" sz="1100" dirty="0">
                          <a:effectLst/>
                        </a:rPr>
                      </a:br>
                      <a:r>
                        <a:rPr lang="hu-HU" sz="1100" dirty="0">
                          <a:effectLst/>
                        </a:rPr>
                        <a:t>Belgium, Ciprus, Csehország, Görögország, Hollandia, Horvátország, Izland, Luxemburg, Németország, Portugália, Spanyolország, Szlovénia, Törökország</a:t>
                      </a:r>
                      <a:endParaRPr lang="hu-HU"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hu-HU" sz="1100" dirty="0">
                          <a:effectLst/>
                        </a:rPr>
                        <a:t>21 700 Ft/nap</a:t>
                      </a:r>
                      <a:endParaRPr lang="hu-HU"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dirty="0">
                          <a:effectLst/>
                        </a:rPr>
                        <a:t>13 020 Ft/nap</a:t>
                      </a:r>
                      <a:endParaRPr lang="hu-HU"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8 680 Ft/nap</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7 595 Ft/nap</a:t>
                      </a:r>
                      <a:endParaRPr lang="hu-HU" sz="1100">
                        <a:effectLst/>
                        <a:latin typeface="Calibri"/>
                        <a:ea typeface="Calibri"/>
                        <a:cs typeface="Times New Roman"/>
                      </a:endParaRPr>
                    </a:p>
                  </a:txBody>
                  <a:tcPr marL="44450" marR="44450" marT="0" marB="0" anchor="ctr"/>
                </a:tc>
              </a:tr>
              <a:tr h="190500">
                <a:tc>
                  <a:txBody>
                    <a:bodyPr/>
                    <a:lstStyle/>
                    <a:p>
                      <a:pPr algn="r">
                        <a:lnSpc>
                          <a:spcPct val="115000"/>
                        </a:lnSpc>
                        <a:spcAft>
                          <a:spcPts val="0"/>
                        </a:spcAft>
                      </a:pPr>
                      <a:r>
                        <a:rPr lang="hu-HU" sz="1100">
                          <a:effectLst/>
                        </a:rPr>
                        <a:t>Magas megélhetési költségű európai országok: </a:t>
                      </a:r>
                      <a:br>
                        <a:rPr lang="hu-HU" sz="1100">
                          <a:effectLst/>
                        </a:rPr>
                      </a:br>
                      <a:r>
                        <a:rPr lang="hu-HU" sz="1100">
                          <a:effectLst/>
                        </a:rPr>
                        <a:t>Ausztria, Dánia, Egyesült Királyság, Finnország, Franciaország, Írország, Liechtenstein, Norvégia, Olaszország, Svédország</a:t>
                      </a:r>
                    </a:p>
                    <a:p>
                      <a:pPr algn="r">
                        <a:lnSpc>
                          <a:spcPct val="115000"/>
                        </a:lnSpc>
                        <a:spcAft>
                          <a:spcPts val="0"/>
                        </a:spcAft>
                      </a:pPr>
                      <a:r>
                        <a:rPr lang="hu-HU" sz="1100">
                          <a:effectLst/>
                        </a:rPr>
                        <a:t>és Egyéb országok</a:t>
                      </a:r>
                      <a:endParaRPr lang="hu-HU"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hu-HU" sz="1100">
                          <a:effectLst/>
                        </a:rPr>
                        <a:t>24 800 Ft/nap</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14 880 Ft/nap</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9 920 Ft/nap</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dirty="0">
                          <a:effectLst/>
                        </a:rPr>
                        <a:t>8 680 Ft/nap</a:t>
                      </a:r>
                      <a:endParaRPr lang="hu-HU" sz="1100" dirty="0">
                        <a:effectLst/>
                        <a:latin typeface="Calibri"/>
                        <a:ea typeface="Calibri"/>
                        <a:cs typeface="Times New Roman"/>
                      </a:endParaRPr>
                    </a:p>
                  </a:txBody>
                  <a:tcPr marL="44450" marR="44450" marT="0" marB="0" anchor="ctr"/>
                </a:tc>
              </a:tr>
            </a:tbl>
          </a:graphicData>
        </a:graphic>
      </p:graphicFrame>
    </p:spTree>
    <p:extLst>
      <p:ext uri="{BB962C8B-B14F-4D97-AF65-F5344CB8AC3E}">
        <p14:creationId xmlns:p14="http://schemas.microsoft.com/office/powerpoint/2010/main" val="2473287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320587" y="2348880"/>
            <a:ext cx="8229600" cy="4065315"/>
          </a:xfrm>
        </p:spPr>
        <p:txBody>
          <a:bodyPr>
            <a:normAutofit/>
          </a:bodyPr>
          <a:lstStyle/>
          <a:p>
            <a:pPr marL="0" indent="0">
              <a:spcAft>
                <a:spcPts val="600"/>
              </a:spcAft>
              <a:buNone/>
            </a:pPr>
            <a:endParaRPr lang="hu-HU" sz="2000" i="1" dirty="0" smtClean="0"/>
          </a:p>
          <a:p>
            <a:pPr marL="0" indent="0">
              <a:spcAft>
                <a:spcPts val="600"/>
              </a:spcAft>
              <a:buNone/>
            </a:pPr>
            <a:endParaRPr lang="hu-HU" sz="2000" i="1" dirty="0"/>
          </a:p>
          <a:p>
            <a:pPr marL="0" indent="0">
              <a:spcAft>
                <a:spcPts val="600"/>
              </a:spcAft>
              <a:buNone/>
            </a:pPr>
            <a:endParaRPr lang="hu-HU" sz="2000" i="1" dirty="0" smtClean="0"/>
          </a:p>
          <a:p>
            <a:pPr marL="0" indent="0">
              <a:spcAft>
                <a:spcPts val="600"/>
              </a:spcAft>
              <a:buNone/>
            </a:pPr>
            <a:endParaRPr lang="hu-HU" sz="2000" i="1" dirty="0"/>
          </a:p>
          <a:p>
            <a:pPr marL="0" indent="0">
              <a:spcAft>
                <a:spcPts val="600"/>
              </a:spcAft>
              <a:buNone/>
            </a:pPr>
            <a:endParaRPr lang="hu-HU" sz="2000" i="1" dirty="0" smtClean="0"/>
          </a:p>
          <a:p>
            <a:pPr marL="0" indent="0">
              <a:spcAft>
                <a:spcPts val="600"/>
              </a:spcAft>
              <a:buNone/>
            </a:pPr>
            <a:endParaRPr lang="hu-HU" sz="2000" i="1" dirty="0"/>
          </a:p>
          <a:p>
            <a:pPr marL="0" indent="0">
              <a:spcAft>
                <a:spcPts val="600"/>
              </a:spcAft>
              <a:buNone/>
            </a:pPr>
            <a:endParaRPr lang="hu-HU" sz="2000" i="1" dirty="0" smtClean="0"/>
          </a:p>
          <a:p>
            <a:pPr marL="0" indent="0">
              <a:spcAft>
                <a:spcPts val="600"/>
              </a:spcAft>
              <a:buNone/>
            </a:pPr>
            <a:endParaRPr lang="hu-HU" sz="2000" i="1" dirty="0"/>
          </a:p>
        </p:txBody>
      </p:sp>
      <p:sp>
        <p:nvSpPr>
          <p:cNvPr id="3" name="Szöveg helye 2"/>
          <p:cNvSpPr>
            <a:spLocks noGrp="1"/>
          </p:cNvSpPr>
          <p:nvPr>
            <p:ph type="body" sz="half" idx="2"/>
          </p:nvPr>
        </p:nvSpPr>
        <p:spPr>
          <a:xfrm>
            <a:off x="457200" y="1435101"/>
            <a:ext cx="8507288" cy="913779"/>
          </a:xfrm>
        </p:spPr>
        <p:txBody>
          <a:bodyPr>
            <a:normAutofit/>
          </a:bodyPr>
          <a:lstStyle/>
          <a:p>
            <a:r>
              <a:rPr lang="hu-HU" sz="2400" b="1" dirty="0" smtClean="0">
                <a:solidFill>
                  <a:schemeClr val="tx1">
                    <a:lumMod val="75000"/>
                    <a:lumOff val="25000"/>
                  </a:schemeClr>
                </a:solidFill>
              </a:rPr>
              <a:t>Rövid tanulmányút, útiköltség-támogatás összegei</a:t>
            </a:r>
          </a:p>
          <a:p>
            <a:r>
              <a:rPr lang="hu-HU" sz="2400" dirty="0" smtClean="0">
                <a:solidFill>
                  <a:schemeClr val="tx1">
                    <a:lumMod val="75000"/>
                    <a:lumOff val="25000"/>
                  </a:schemeClr>
                </a:solidFill>
              </a:rPr>
              <a:t>(hazai és külföldi képzési helyszín közötti távolság)</a:t>
            </a:r>
            <a:endParaRPr lang="hu-HU" sz="2400" dirty="0"/>
          </a:p>
          <a:p>
            <a:endParaRPr lang="hu-HU" dirty="0"/>
          </a:p>
        </p:txBody>
      </p:sp>
      <p:sp>
        <p:nvSpPr>
          <p:cNvPr id="4" name="Cím 3"/>
          <p:cNvSpPr>
            <a:spLocks noGrp="1"/>
          </p:cNvSpPr>
          <p:nvPr>
            <p:ph type="title"/>
          </p:nvPr>
        </p:nvSpPr>
        <p:spPr>
          <a:xfrm>
            <a:off x="447989" y="44624"/>
            <a:ext cx="4844091" cy="864096"/>
          </a:xfrm>
        </p:spPr>
        <p:txBody>
          <a:bodyPr/>
          <a:lstStyle/>
          <a:p>
            <a:r>
              <a:rPr lang="hu-HU" dirty="0" smtClean="0"/>
              <a:t>Campus </a:t>
            </a:r>
            <a:r>
              <a:rPr lang="hu-HU" dirty="0" err="1" smtClean="0"/>
              <a:t>Mundi</a:t>
            </a:r>
            <a:r>
              <a:rPr lang="hu-HU" dirty="0" smtClean="0"/>
              <a:t> projekt</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376" y="0"/>
            <a:ext cx="1187623" cy="627424"/>
          </a:xfrm>
          <a:prstGeom prst="rect">
            <a:avLst/>
          </a:prstGeom>
        </p:spPr>
      </p:pic>
      <p:graphicFrame>
        <p:nvGraphicFramePr>
          <p:cNvPr id="7" name="Táblázat 6"/>
          <p:cNvGraphicFramePr>
            <a:graphicFrameLocks noGrp="1"/>
          </p:cNvGraphicFramePr>
          <p:nvPr>
            <p:extLst>
              <p:ext uri="{D42A27DB-BD31-4B8C-83A1-F6EECF244321}">
                <p14:modId xmlns:p14="http://schemas.microsoft.com/office/powerpoint/2010/main" val="2026875052"/>
              </p:ext>
            </p:extLst>
          </p:nvPr>
        </p:nvGraphicFramePr>
        <p:xfrm>
          <a:off x="1907704" y="2636914"/>
          <a:ext cx="5256584" cy="3240357"/>
        </p:xfrm>
        <a:graphic>
          <a:graphicData uri="http://schemas.openxmlformats.org/drawingml/2006/table">
            <a:tbl>
              <a:tblPr firstRow="1" firstCol="1" bandRow="1">
                <a:tableStyleId>{5C22544A-7EE6-4342-B048-85BDC9FD1C3A}</a:tableStyleId>
              </a:tblPr>
              <a:tblGrid>
                <a:gridCol w="2098851"/>
                <a:gridCol w="3157733"/>
              </a:tblGrid>
              <a:tr h="769809">
                <a:tc>
                  <a:txBody>
                    <a:bodyPr/>
                    <a:lstStyle/>
                    <a:p>
                      <a:pPr algn="just">
                        <a:lnSpc>
                          <a:spcPct val="115000"/>
                        </a:lnSpc>
                        <a:spcAft>
                          <a:spcPts val="0"/>
                        </a:spcAft>
                      </a:pPr>
                      <a:r>
                        <a:rPr lang="hu-HU" sz="1100" dirty="0">
                          <a:effectLst/>
                        </a:rPr>
                        <a:t>Távolság</a:t>
                      </a:r>
                      <a:endParaRPr lang="hu-HU"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dirty="0">
                          <a:effectLst/>
                        </a:rPr>
                        <a:t>Utazási átalány összege</a:t>
                      </a:r>
                      <a:endParaRPr lang="hu-HU" sz="1100" dirty="0">
                        <a:effectLst/>
                        <a:latin typeface="Calibri"/>
                        <a:ea typeface="Calibri"/>
                        <a:cs typeface="Times New Roman"/>
                      </a:endParaRPr>
                    </a:p>
                  </a:txBody>
                  <a:tcPr marL="44450" marR="44450" marT="0" marB="0" anchor="ctr"/>
                </a:tc>
              </a:tr>
              <a:tr h="411758">
                <a:tc>
                  <a:txBody>
                    <a:bodyPr/>
                    <a:lstStyle/>
                    <a:p>
                      <a:pPr algn="just">
                        <a:lnSpc>
                          <a:spcPct val="115000"/>
                        </a:lnSpc>
                        <a:spcAft>
                          <a:spcPts val="0"/>
                        </a:spcAft>
                      </a:pPr>
                      <a:r>
                        <a:rPr lang="hu-HU" sz="1100">
                          <a:effectLst/>
                        </a:rPr>
                        <a:t>1 000–1 299 km</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65 000 Ft</a:t>
                      </a:r>
                      <a:endParaRPr lang="hu-HU" sz="1100">
                        <a:effectLst/>
                        <a:latin typeface="Calibri"/>
                        <a:ea typeface="Calibri"/>
                        <a:cs typeface="Times New Roman"/>
                      </a:endParaRPr>
                    </a:p>
                  </a:txBody>
                  <a:tcPr marL="44450" marR="44450" marT="0" marB="0" anchor="ctr"/>
                </a:tc>
              </a:tr>
              <a:tr h="411758">
                <a:tc>
                  <a:txBody>
                    <a:bodyPr/>
                    <a:lstStyle/>
                    <a:p>
                      <a:pPr algn="just">
                        <a:lnSpc>
                          <a:spcPct val="115000"/>
                        </a:lnSpc>
                        <a:spcAft>
                          <a:spcPts val="0"/>
                        </a:spcAft>
                      </a:pPr>
                      <a:r>
                        <a:rPr lang="hu-HU" sz="1100">
                          <a:effectLst/>
                        </a:rPr>
                        <a:t>1 300–1 499 km</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75 000 Ft</a:t>
                      </a:r>
                      <a:endParaRPr lang="hu-HU" sz="1100">
                        <a:effectLst/>
                        <a:latin typeface="Calibri"/>
                        <a:ea typeface="Calibri"/>
                        <a:cs typeface="Times New Roman"/>
                      </a:endParaRPr>
                    </a:p>
                  </a:txBody>
                  <a:tcPr marL="44450" marR="44450" marT="0" marB="0" anchor="ctr"/>
                </a:tc>
              </a:tr>
              <a:tr h="411758">
                <a:tc>
                  <a:txBody>
                    <a:bodyPr/>
                    <a:lstStyle/>
                    <a:p>
                      <a:pPr algn="just">
                        <a:lnSpc>
                          <a:spcPct val="115000"/>
                        </a:lnSpc>
                        <a:spcAft>
                          <a:spcPts val="0"/>
                        </a:spcAft>
                      </a:pPr>
                      <a:r>
                        <a:rPr lang="hu-HU" sz="1100">
                          <a:effectLst/>
                        </a:rPr>
                        <a:t>1 500–1 999 km</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90 000 Ft</a:t>
                      </a:r>
                      <a:endParaRPr lang="hu-HU" sz="1100">
                        <a:effectLst/>
                        <a:latin typeface="Calibri"/>
                        <a:ea typeface="Calibri"/>
                        <a:cs typeface="Times New Roman"/>
                      </a:endParaRPr>
                    </a:p>
                  </a:txBody>
                  <a:tcPr marL="44450" marR="44450" marT="0" marB="0" anchor="ctr"/>
                </a:tc>
              </a:tr>
              <a:tr h="411758">
                <a:tc>
                  <a:txBody>
                    <a:bodyPr/>
                    <a:lstStyle/>
                    <a:p>
                      <a:pPr algn="just">
                        <a:lnSpc>
                          <a:spcPct val="115000"/>
                        </a:lnSpc>
                        <a:spcAft>
                          <a:spcPts val="0"/>
                        </a:spcAft>
                      </a:pPr>
                      <a:r>
                        <a:rPr lang="hu-HU" sz="1100">
                          <a:effectLst/>
                        </a:rPr>
                        <a:t>2 000–2 999 km</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110 000 Ft</a:t>
                      </a:r>
                      <a:endParaRPr lang="hu-HU" sz="1100">
                        <a:effectLst/>
                        <a:latin typeface="Calibri"/>
                        <a:ea typeface="Calibri"/>
                        <a:cs typeface="Times New Roman"/>
                      </a:endParaRPr>
                    </a:p>
                  </a:txBody>
                  <a:tcPr marL="44450" marR="44450" marT="0" marB="0" anchor="ctr"/>
                </a:tc>
              </a:tr>
              <a:tr h="411758">
                <a:tc>
                  <a:txBody>
                    <a:bodyPr/>
                    <a:lstStyle/>
                    <a:p>
                      <a:pPr algn="just">
                        <a:lnSpc>
                          <a:spcPct val="115000"/>
                        </a:lnSpc>
                        <a:spcAft>
                          <a:spcPts val="0"/>
                        </a:spcAft>
                      </a:pPr>
                      <a:r>
                        <a:rPr lang="hu-HU" sz="1100">
                          <a:effectLst/>
                        </a:rPr>
                        <a:t>3 000–3 999 km</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a:effectLst/>
                        </a:rPr>
                        <a:t>160 000 Ft</a:t>
                      </a:r>
                      <a:endParaRPr lang="hu-HU" sz="1100">
                        <a:effectLst/>
                        <a:latin typeface="Calibri"/>
                        <a:ea typeface="Calibri"/>
                        <a:cs typeface="Times New Roman"/>
                      </a:endParaRPr>
                    </a:p>
                  </a:txBody>
                  <a:tcPr marL="44450" marR="44450" marT="0" marB="0" anchor="ctr"/>
                </a:tc>
              </a:tr>
              <a:tr h="411758">
                <a:tc>
                  <a:txBody>
                    <a:bodyPr/>
                    <a:lstStyle/>
                    <a:p>
                      <a:pPr algn="just">
                        <a:lnSpc>
                          <a:spcPct val="115000"/>
                        </a:lnSpc>
                        <a:spcAft>
                          <a:spcPts val="0"/>
                        </a:spcAft>
                      </a:pPr>
                      <a:r>
                        <a:rPr lang="hu-HU" sz="1100">
                          <a:effectLst/>
                        </a:rPr>
                        <a:t>4 000 km felett</a:t>
                      </a:r>
                      <a:endParaRPr lang="hu-HU"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hu-HU" sz="1100" dirty="0">
                          <a:effectLst/>
                        </a:rPr>
                        <a:t>246 000 Ft</a:t>
                      </a:r>
                      <a:endParaRPr lang="hu-HU" sz="1100" dirty="0">
                        <a:effectLst/>
                        <a:latin typeface="Calibri"/>
                        <a:ea typeface="Calibri"/>
                        <a:cs typeface="Times New Roman"/>
                      </a:endParaRPr>
                    </a:p>
                  </a:txBody>
                  <a:tcPr marL="44450" marR="44450" marT="0" marB="0" anchor="ctr"/>
                </a:tc>
              </a:tr>
            </a:tbl>
          </a:graphicData>
        </a:graphic>
      </p:graphicFrame>
    </p:spTree>
    <p:extLst>
      <p:ext uri="{BB962C8B-B14F-4D97-AF65-F5344CB8AC3E}">
        <p14:creationId xmlns:p14="http://schemas.microsoft.com/office/powerpoint/2010/main" val="283430722"/>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E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TotalTime>
  <Words>970</Words>
  <Application>Microsoft Office PowerPoint</Application>
  <PresentationFormat>Diavetítés a képernyőre (4:3 oldalarány)</PresentationFormat>
  <Paragraphs>275</Paragraphs>
  <Slides>17</Slides>
  <Notes>2</Notes>
  <HiddenSlides>0</HiddenSlides>
  <MMClips>0</MMClips>
  <ScaleCrop>false</ScaleCrop>
  <HeadingPairs>
    <vt:vector size="4" baseType="variant">
      <vt:variant>
        <vt:lpstr>Téma</vt:lpstr>
      </vt:variant>
      <vt:variant>
        <vt:i4>1</vt:i4>
      </vt:variant>
      <vt:variant>
        <vt:lpstr>Diacímek</vt:lpstr>
      </vt:variant>
      <vt:variant>
        <vt:i4>17</vt:i4>
      </vt:variant>
    </vt:vector>
  </HeadingPairs>
  <TitlesOfParts>
    <vt:vector size="18" baseType="lpstr">
      <vt:lpstr>Office-téma</vt:lpstr>
      <vt:lpstr>CaMpus Mundi  Ösztöndíjpályázat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Campus Mundi projekt</vt:lpstr>
      <vt:lpstr>KÖSZÖNÖM  A FIGYELMET!</vt:lpstr>
    </vt:vector>
  </TitlesOfParts>
  <Company>novak.adam@gmail.com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Asdfsdafa dsfasd asdf</dc:title>
  <dc:creator>Ádám Novák</dc:creator>
  <cp:lastModifiedBy>Westsikné Székely Ágnes</cp:lastModifiedBy>
  <cp:revision>103</cp:revision>
  <dcterms:created xsi:type="dcterms:W3CDTF">2014-03-03T11:13:53Z</dcterms:created>
  <dcterms:modified xsi:type="dcterms:W3CDTF">2016-02-22T07:57:19Z</dcterms:modified>
</cp:coreProperties>
</file>