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8" r:id="rId3"/>
    <p:sldId id="289" r:id="rId4"/>
    <p:sldId id="290" r:id="rId5"/>
    <p:sldId id="270" r:id="rId6"/>
    <p:sldId id="271" r:id="rId7"/>
    <p:sldId id="272" r:id="rId8"/>
    <p:sldId id="273" r:id="rId9"/>
    <p:sldId id="274" r:id="rId10"/>
    <p:sldId id="269" r:id="rId11"/>
    <p:sldId id="292" r:id="rId12"/>
    <p:sldId id="293" r:id="rId13"/>
    <p:sldId id="295" r:id="rId14"/>
    <p:sldId id="264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BA4F2-4E87-428F-AB5E-4ED2B505152D}" type="datetimeFigureOut">
              <a:rPr lang="hu-HU" smtClean="0"/>
              <a:t>2014.11.18.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AF2D7-F83C-45FE-BAA6-62987C79C30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758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z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AF2D7-F83C-45FE-BAA6-62987C79C30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67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z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AF2D7-F83C-45FE-BAA6-62987C79C30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67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z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AF2D7-F83C-45FE-BAA6-62987C79C303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67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z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AF2D7-F83C-45FE-BAA6-62987C79C30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67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z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AF2D7-F83C-45FE-BAA6-62987C79C303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67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z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AF2D7-F83C-45FE-BAA6-62987C79C303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67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DF4919B-4047-4DB1-8B39-23A42AEBA556}" type="datetimeFigureOut">
              <a:rPr lang="hu-HU" smtClean="0"/>
              <a:t>2014.11.18.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2014.11.18.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2014.11.18.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2014.11.18.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4.jpe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33365" y="116632"/>
            <a:ext cx="3313355" cy="4294004"/>
          </a:xfrm>
        </p:spPr>
        <p:txBody>
          <a:bodyPr>
            <a:normAutofit fontScale="90000"/>
          </a:bodyPr>
          <a:lstStyle/>
          <a:p>
            <a:pPr algn="r"/>
            <a:r>
              <a:rPr lang="hu-HU" sz="3100" b="1" dirty="0" smtClean="0">
                <a:solidFill>
                  <a:schemeClr val="bg1"/>
                </a:solidFill>
              </a:rPr>
              <a:t>Fenntarthatóság az oktatásban</a:t>
            </a:r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 smtClean="0">
                <a:solidFill>
                  <a:schemeClr val="bg1"/>
                </a:solidFill>
              </a:rPr>
              <a:t/>
            </a:r>
            <a:br>
              <a:rPr lang="hu-HU" b="1" dirty="0" smtClean="0">
                <a:solidFill>
                  <a:schemeClr val="bg1"/>
                </a:solidFill>
              </a:rPr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>A Globális Nevelés </a:t>
            </a:r>
            <a:r>
              <a:rPr lang="hu-HU" b="1" dirty="0"/>
              <a:t>H</a:t>
            </a:r>
            <a:r>
              <a:rPr lang="hu-HU" b="1" dirty="0" smtClean="0"/>
              <a:t>atárok Nélkül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program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83" y="5093322"/>
            <a:ext cx="1325371" cy="847822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68764"/>
            <a:ext cx="97472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6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926976"/>
          </a:xfrm>
        </p:spPr>
        <p:txBody>
          <a:bodyPr>
            <a:normAutofit/>
          </a:bodyPr>
          <a:lstStyle/>
          <a:p>
            <a:pPr algn="r"/>
            <a:r>
              <a:rPr lang="hu-HU" dirty="0" smtClean="0"/>
              <a:t>A Globális Nevelés fogalma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909540"/>
            <a:ext cx="7344816" cy="3580985"/>
          </a:xfrm>
        </p:spPr>
        <p:txBody>
          <a:bodyPr>
            <a:normAutofit fontScale="92500"/>
          </a:bodyPr>
          <a:lstStyle/>
          <a:p>
            <a:pPr marL="68580" indent="0" algn="just">
              <a:buNone/>
            </a:pPr>
            <a:r>
              <a:rPr lang="hu-HU" dirty="0"/>
              <a:t>A globális nevelés egy </a:t>
            </a:r>
            <a:r>
              <a:rPr lang="hu-HU" b="1" dirty="0"/>
              <a:t>oktatási szemlélet</a:t>
            </a:r>
            <a:r>
              <a:rPr lang="hu-HU" dirty="0"/>
              <a:t>, amelyet az a tény hívott életre, hogy a mai ember egy egyre </a:t>
            </a:r>
            <a:r>
              <a:rPr lang="hu-HU" b="1" dirty="0"/>
              <a:t>erőteljesebben globalizálódó </a:t>
            </a:r>
            <a:r>
              <a:rPr lang="hu-HU" dirty="0"/>
              <a:t>világban </a:t>
            </a:r>
            <a:r>
              <a:rPr lang="hu-HU" dirty="0" smtClean="0"/>
              <a:t>él.</a:t>
            </a:r>
          </a:p>
          <a:p>
            <a:pPr marL="68580" indent="0" algn="just">
              <a:buNone/>
            </a:pPr>
            <a:endParaRPr lang="hu-HU" dirty="0" smtClean="0"/>
          </a:p>
          <a:p>
            <a:pPr marL="68580" indent="0" algn="just">
              <a:buNone/>
            </a:pPr>
            <a:r>
              <a:rPr lang="hu-HU" dirty="0" smtClean="0"/>
              <a:t>Lehetővé teszi, </a:t>
            </a:r>
            <a:r>
              <a:rPr lang="hu-HU" dirty="0"/>
              <a:t>hogy a tanulók </a:t>
            </a:r>
            <a:r>
              <a:rPr lang="hu-HU" dirty="0" smtClean="0"/>
              <a:t>a </a:t>
            </a:r>
            <a:r>
              <a:rPr lang="hu-HU" dirty="0"/>
              <a:t>problémákat </a:t>
            </a:r>
            <a:r>
              <a:rPr lang="hu-HU" dirty="0" smtClean="0"/>
              <a:t>a </a:t>
            </a:r>
            <a:r>
              <a:rPr lang="hu-HU" b="1" dirty="0"/>
              <a:t>nagyvilág kontextusában</a:t>
            </a:r>
            <a:r>
              <a:rPr lang="hu-HU" dirty="0"/>
              <a:t> közelíthessék meg</a:t>
            </a:r>
            <a:r>
              <a:rPr lang="hu-HU" dirty="0" smtClean="0"/>
              <a:t>.</a:t>
            </a:r>
          </a:p>
          <a:p>
            <a:pPr marL="68580" indent="0" algn="just">
              <a:buNone/>
            </a:pPr>
            <a:endParaRPr lang="hu-HU" dirty="0" smtClean="0"/>
          </a:p>
          <a:p>
            <a:pPr marL="68580" indent="0" algn="just">
              <a:buNone/>
            </a:pPr>
            <a:r>
              <a:rPr lang="hu-HU" b="1" dirty="0" smtClean="0"/>
              <a:t>Felelősségvállalásra</a:t>
            </a:r>
            <a:r>
              <a:rPr lang="hu-HU" dirty="0" smtClean="0"/>
              <a:t> ösztönöz, </a:t>
            </a:r>
            <a:r>
              <a:rPr lang="hu-HU" dirty="0"/>
              <a:t>és arra, </a:t>
            </a:r>
            <a:r>
              <a:rPr lang="hu-HU" dirty="0" smtClean="0"/>
              <a:t>hogy a tanulók </a:t>
            </a:r>
            <a:r>
              <a:rPr lang="hu-HU" b="1" dirty="0" smtClean="0"/>
              <a:t>aktív globális</a:t>
            </a:r>
            <a:r>
              <a:rPr lang="hu-HU" dirty="0" smtClean="0"/>
              <a:t> polgárokká váljanak.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7232"/>
            <a:ext cx="1325371" cy="847822"/>
          </a:xfrm>
          <a:prstGeom prst="rect">
            <a:avLst/>
          </a:prstGeom>
        </p:spPr>
      </p:pic>
      <p:pic>
        <p:nvPicPr>
          <p:cNvPr id="11266" name="Picture 2" descr="C:\Users\Balázs\Desktop\Dropbox\EC GTA\Marketing and Publicity\EC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17232"/>
            <a:ext cx="1011949" cy="9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3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/>
              <a:t>Globális Nevelés Határok Nélkül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67012" y="2152271"/>
            <a:ext cx="3953913" cy="3364961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hu-HU" dirty="0" smtClean="0"/>
              <a:t>Korábbi projekt eredményének (</a:t>
            </a:r>
            <a:r>
              <a:rPr lang="hu-HU" b="1" dirty="0" smtClean="0"/>
              <a:t>Globális Nevelés Tudásközpont</a:t>
            </a:r>
            <a:r>
              <a:rPr lang="hu-HU" dirty="0" smtClean="0"/>
              <a:t>) továbbfejlesztése:</a:t>
            </a:r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r>
              <a:rPr lang="hu-HU" dirty="0" smtClean="0"/>
              <a:t>	</a:t>
            </a:r>
            <a:r>
              <a:rPr lang="hu-HU" dirty="0" err="1"/>
              <a:t>h</a:t>
            </a:r>
            <a:r>
              <a:rPr lang="hu-HU" dirty="0" err="1" smtClean="0"/>
              <a:t>elpdesk</a:t>
            </a:r>
            <a:endParaRPr lang="hu-HU" dirty="0" smtClean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r>
              <a:rPr lang="hu-HU" dirty="0" smtClean="0"/>
              <a:t>	utazó kiállítás</a:t>
            </a:r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r>
              <a:rPr lang="hu-HU" dirty="0" smtClean="0"/>
              <a:t>	rendezvények</a:t>
            </a:r>
          </a:p>
          <a:p>
            <a:pPr marL="6858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marL="68580" indent="0">
              <a:buNone/>
            </a:pPr>
            <a:endParaRPr lang="hu-HU" dirty="0" smtClean="0"/>
          </a:p>
          <a:p>
            <a:endParaRPr lang="hu-HU" dirty="0" smtClean="0"/>
          </a:p>
          <a:p>
            <a:pPr marL="68580" indent="0">
              <a:buNone/>
            </a:pPr>
            <a:endParaRPr lang="hu-HU" dirty="0" smtClean="0"/>
          </a:p>
          <a:p>
            <a:pPr>
              <a:buFontTx/>
              <a:buChar char="-"/>
            </a:pPr>
            <a:endParaRPr lang="hu-HU" sz="1800" b="1" dirty="0" smtClean="0"/>
          </a:p>
          <a:p>
            <a:pPr>
              <a:buFontTx/>
              <a:buChar char="-"/>
            </a:pPr>
            <a:endParaRPr lang="hu-HU" sz="1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32982"/>
            <a:ext cx="1613403" cy="1032072"/>
          </a:xfrm>
          <a:prstGeom prst="rect">
            <a:avLst/>
          </a:prstGeom>
        </p:spPr>
      </p:pic>
      <p:pic>
        <p:nvPicPr>
          <p:cNvPr id="3074" name="Picture 2" descr="C:\Users\Balázs\Desktop\Dropbox\EC GTA\Marketing and Publicity\EC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59385"/>
            <a:ext cx="990665" cy="90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05" y="1772817"/>
            <a:ext cx="301570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Balázs\Desktop\Balkó\munka\anthropolis\GERC\kiállítás\PR-POSTER-WEB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3177"/>
            <a:ext cx="1929163" cy="272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/>
              <a:t>Globális Nevelés Határok Nélkül – hatások a szervezetre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2356159"/>
            <a:ext cx="7272808" cy="3656965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hu-HU" b="1" dirty="0" smtClean="0"/>
              <a:t>Motiváció:</a:t>
            </a:r>
            <a:r>
              <a:rPr lang="hu-HU" dirty="0" smtClean="0"/>
              <a:t> </a:t>
            </a:r>
          </a:p>
          <a:p>
            <a:pPr marL="68580" indent="0">
              <a:buNone/>
            </a:pPr>
            <a:r>
              <a:rPr lang="hu-HU" dirty="0"/>
              <a:t>	</a:t>
            </a:r>
            <a:r>
              <a:rPr lang="hu-HU" dirty="0" smtClean="0"/>
              <a:t>a siker mindig motivál</a:t>
            </a:r>
          </a:p>
          <a:p>
            <a:pPr marL="68580" indent="0">
              <a:buNone/>
            </a:pPr>
            <a:r>
              <a:rPr lang="hu-HU" dirty="0"/>
              <a:t>	</a:t>
            </a:r>
            <a:r>
              <a:rPr lang="hu-HU" dirty="0" smtClean="0"/>
              <a:t>a fenntarthatóság siker</a:t>
            </a:r>
          </a:p>
          <a:p>
            <a:pPr marL="68580" indent="0">
              <a:buNone/>
            </a:pPr>
            <a:r>
              <a:rPr lang="hu-HU" b="1" dirty="0" smtClean="0"/>
              <a:t>Kompetenciák:</a:t>
            </a:r>
          </a:p>
          <a:p>
            <a:pPr marL="68580" indent="0">
              <a:buNone/>
            </a:pPr>
            <a:r>
              <a:rPr lang="hu-HU" dirty="0"/>
              <a:t>	</a:t>
            </a:r>
            <a:r>
              <a:rPr lang="hu-HU" dirty="0" smtClean="0"/>
              <a:t>szervezőkészség</a:t>
            </a:r>
          </a:p>
          <a:p>
            <a:pPr marL="68580" indent="0">
              <a:buNone/>
            </a:pPr>
            <a:r>
              <a:rPr lang="hu-HU" dirty="0"/>
              <a:t>	</a:t>
            </a:r>
            <a:r>
              <a:rPr lang="hu-HU" dirty="0" smtClean="0"/>
              <a:t>önbizalom, önértékelés</a:t>
            </a:r>
          </a:p>
          <a:p>
            <a:pPr marL="68580" indent="0">
              <a:buNone/>
            </a:pPr>
            <a:r>
              <a:rPr lang="hu-HU" dirty="0"/>
              <a:t>	</a:t>
            </a:r>
            <a:r>
              <a:rPr lang="hu-HU" dirty="0" smtClean="0"/>
              <a:t>kommunikáció</a:t>
            </a:r>
          </a:p>
          <a:p>
            <a:pPr marL="68580" indent="0">
              <a:buNone/>
            </a:pPr>
            <a:r>
              <a:rPr lang="hu-HU" b="1" dirty="0" smtClean="0"/>
              <a:t>Szemléletváltás</a:t>
            </a:r>
            <a:r>
              <a:rPr lang="hu-HU" b="1" dirty="0" smtClean="0"/>
              <a:t>:</a:t>
            </a:r>
          </a:p>
          <a:p>
            <a:pPr marL="68580" indent="0">
              <a:buNone/>
            </a:pPr>
            <a:r>
              <a:rPr lang="hu-HU" b="1" dirty="0" smtClean="0"/>
              <a:t> 	</a:t>
            </a:r>
            <a:r>
              <a:rPr lang="hu-HU" dirty="0" smtClean="0"/>
              <a:t>a </a:t>
            </a:r>
            <a:r>
              <a:rPr lang="hu-HU" dirty="0" smtClean="0"/>
              <a:t>fenntarthatóság élménye</a:t>
            </a:r>
          </a:p>
          <a:p>
            <a:pPr marL="68580" indent="0">
              <a:buNone/>
            </a:pPr>
            <a:r>
              <a:rPr lang="hu-HU" dirty="0"/>
              <a:t>	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marL="68580" indent="0">
              <a:buNone/>
            </a:pPr>
            <a:endParaRPr lang="hu-HU" dirty="0" smtClean="0"/>
          </a:p>
          <a:p>
            <a:endParaRPr lang="hu-HU" dirty="0" smtClean="0"/>
          </a:p>
          <a:p>
            <a:pPr marL="68580" indent="0">
              <a:buNone/>
            </a:pPr>
            <a:endParaRPr lang="hu-HU" dirty="0" smtClean="0"/>
          </a:p>
          <a:p>
            <a:pPr>
              <a:buFontTx/>
              <a:buChar char="-"/>
            </a:pPr>
            <a:endParaRPr lang="hu-HU" sz="1800" b="1" dirty="0" smtClean="0"/>
          </a:p>
          <a:p>
            <a:pPr>
              <a:buFontTx/>
              <a:buChar char="-"/>
            </a:pPr>
            <a:endParaRPr lang="hu-HU" sz="1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32982"/>
            <a:ext cx="1613403" cy="1032072"/>
          </a:xfrm>
          <a:prstGeom prst="rect">
            <a:avLst/>
          </a:prstGeom>
        </p:spPr>
      </p:pic>
      <p:pic>
        <p:nvPicPr>
          <p:cNvPr id="3074" name="Picture 2" descr="C:\Users\Balázs\Desktop\Dropbox\EC GTA\Marketing and Publicity\EC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59385"/>
            <a:ext cx="990665" cy="90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1152128"/>
          </a:xfrm>
        </p:spPr>
        <p:txBody>
          <a:bodyPr>
            <a:normAutofit/>
          </a:bodyPr>
          <a:lstStyle/>
          <a:p>
            <a:pPr algn="r"/>
            <a:r>
              <a:rPr lang="hu-HU" sz="3200" dirty="0" smtClean="0"/>
              <a:t>Globális Nevelés Határok Nélkül </a:t>
            </a:r>
            <a:r>
              <a:rPr lang="hu-HU" sz="3200" dirty="0" smtClean="0"/>
              <a:t>–fenntarthatóság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2152271"/>
            <a:ext cx="7272808" cy="3076929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hu-HU" sz="5100" b="1" dirty="0" smtClean="0"/>
              <a:t>A Globális nevelés </a:t>
            </a:r>
            <a:r>
              <a:rPr lang="hu-HU" sz="5100" b="1" dirty="0" smtClean="0"/>
              <a:t>tanára - projekt</a:t>
            </a:r>
            <a:endParaRPr lang="hu-HU" sz="5100" b="1" dirty="0" smtClean="0"/>
          </a:p>
          <a:p>
            <a:pPr marL="68580" indent="0">
              <a:buNone/>
            </a:pPr>
            <a:r>
              <a:rPr lang="hu-HU" sz="5100" dirty="0"/>
              <a:t>	</a:t>
            </a:r>
            <a:r>
              <a:rPr lang="hu-HU" sz="5100" dirty="0" smtClean="0"/>
              <a:t>ingyenes tanár-továbbképzési rendszer</a:t>
            </a:r>
          </a:p>
          <a:p>
            <a:pPr marL="68580" indent="0">
              <a:buNone/>
            </a:pPr>
            <a:r>
              <a:rPr lang="hu-HU" sz="5100" dirty="0" smtClean="0"/>
              <a:t>	</a:t>
            </a:r>
          </a:p>
          <a:p>
            <a:pPr marL="68580" indent="0">
              <a:buNone/>
            </a:pPr>
            <a:r>
              <a:rPr lang="hu-HU" sz="5100" dirty="0"/>
              <a:t>	</a:t>
            </a:r>
            <a:r>
              <a:rPr lang="hu-HU" sz="5100" dirty="0" smtClean="0"/>
              <a:t>partnerség: </a:t>
            </a:r>
          </a:p>
          <a:p>
            <a:pPr marL="68580" indent="0">
              <a:buNone/>
            </a:pPr>
            <a:r>
              <a:rPr lang="hu-HU" sz="5100" dirty="0"/>
              <a:t>	</a:t>
            </a:r>
            <a:endParaRPr lang="hu-HU" sz="5100" dirty="0" smtClean="0"/>
          </a:p>
          <a:p>
            <a:pPr marL="68580" indent="0">
              <a:buNone/>
            </a:pPr>
            <a:r>
              <a:rPr lang="hu-HU" sz="5100" dirty="0"/>
              <a:t>	</a:t>
            </a:r>
            <a:r>
              <a:rPr lang="hu-HU" sz="5100" dirty="0" smtClean="0"/>
              <a:t>egynapos, gyakorlatorientált képzés</a:t>
            </a:r>
          </a:p>
          <a:p>
            <a:pPr marL="68580" indent="0">
              <a:buNone/>
            </a:pPr>
            <a:r>
              <a:rPr lang="hu-HU" sz="5100" dirty="0"/>
              <a:t>	</a:t>
            </a:r>
            <a:r>
              <a:rPr lang="hu-HU" sz="5100" dirty="0" smtClean="0"/>
              <a:t>távlati cél: egységes EU-s tanárképzés a 	témában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32982"/>
            <a:ext cx="1613403" cy="1032072"/>
          </a:xfrm>
          <a:prstGeom prst="rect">
            <a:avLst/>
          </a:prstGeom>
        </p:spPr>
      </p:pic>
      <p:pic>
        <p:nvPicPr>
          <p:cNvPr id="3074" name="Picture 2" descr="C:\Users\Balázs\Desktop\Dropbox\EC GTA\Marketing and Publicity\EC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59385"/>
            <a:ext cx="990665" cy="90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alázs\Desktop\Balkó\munka\anthropolis\GTA\promóció\GTA_blk_grn_f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01" y="4941168"/>
            <a:ext cx="2362030" cy="12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842" y="3305407"/>
            <a:ext cx="744992" cy="50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6813" y="3305407"/>
            <a:ext cx="789644" cy="50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72502"/>
            <a:ext cx="803442" cy="53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8820"/>
            <a:ext cx="864096" cy="52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34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Köszönjük </a:t>
            </a:r>
            <a:r>
              <a:rPr lang="hu-HU" b="1" dirty="0"/>
              <a:t>a figyelmet!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17263"/>
            <a:ext cx="1800200" cy="115156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02964"/>
            <a:ext cx="2016224" cy="10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alázs\Desktop\Dropbox\EC GTA\Marketing and Publicity\EC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24955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2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dirty="0" smtClean="0"/>
              <a:t>Az Anthropolis Egyesület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2152271"/>
            <a:ext cx="6777317" cy="3364961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civil szervezet</a:t>
            </a:r>
          </a:p>
          <a:p>
            <a:r>
              <a:rPr lang="hu-HU" dirty="0" smtClean="0"/>
              <a:t>fő tevékenység: oktatás</a:t>
            </a:r>
          </a:p>
          <a:p>
            <a:r>
              <a:rPr lang="hu-HU" dirty="0" smtClean="0"/>
              <a:t>fő területek: </a:t>
            </a:r>
          </a:p>
          <a:p>
            <a:pPr marL="68580" indent="0">
              <a:buNone/>
            </a:pPr>
            <a:r>
              <a:rPr lang="hu-HU" dirty="0"/>
              <a:t>	</a:t>
            </a:r>
            <a:r>
              <a:rPr lang="hu-HU" dirty="0" smtClean="0"/>
              <a:t>	digitális történetmesélés</a:t>
            </a:r>
          </a:p>
          <a:p>
            <a:pPr marL="68580" indent="0">
              <a:buNone/>
            </a:pPr>
            <a:r>
              <a:rPr lang="hu-HU" dirty="0"/>
              <a:t>	</a:t>
            </a:r>
            <a:r>
              <a:rPr lang="hu-HU" dirty="0" smtClean="0"/>
              <a:t>	globális nevelés</a:t>
            </a:r>
          </a:p>
          <a:p>
            <a:pPr>
              <a:buFontTx/>
              <a:buChar char="-"/>
            </a:pPr>
            <a:endParaRPr lang="hu-HU" sz="1800" b="1" dirty="0" smtClean="0"/>
          </a:p>
          <a:p>
            <a:pPr>
              <a:buFontTx/>
              <a:buChar char="-"/>
            </a:pPr>
            <a:endParaRPr lang="hu-HU" sz="1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95981"/>
            <a:ext cx="2765531" cy="1769073"/>
          </a:xfrm>
          <a:prstGeom prst="rect">
            <a:avLst/>
          </a:prstGeom>
        </p:spPr>
      </p:pic>
      <p:pic>
        <p:nvPicPr>
          <p:cNvPr id="3074" name="Picture 2" descr="C:\Users\Balázs\Desktop\Dropbox\EC GTA\Marketing and Publicity\EC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59385"/>
            <a:ext cx="990665" cy="90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u-HU" dirty="0" smtClean="0"/>
              <a:t>A nívódíjas projekt: Globális Nevelés Határok Nélkül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2152271"/>
            <a:ext cx="6777317" cy="336496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civil szervezetek összefogása</a:t>
            </a:r>
          </a:p>
          <a:p>
            <a:endParaRPr lang="hu-HU" dirty="0" smtClean="0"/>
          </a:p>
          <a:p>
            <a:r>
              <a:rPr lang="hu-HU" dirty="0" smtClean="0"/>
              <a:t>regionális együttműködés</a:t>
            </a:r>
          </a:p>
          <a:p>
            <a:endParaRPr lang="hu-HU" dirty="0" smtClean="0"/>
          </a:p>
          <a:p>
            <a:pPr marL="68580" indent="0">
              <a:buNone/>
            </a:pP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cél: a globális nevelés terjesztése a Közép-európai régióban</a:t>
            </a:r>
          </a:p>
          <a:p>
            <a:pPr>
              <a:buFontTx/>
              <a:buChar char="-"/>
            </a:pPr>
            <a:endParaRPr lang="hu-HU" sz="1800" b="1" dirty="0" smtClean="0"/>
          </a:p>
          <a:p>
            <a:pPr>
              <a:buFontTx/>
              <a:buChar char="-"/>
            </a:pPr>
            <a:endParaRPr lang="hu-HU" sz="1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32982"/>
            <a:ext cx="1613403" cy="1032072"/>
          </a:xfrm>
          <a:prstGeom prst="rect">
            <a:avLst/>
          </a:prstGeom>
        </p:spPr>
      </p:pic>
      <p:pic>
        <p:nvPicPr>
          <p:cNvPr id="3074" name="Picture 2" descr="C:\Users\Balázs\Desktop\Dropbox\EC GTA\Marketing and Publicity\EC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59385"/>
            <a:ext cx="990665" cy="90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05756"/>
            <a:ext cx="925263" cy="61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33688"/>
            <a:ext cx="1044893" cy="70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7743"/>
            <a:ext cx="1008112" cy="6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37375"/>
            <a:ext cx="1016124" cy="69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30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u-HU" dirty="0" smtClean="0"/>
              <a:t>Mi a globális nevelés?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2152271"/>
            <a:ext cx="6777317" cy="336496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hu-HU" sz="1800" b="1" dirty="0" smtClean="0"/>
          </a:p>
          <a:p>
            <a:pPr marL="68580" indent="0" algn="ctr">
              <a:buNone/>
            </a:pPr>
            <a:endParaRPr lang="hu-HU" sz="2000" dirty="0" smtClean="0"/>
          </a:p>
          <a:p>
            <a:pPr marL="68580" indent="0" algn="ctr">
              <a:buNone/>
            </a:pPr>
            <a:r>
              <a:rPr lang="hu-HU" sz="6000" dirty="0" smtClean="0"/>
              <a:t>Interaktív rész!</a:t>
            </a:r>
            <a:endParaRPr lang="hu-HU" sz="6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32982"/>
            <a:ext cx="1613403" cy="1032072"/>
          </a:xfrm>
          <a:prstGeom prst="rect">
            <a:avLst/>
          </a:prstGeom>
        </p:spPr>
      </p:pic>
      <p:pic>
        <p:nvPicPr>
          <p:cNvPr id="3074" name="Picture 2" descr="C:\Users\Balázs\Desktop\Dropbox\EC GTA\Marketing and Publicity\EC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59385"/>
            <a:ext cx="990665" cy="90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17 0.05116 L 0.00034 -0.0673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926976"/>
          </a:xfrm>
        </p:spPr>
        <p:txBody>
          <a:bodyPr>
            <a:normAutofit/>
          </a:bodyPr>
          <a:lstStyle/>
          <a:p>
            <a:pPr algn="r"/>
            <a:r>
              <a:rPr lang="hu-HU" dirty="0" smtClean="0"/>
              <a:t>Mit gondolsz: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909541"/>
            <a:ext cx="7344816" cy="3391668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mennyi a globális átlagéletkor ma?</a:t>
            </a:r>
          </a:p>
          <a:p>
            <a:pPr marL="68580" indent="0" algn="just">
              <a:buNone/>
            </a:pPr>
            <a:r>
              <a:rPr lang="hu-HU" dirty="0" smtClean="0"/>
              <a:t> </a:t>
            </a:r>
          </a:p>
          <a:p>
            <a:pPr marL="68580" indent="0" algn="just">
              <a:buNone/>
            </a:pPr>
            <a:r>
              <a:rPr lang="hu-HU" dirty="0" smtClean="0"/>
              <a:t>					</a:t>
            </a:r>
            <a:r>
              <a:rPr lang="hu-HU" sz="3600" dirty="0" smtClean="0"/>
              <a:t>28 év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/>
              <a:t>m</a:t>
            </a:r>
            <a:r>
              <a:rPr lang="hu-HU" dirty="0" smtClean="0"/>
              <a:t>ennyi lesz 2050-ben?</a:t>
            </a:r>
          </a:p>
          <a:p>
            <a:pPr algn="just"/>
            <a:endParaRPr lang="hu-HU" dirty="0"/>
          </a:p>
          <a:p>
            <a:pPr marL="68580" indent="0" algn="just">
              <a:buNone/>
            </a:pPr>
            <a:r>
              <a:rPr lang="hu-HU" dirty="0" smtClean="0"/>
              <a:t>					</a:t>
            </a:r>
            <a:r>
              <a:rPr lang="hu-HU" sz="3600" dirty="0" smtClean="0"/>
              <a:t>40 év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7232"/>
            <a:ext cx="1325371" cy="847822"/>
          </a:xfrm>
          <a:prstGeom prst="rect">
            <a:avLst/>
          </a:prstGeom>
        </p:spPr>
      </p:pic>
      <p:pic>
        <p:nvPicPr>
          <p:cNvPr id="6146" name="Picture 2" descr="C:\Users\Balázs\Desktop\Dropbox\EC GTA\Marketing and Publicity\EC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25661"/>
            <a:ext cx="981359" cy="89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8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926976"/>
          </a:xfrm>
        </p:spPr>
        <p:txBody>
          <a:bodyPr>
            <a:normAutofit/>
          </a:bodyPr>
          <a:lstStyle/>
          <a:p>
            <a:pPr algn="r"/>
            <a:r>
              <a:rPr lang="hu-HU" dirty="0" smtClean="0"/>
              <a:t>Mit gondolsz: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909541"/>
            <a:ext cx="7344816" cy="324765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 globális népesség hány százaléka középosztálybeli?</a:t>
            </a:r>
          </a:p>
          <a:p>
            <a:pPr marL="68580" indent="0" algn="just">
              <a:buNone/>
            </a:pPr>
            <a:r>
              <a:rPr lang="hu-HU" dirty="0" smtClean="0"/>
              <a:t> </a:t>
            </a:r>
          </a:p>
          <a:p>
            <a:pPr marL="68580" indent="0" algn="just">
              <a:buNone/>
            </a:pPr>
            <a:r>
              <a:rPr lang="hu-HU" dirty="0" smtClean="0"/>
              <a:t>					</a:t>
            </a:r>
            <a:r>
              <a:rPr lang="hu-HU" sz="3600" dirty="0" smtClean="0"/>
              <a:t>20 %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várhatóan mennyi lesz 2020-ra?</a:t>
            </a:r>
          </a:p>
          <a:p>
            <a:pPr algn="just"/>
            <a:endParaRPr lang="hu-HU" dirty="0"/>
          </a:p>
          <a:p>
            <a:pPr marL="68580" indent="0" algn="just">
              <a:buNone/>
            </a:pPr>
            <a:r>
              <a:rPr lang="hu-HU" dirty="0" smtClean="0"/>
              <a:t>					</a:t>
            </a:r>
            <a:r>
              <a:rPr lang="hu-HU" sz="3600" dirty="0" smtClean="0"/>
              <a:t>40 %</a:t>
            </a:r>
          </a:p>
          <a:p>
            <a:pPr marL="68580" indent="0" algn="r">
              <a:buNone/>
            </a:pPr>
            <a:r>
              <a:rPr lang="hu-HU" sz="1400" dirty="0"/>
              <a:t>http://www.reuters.com/middle-class-infographic</a:t>
            </a:r>
            <a:endParaRPr lang="hu-HU" sz="14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7232"/>
            <a:ext cx="1325371" cy="847822"/>
          </a:xfrm>
          <a:prstGeom prst="rect">
            <a:avLst/>
          </a:prstGeom>
        </p:spPr>
      </p:pic>
      <p:pic>
        <p:nvPicPr>
          <p:cNvPr id="7170" name="Picture 2" descr="C:\Users\Balázs\Desktop\Dropbox\EC GTA\Marketing and Publicity\EC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0089"/>
            <a:ext cx="1018296" cy="9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926976"/>
          </a:xfrm>
        </p:spPr>
        <p:txBody>
          <a:bodyPr>
            <a:normAutofit/>
          </a:bodyPr>
          <a:lstStyle/>
          <a:p>
            <a:pPr algn="r"/>
            <a:r>
              <a:rPr lang="hu-HU" dirty="0" smtClean="0"/>
              <a:t>Mit gondolsz: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909540"/>
            <a:ext cx="7344816" cy="3649845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hány év alatt érte el a rádió az 50 milliós közönséget (eszközzel rendelkezők száma)?</a:t>
            </a:r>
          </a:p>
          <a:p>
            <a:pPr marL="68580" indent="0" algn="just">
              <a:buNone/>
            </a:pPr>
            <a:r>
              <a:rPr lang="hu-HU" dirty="0" smtClean="0"/>
              <a:t> 					</a:t>
            </a:r>
            <a:r>
              <a:rPr lang="hu-HU" sz="3600" dirty="0" smtClean="0"/>
              <a:t>38 év</a:t>
            </a:r>
          </a:p>
          <a:p>
            <a:r>
              <a:rPr lang="hu-HU" dirty="0" smtClean="0"/>
              <a:t>mennyi idő kellett ugyanehhez az internetnek?</a:t>
            </a:r>
          </a:p>
          <a:p>
            <a:pPr marL="68580" indent="0" algn="just">
              <a:buNone/>
            </a:pPr>
            <a:r>
              <a:rPr lang="hu-HU" dirty="0" smtClean="0"/>
              <a:t>					</a:t>
            </a:r>
            <a:r>
              <a:rPr lang="hu-HU" sz="3600" dirty="0" smtClean="0"/>
              <a:t>4 év</a:t>
            </a:r>
          </a:p>
          <a:p>
            <a:pPr algn="just"/>
            <a:r>
              <a:rPr lang="hu-HU" dirty="0"/>
              <a:t>é</a:t>
            </a:r>
            <a:r>
              <a:rPr lang="hu-HU" dirty="0" smtClean="0"/>
              <a:t>s a </a:t>
            </a:r>
            <a:r>
              <a:rPr lang="hu-HU" dirty="0" err="1" smtClean="0"/>
              <a:t>Facebooknak</a:t>
            </a:r>
            <a:r>
              <a:rPr lang="hu-HU" dirty="0" smtClean="0"/>
              <a:t>?</a:t>
            </a:r>
          </a:p>
          <a:p>
            <a:pPr marL="68580" indent="0" algn="just">
              <a:buNone/>
            </a:pPr>
            <a:r>
              <a:rPr lang="hu-HU" dirty="0" smtClean="0"/>
              <a:t>					</a:t>
            </a:r>
            <a:r>
              <a:rPr lang="hu-HU" sz="3600" dirty="0" smtClean="0"/>
              <a:t>2 év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7232"/>
            <a:ext cx="1325371" cy="847822"/>
          </a:xfrm>
          <a:prstGeom prst="rect">
            <a:avLst/>
          </a:prstGeom>
        </p:spPr>
      </p:pic>
      <p:pic>
        <p:nvPicPr>
          <p:cNvPr id="8194" name="Picture 2" descr="C:\Users\Balázs\Desktop\Dropbox\EC GTA\Marketing and Publicity\EC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07555"/>
            <a:ext cx="936104" cy="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926976"/>
          </a:xfrm>
        </p:spPr>
        <p:txBody>
          <a:bodyPr>
            <a:normAutofit/>
          </a:bodyPr>
          <a:lstStyle/>
          <a:p>
            <a:pPr algn="r"/>
            <a:r>
              <a:rPr lang="hu-HU" dirty="0" smtClean="0"/>
              <a:t>Mit gondolsz: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1909541"/>
            <a:ext cx="7344816" cy="3391668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világ 500 legnagyobb vállalatának az átlagéletkora a 60-as években:</a:t>
            </a:r>
          </a:p>
          <a:p>
            <a:pPr marL="68580" indent="0" algn="just">
              <a:buNone/>
            </a:pPr>
            <a:r>
              <a:rPr lang="hu-HU" dirty="0" smtClean="0"/>
              <a:t> 					</a:t>
            </a:r>
            <a:r>
              <a:rPr lang="hu-HU" sz="3600" dirty="0" smtClean="0"/>
              <a:t>62 év</a:t>
            </a:r>
          </a:p>
          <a:p>
            <a:pPr algn="just"/>
            <a:r>
              <a:rPr lang="hu-HU" dirty="0" smtClean="0"/>
              <a:t>ma:</a:t>
            </a:r>
          </a:p>
          <a:p>
            <a:pPr marL="68580" indent="0" algn="just">
              <a:buNone/>
            </a:pPr>
            <a:r>
              <a:rPr lang="hu-HU" dirty="0" smtClean="0"/>
              <a:t>					</a:t>
            </a:r>
            <a:r>
              <a:rPr lang="hu-HU" sz="3600" dirty="0" smtClean="0"/>
              <a:t>18 év</a:t>
            </a:r>
          </a:p>
          <a:p>
            <a:r>
              <a:rPr lang="hu-HU" dirty="0" smtClean="0"/>
              <a:t>2025-re:</a:t>
            </a:r>
          </a:p>
          <a:p>
            <a:pPr marL="68580" indent="0">
              <a:buNone/>
            </a:pPr>
            <a:r>
              <a:rPr lang="hu-HU" dirty="0"/>
              <a:t>	</a:t>
            </a:r>
            <a:r>
              <a:rPr lang="hu-HU" dirty="0" smtClean="0"/>
              <a:t>				</a:t>
            </a:r>
            <a:r>
              <a:rPr lang="hu-HU" sz="3600" dirty="0" smtClean="0"/>
              <a:t>15 év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7232"/>
            <a:ext cx="1325371" cy="847822"/>
          </a:xfrm>
          <a:prstGeom prst="rect">
            <a:avLst/>
          </a:prstGeom>
        </p:spPr>
      </p:pic>
      <p:pic>
        <p:nvPicPr>
          <p:cNvPr id="9218" name="Picture 2" descr="C:\Users\Balázs\Desktop\Dropbox\EC GTA\Marketing and Publicity\EC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5995"/>
            <a:ext cx="936104" cy="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24744" cy="926976"/>
          </a:xfrm>
        </p:spPr>
        <p:txBody>
          <a:bodyPr>
            <a:normAutofit/>
          </a:bodyPr>
          <a:lstStyle/>
          <a:p>
            <a:pPr algn="r"/>
            <a:r>
              <a:rPr lang="hu-HU" dirty="0" smtClean="0"/>
              <a:t>Mit gondolsz: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2413596"/>
            <a:ext cx="7344816" cy="31036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u-HU" dirty="0" smtClean="0"/>
              <a:t>„Olyan állások betöltésére képezzük a gyerekeket, melyek ma még nem is léteznek, a munkájuk során olyan technológiákat fognak alkalmazni, melyeket még nem találtak fel, hogy olyan problémákat oldjanak meg, melyeket ma még nem tekintünk problémának.” </a:t>
            </a:r>
            <a:r>
              <a:rPr lang="hu-HU" sz="1600" dirty="0" smtClean="0"/>
              <a:t>– Karl </a:t>
            </a:r>
            <a:r>
              <a:rPr lang="hu-HU" sz="1600" dirty="0" err="1" smtClean="0"/>
              <a:t>Fisch</a:t>
            </a:r>
            <a:r>
              <a:rPr lang="hu-HU" sz="1600" dirty="0" smtClean="0"/>
              <a:t>, tanár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7232"/>
            <a:ext cx="1325371" cy="847822"/>
          </a:xfrm>
          <a:prstGeom prst="rect">
            <a:avLst/>
          </a:prstGeom>
        </p:spPr>
      </p:pic>
      <p:pic>
        <p:nvPicPr>
          <p:cNvPr id="10242" name="Picture 2" descr="C:\Users\Balázs\Desktop\Dropbox\EC GTA\Marketing and Publicity\EC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59385"/>
            <a:ext cx="1014731" cy="92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1739</TotalTime>
  <Words>256</Words>
  <Application>Microsoft Office PowerPoint</Application>
  <PresentationFormat>Diavetítés a képernyőre (4:3 oldalarány)</PresentationFormat>
  <Paragraphs>110</Paragraphs>
  <Slides>14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Austin</vt:lpstr>
      <vt:lpstr>Fenntarthatóság az oktatásban   A Globális Nevelés Határok Nélkül  - program</vt:lpstr>
      <vt:lpstr>Az Anthropolis Egyesület</vt:lpstr>
      <vt:lpstr>A nívódíjas projekt: Globális Nevelés Határok Nélkül</vt:lpstr>
      <vt:lpstr>Mi a globális nevelés?</vt:lpstr>
      <vt:lpstr>Mit gondolsz:</vt:lpstr>
      <vt:lpstr>Mit gondolsz:</vt:lpstr>
      <vt:lpstr>Mit gondolsz:</vt:lpstr>
      <vt:lpstr>Mit gondolsz:</vt:lpstr>
      <vt:lpstr>Mit gondolsz:</vt:lpstr>
      <vt:lpstr>A Globális Nevelés fogalma</vt:lpstr>
      <vt:lpstr>Globális Nevelés Határok Nélkül</vt:lpstr>
      <vt:lpstr>Globális Nevelés Határok Nélkül – hatások a szervezetre</vt:lpstr>
      <vt:lpstr>Globális Nevelés Határok Nélkül –fenntarthatóság</vt:lpstr>
      <vt:lpstr>     Köszönjük a figyelmet!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Balázs</dc:creator>
  <cp:lastModifiedBy>Balázs</cp:lastModifiedBy>
  <cp:revision>60</cp:revision>
  <dcterms:created xsi:type="dcterms:W3CDTF">2013-12-16T13:59:36Z</dcterms:created>
  <dcterms:modified xsi:type="dcterms:W3CDTF">2014-11-18T21:00:10Z</dcterms:modified>
</cp:coreProperties>
</file>