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4"/>
  </p:notesMasterIdLst>
  <p:sldIdLst>
    <p:sldId id="256" r:id="rId2"/>
    <p:sldId id="260" r:id="rId3"/>
    <p:sldId id="259" r:id="rId4"/>
    <p:sldId id="281" r:id="rId5"/>
    <p:sldId id="282" r:id="rId6"/>
    <p:sldId id="283" r:id="rId7"/>
    <p:sldId id="266" r:id="rId8"/>
    <p:sldId id="270" r:id="rId9"/>
    <p:sldId id="272" r:id="rId10"/>
    <p:sldId id="277" r:id="rId11"/>
    <p:sldId id="284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 varScale="1">
        <p:scale>
          <a:sx n="49" d="100"/>
          <a:sy n="49" d="100"/>
        </p:scale>
        <p:origin x="-102" y="-12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8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EU-n belüli</c:v>
                </c:pt>
              </c:strCache>
            </c:strRef>
          </c:tx>
          <c:invertIfNegative val="0"/>
          <c:cat>
            <c:strRef>
              <c:f>Munka1!$A$2:$A$5</c:f>
              <c:strCache>
                <c:ptCount val="4"/>
                <c:pt idx="0">
                  <c:v>SMS</c:v>
                </c:pt>
                <c:pt idx="1">
                  <c:v>SMP</c:v>
                </c:pt>
                <c:pt idx="2">
                  <c:v>SMrövid</c:v>
                </c:pt>
                <c:pt idx="3">
                  <c:v>SM SH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2400000</c:v>
                </c:pt>
                <c:pt idx="1">
                  <c:v>1776000</c:v>
                </c:pt>
                <c:pt idx="2">
                  <c:v>300000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EU-n kívüli</c:v>
                </c:pt>
              </c:strCache>
            </c:strRef>
          </c:tx>
          <c:invertIfNegative val="0"/>
          <c:cat>
            <c:strRef>
              <c:f>Munka1!$A$2:$A$5</c:f>
              <c:strCache>
                <c:ptCount val="4"/>
                <c:pt idx="0">
                  <c:v>SMS</c:v>
                </c:pt>
                <c:pt idx="1">
                  <c:v>SMP</c:v>
                </c:pt>
                <c:pt idx="2">
                  <c:v>SMrövid</c:v>
                </c:pt>
                <c:pt idx="3">
                  <c:v>SM SH</c:v>
                </c:pt>
              </c:strCache>
            </c:strRef>
          </c:cat>
          <c:val>
            <c:numRef>
              <c:f>Munka1!$C$2:$C$5</c:f>
              <c:numCache>
                <c:formatCode>General</c:formatCode>
                <c:ptCount val="4"/>
                <c:pt idx="0">
                  <c:v>900000</c:v>
                </c:pt>
                <c:pt idx="1">
                  <c:v>660000</c:v>
                </c:pt>
                <c:pt idx="2">
                  <c:v>112500</c:v>
                </c:pt>
                <c:pt idx="3">
                  <c:v>1080000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821888"/>
        <c:axId val="38823424"/>
        <c:axId val="0"/>
      </c:bar3DChart>
      <c:catAx>
        <c:axId val="38821888"/>
        <c:scaling>
          <c:orientation val="minMax"/>
        </c:scaling>
        <c:delete val="0"/>
        <c:axPos val="b"/>
        <c:majorTickMark val="out"/>
        <c:minorTickMark val="none"/>
        <c:tickLblPos val="nextTo"/>
        <c:crossAx val="38823424"/>
        <c:crosses val="autoZero"/>
        <c:auto val="1"/>
        <c:lblAlgn val="ctr"/>
        <c:lblOffset val="100"/>
        <c:noMultiLvlLbl val="0"/>
      </c:catAx>
      <c:valAx>
        <c:axId val="38823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8218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2016.02.22.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2016.02.22.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2016.02.22.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2016.02.22.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2016.02.22.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2016.02.22.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mailto:campusmundi@tpf.hu" TargetMode="External"/><Relationship Id="rId3" Type="http://schemas.openxmlformats.org/officeDocument/2006/relationships/hyperlink" Target="mailto:Gergely.orosz@tpf.hu" TargetMode="External"/><Relationship Id="rId7" Type="http://schemas.openxmlformats.org/officeDocument/2006/relationships/hyperlink" Target="mailto:Szilvia.pelikan@tpf.hu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Anna.szikszai@tpf.hu" TargetMode="External"/><Relationship Id="rId5" Type="http://schemas.openxmlformats.org/officeDocument/2006/relationships/hyperlink" Target="mailto:Timea.fodor@tpf.hu" TargetMode="External"/><Relationship Id="rId10" Type="http://schemas.openxmlformats.org/officeDocument/2006/relationships/hyperlink" Target="mailto:Agnes.szekely@tpf.hu" TargetMode="External"/><Relationship Id="rId4" Type="http://schemas.openxmlformats.org/officeDocument/2006/relationships/hyperlink" Target="mailto:Angela.prager@tpf.hu" TargetMode="External"/><Relationship Id="rId9" Type="http://schemas.openxmlformats.org/officeDocument/2006/relationships/hyperlink" Target="mailto:Krisztina.vincze@tpf.hu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larship.hu/" TargetMode="External"/><Relationship Id="rId2" Type="http://schemas.openxmlformats.org/officeDocument/2006/relationships/hyperlink" Target="http://www.campusmundi.hu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larship.hu/" TargetMode="External"/><Relationship Id="rId2" Type="http://schemas.openxmlformats.org/officeDocument/2006/relationships/hyperlink" Target="http://www.campusmundi.h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tka.hu/palyazatok/2962/stipendium-hungaricum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mpusmundi.hu/" TargetMode="External"/><Relationship Id="rId2" Type="http://schemas.openxmlformats.org/officeDocument/2006/relationships/hyperlink" Target="http://www.scholarship.hu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6048672" cy="2016224"/>
          </a:xfrm>
        </p:spPr>
        <p:txBody>
          <a:bodyPr/>
          <a:lstStyle/>
          <a:p>
            <a:r>
              <a:rPr lang="hu-HU" dirty="0" err="1" smtClean="0"/>
              <a:t>CaMpus</a:t>
            </a:r>
            <a:r>
              <a:rPr lang="hu-HU" dirty="0" smtClean="0"/>
              <a:t> </a:t>
            </a:r>
            <a:r>
              <a:rPr lang="hu-HU" dirty="0" err="1" smtClean="0"/>
              <a:t>Mundi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3600" dirty="0" smtClean="0"/>
              <a:t>Ösztöndíjazási folyamat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524" y="0"/>
            <a:ext cx="1447475" cy="764704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467544" y="6165304"/>
            <a:ext cx="3929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>
                <a:solidFill>
                  <a:schemeClr val="bg1">
                    <a:lumMod val="95000"/>
                  </a:schemeClr>
                </a:solidFill>
              </a:rPr>
              <a:t>EFOP-3.4.2-VEKOP-15-2015-00001</a:t>
            </a:r>
            <a:endParaRPr lang="hu-HU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48472"/>
          </a:xfrm>
        </p:spPr>
        <p:txBody>
          <a:bodyPr>
            <a:normAutofit/>
          </a:bodyPr>
          <a:lstStyle/>
          <a:p>
            <a:pPr marL="457200" lvl="1" indent="0">
              <a:spcAft>
                <a:spcPts val="600"/>
              </a:spcAft>
              <a:buNone/>
            </a:pPr>
            <a:endParaRPr lang="hu-HU" sz="2000" dirty="0" smtClean="0"/>
          </a:p>
          <a:p>
            <a:pPr lvl="1">
              <a:spcAft>
                <a:spcPts val="600"/>
              </a:spcAft>
            </a:pPr>
            <a:endParaRPr lang="hu-HU" sz="2000" dirty="0"/>
          </a:p>
          <a:p>
            <a:pPr lvl="1">
              <a:spcAft>
                <a:spcPts val="600"/>
              </a:spcAft>
            </a:pPr>
            <a:endParaRPr lang="hu-HU" sz="20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340769"/>
            <a:ext cx="8507288" cy="648072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Pályázati fordulók, létszámok 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(SH nélkül)</a:t>
            </a:r>
            <a:endParaRPr lang="hu-HU" sz="28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006738"/>
              </p:ext>
            </p:extLst>
          </p:nvPr>
        </p:nvGraphicFramePr>
        <p:xfrm>
          <a:off x="251518" y="1844826"/>
          <a:ext cx="8712971" cy="46085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58168"/>
                <a:gridCol w="1133145"/>
                <a:gridCol w="1102520"/>
                <a:gridCol w="765639"/>
                <a:gridCol w="765639"/>
                <a:gridCol w="903454"/>
                <a:gridCol w="949392"/>
                <a:gridCol w="735014"/>
              </a:tblGrid>
              <a:tr h="553502"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>
                          <a:effectLst/>
                        </a:rPr>
                        <a:t>időütemezés (pályázati időszak)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részképzés, KA103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részképzés, KA107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szgy KA103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szgy KA107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rövid EGT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rövid EGT-n kívül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össz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76751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teljes létszám</a:t>
                      </a:r>
                      <a:endParaRPr lang="hu-HU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2320</a:t>
                      </a:r>
                      <a:endParaRPr lang="hu-HU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580</a:t>
                      </a:r>
                      <a:endParaRPr lang="hu-HU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3120</a:t>
                      </a:r>
                      <a:endParaRPr lang="hu-HU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780</a:t>
                      </a:r>
                      <a:endParaRPr lang="hu-HU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960</a:t>
                      </a:r>
                      <a:endParaRPr lang="hu-HU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240</a:t>
                      </a:r>
                      <a:endParaRPr lang="hu-HU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8000</a:t>
                      </a:r>
                      <a:endParaRPr lang="hu-HU" sz="11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75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2015/2016/2 (2016. március)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232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58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284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87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753,6364</a:t>
                      </a:r>
                      <a:endParaRPr lang="hu-HU" sz="11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2355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2016/2017/1 (2016. szeptember)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232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58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284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87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753,6364</a:t>
                      </a:r>
                      <a:endParaRPr lang="hu-HU" sz="11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75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2016/2017/2 (2017. március)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232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58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284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87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753,6364</a:t>
                      </a:r>
                      <a:endParaRPr lang="hu-HU" sz="11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2355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2017/2018/1 (2017. szeptember)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232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58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284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87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753,6364</a:t>
                      </a:r>
                      <a:endParaRPr lang="hu-HU" sz="11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75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2017/2018/2 (2018. március)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232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58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284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87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753,6364</a:t>
                      </a:r>
                      <a:endParaRPr lang="hu-HU" sz="11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2355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2018/2019/1 (2018. szeptember)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232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58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284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87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753,6364</a:t>
                      </a:r>
                      <a:endParaRPr lang="hu-HU" sz="11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75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2018/2019/2 (2019. március)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232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58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284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87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753,6364</a:t>
                      </a:r>
                      <a:endParaRPr lang="hu-HU" sz="11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2355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2019/2020/1 (2019. szeptember)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232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58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284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87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753,6364</a:t>
                      </a:r>
                      <a:endParaRPr lang="hu-HU" sz="11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75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2019/2020/2 (2020. március)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232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58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284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87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753,6364</a:t>
                      </a:r>
                      <a:endParaRPr lang="hu-HU" sz="11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2355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2020/2021/1 (2020. szeptember)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232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58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284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87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753,6364</a:t>
                      </a:r>
                      <a:endParaRPr lang="hu-HU" sz="11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75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2020/2021/2 (2021. március)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0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0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284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71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87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>
                          <a:effectLst/>
                        </a:rPr>
                        <a:t>22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 dirty="0">
                          <a:effectLst/>
                        </a:rPr>
                        <a:t>463,6364</a:t>
                      </a:r>
                      <a:endParaRPr lang="hu-HU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952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48472"/>
          </a:xfrm>
        </p:spPr>
        <p:txBody>
          <a:bodyPr>
            <a:normAutofit/>
          </a:bodyPr>
          <a:lstStyle/>
          <a:p>
            <a:pPr marL="0" lvl="0" indent="0">
              <a:spcAft>
                <a:spcPts val="600"/>
              </a:spcAft>
              <a:buNone/>
            </a:pPr>
            <a:endParaRPr lang="hu-HU" sz="2000" dirty="0" smtClean="0"/>
          </a:p>
          <a:p>
            <a:pPr lvl="1">
              <a:spcAft>
                <a:spcPts val="600"/>
              </a:spcAft>
            </a:pPr>
            <a:endParaRPr lang="hu-HU" sz="2000" dirty="0"/>
          </a:p>
          <a:p>
            <a:pPr lvl="1">
              <a:spcAft>
                <a:spcPts val="600"/>
              </a:spcAft>
            </a:pPr>
            <a:endParaRPr lang="hu-HU" sz="2000" dirty="0" smtClean="0"/>
          </a:p>
          <a:p>
            <a:pPr lvl="1">
              <a:spcAft>
                <a:spcPts val="600"/>
              </a:spcAft>
            </a:pPr>
            <a:endParaRPr lang="hu-HU" sz="2000" dirty="0"/>
          </a:p>
          <a:p>
            <a:pPr lvl="1">
              <a:spcAft>
                <a:spcPts val="600"/>
              </a:spcAft>
            </a:pPr>
            <a:endParaRPr lang="hu-HU" sz="20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340769"/>
            <a:ext cx="8507288" cy="648072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Ösztöndíjazással foglalkozó kollégák</a:t>
            </a:r>
            <a:endParaRPr lang="hu-HU" sz="28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05834"/>
              </p:ext>
            </p:extLst>
          </p:nvPr>
        </p:nvGraphicFramePr>
        <p:xfrm>
          <a:off x="457198" y="1988840"/>
          <a:ext cx="8229601" cy="4630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8"/>
                <a:gridCol w="2415850"/>
                <a:gridCol w="2199709"/>
                <a:gridCol w="1515464"/>
              </a:tblGrid>
              <a:tr h="496055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Név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T</a:t>
                      </a:r>
                      <a:r>
                        <a:rPr lang="hu-HU" sz="1600" smtClean="0"/>
                        <a:t>erület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E-mail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Telefonszám</a:t>
                      </a:r>
                    </a:p>
                    <a:p>
                      <a:pPr algn="ctr"/>
                      <a:r>
                        <a:rPr lang="hu-HU" sz="1600" dirty="0" smtClean="0"/>
                        <a:t>(237-13-00)</a:t>
                      </a:r>
                      <a:endParaRPr lang="hu-HU" sz="1600" dirty="0"/>
                    </a:p>
                  </a:txBody>
                  <a:tcPr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Dóczi Andrea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KA103: SMS, SMP 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dirty="0" err="1" smtClean="0"/>
                        <a:t>Andrea.doczi</a:t>
                      </a:r>
                      <a:r>
                        <a:rPr lang="hu-HU" sz="1400" dirty="0" smtClean="0"/>
                        <a:t>@</a:t>
                      </a:r>
                      <a:r>
                        <a:rPr lang="hu-HU" sz="1400" dirty="0" err="1" smtClean="0"/>
                        <a:t>tpf.hu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/264 m.</a:t>
                      </a:r>
                      <a:endParaRPr lang="hu-HU" sz="1600" dirty="0"/>
                    </a:p>
                  </a:txBody>
                  <a:tcPr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Orosz Péter Gergely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KA103: SMS, SMP 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dirty="0" err="1" smtClean="0">
                          <a:hlinkClick r:id="rId3"/>
                        </a:rPr>
                        <a:t>Gergely.orosz</a:t>
                      </a:r>
                      <a:r>
                        <a:rPr lang="hu-HU" sz="1400" dirty="0" smtClean="0">
                          <a:hlinkClick r:id="rId3"/>
                        </a:rPr>
                        <a:t>@</a:t>
                      </a:r>
                      <a:r>
                        <a:rPr lang="hu-HU" sz="1400" dirty="0" err="1" smtClean="0">
                          <a:hlinkClick r:id="rId3"/>
                        </a:rPr>
                        <a:t>tpf.hu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hu-HU" sz="1600" dirty="0" err="1" smtClean="0"/>
                        <a:t>Práger</a:t>
                      </a:r>
                      <a:r>
                        <a:rPr lang="hu-HU" sz="1600" dirty="0" smtClean="0"/>
                        <a:t> Angéla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KA103: SMS, SMP 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dirty="0" err="1" smtClean="0">
                          <a:hlinkClick r:id="rId4"/>
                        </a:rPr>
                        <a:t>Angela.prager</a:t>
                      </a:r>
                      <a:r>
                        <a:rPr lang="hu-HU" sz="1400" dirty="0" smtClean="0">
                          <a:hlinkClick r:id="rId4"/>
                        </a:rPr>
                        <a:t>@</a:t>
                      </a:r>
                      <a:r>
                        <a:rPr lang="hu-HU" sz="1400" dirty="0" err="1" smtClean="0">
                          <a:hlinkClick r:id="rId4"/>
                        </a:rPr>
                        <a:t>tpf.hu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/119 m.</a:t>
                      </a:r>
                      <a:endParaRPr lang="hu-HU" sz="1600" dirty="0"/>
                    </a:p>
                  </a:txBody>
                  <a:tcPr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Fodor Tímea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KA107: SMS, SMP 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dirty="0" err="1" smtClean="0">
                          <a:hlinkClick r:id="rId5"/>
                        </a:rPr>
                        <a:t>Timea.fodor</a:t>
                      </a:r>
                      <a:r>
                        <a:rPr lang="hu-HU" sz="1400" dirty="0" smtClean="0">
                          <a:hlinkClick r:id="rId5"/>
                        </a:rPr>
                        <a:t>@</a:t>
                      </a:r>
                      <a:r>
                        <a:rPr lang="hu-HU" sz="1400" dirty="0" err="1" smtClean="0">
                          <a:hlinkClick r:id="rId5"/>
                        </a:rPr>
                        <a:t>tpf.hu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/101 m.</a:t>
                      </a:r>
                      <a:endParaRPr lang="hu-HU" sz="1600" dirty="0"/>
                    </a:p>
                  </a:txBody>
                  <a:tcPr/>
                </a:tc>
              </a:tr>
              <a:tr h="4960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Szikszai 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err="1" smtClean="0"/>
                        <a:t>SMrövid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err="1" smtClean="0">
                          <a:hlinkClick r:id="rId6"/>
                        </a:rPr>
                        <a:t>Anna.szikszai</a:t>
                      </a:r>
                      <a:r>
                        <a:rPr lang="hu-HU" sz="1400" dirty="0" smtClean="0">
                          <a:hlinkClick r:id="rId6"/>
                        </a:rPr>
                        <a:t>@</a:t>
                      </a:r>
                      <a:r>
                        <a:rPr lang="hu-HU" sz="1400" dirty="0" err="1" smtClean="0">
                          <a:hlinkClick r:id="rId6"/>
                        </a:rPr>
                        <a:t>tpf.hu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/159 m.</a:t>
                      </a:r>
                      <a:endParaRPr lang="hu-HU" sz="1600" dirty="0"/>
                    </a:p>
                  </a:txBody>
                  <a:tcPr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Pelikán Szilvia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Adminisztrátor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err="1" smtClean="0">
                          <a:hlinkClick r:id="rId7"/>
                        </a:rPr>
                        <a:t>Szilvia.pelikan</a:t>
                      </a:r>
                      <a:r>
                        <a:rPr lang="hu-HU" sz="1400" dirty="0" smtClean="0">
                          <a:hlinkClick r:id="rId7"/>
                        </a:rPr>
                        <a:t>@</a:t>
                      </a:r>
                      <a:r>
                        <a:rPr lang="hu-HU" sz="1400" dirty="0" err="1" smtClean="0">
                          <a:hlinkClick r:id="rId7"/>
                        </a:rPr>
                        <a:t>tpf.hu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/169 m.</a:t>
                      </a:r>
                      <a:endParaRPr lang="hu-HU" sz="1600" dirty="0"/>
                    </a:p>
                  </a:txBody>
                  <a:tcPr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Dr.</a:t>
                      </a:r>
                      <a:r>
                        <a:rPr lang="hu-HU" sz="1600" baseline="0" dirty="0" smtClean="0"/>
                        <a:t> Vincze Krisztina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Kommunikáció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b="1" dirty="0" err="1" smtClean="0">
                          <a:hlinkClick r:id="rId8"/>
                        </a:rPr>
                        <a:t>campusmundi</a:t>
                      </a:r>
                      <a:r>
                        <a:rPr lang="hu-HU" sz="1400" b="1" dirty="0" smtClean="0">
                          <a:hlinkClick r:id="rId8"/>
                        </a:rPr>
                        <a:t>@</a:t>
                      </a:r>
                      <a:r>
                        <a:rPr lang="hu-HU" sz="1400" b="1" dirty="0" err="1" smtClean="0">
                          <a:hlinkClick r:id="rId8"/>
                        </a:rPr>
                        <a:t>tpf.hu</a:t>
                      </a:r>
                      <a:endParaRPr lang="hu-HU" sz="1400" b="1" dirty="0" smtClean="0"/>
                    </a:p>
                    <a:p>
                      <a:r>
                        <a:rPr lang="hu-HU" sz="1400" dirty="0" err="1" smtClean="0">
                          <a:hlinkClick r:id="rId9"/>
                        </a:rPr>
                        <a:t>Krisztina.vincze</a:t>
                      </a:r>
                      <a:r>
                        <a:rPr lang="hu-HU" sz="1400" dirty="0" smtClean="0">
                          <a:hlinkClick r:id="rId9"/>
                        </a:rPr>
                        <a:t>@</a:t>
                      </a:r>
                      <a:r>
                        <a:rPr lang="hu-HU" sz="1400" dirty="0" err="1" smtClean="0">
                          <a:hlinkClick r:id="rId9"/>
                        </a:rPr>
                        <a:t>tpf.hu</a:t>
                      </a:r>
                      <a:endParaRPr lang="hu-H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/>
                        <a:t>237-1310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dirty="0" smtClean="0"/>
                        <a:t>vagy </a:t>
                      </a:r>
                      <a:r>
                        <a:rPr lang="hu-HU" sz="1600" dirty="0" smtClean="0"/>
                        <a:t>/131 m.</a:t>
                      </a:r>
                    </a:p>
                  </a:txBody>
                  <a:tcPr/>
                </a:tc>
              </a:tr>
              <a:tr h="496055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Székely Ágnes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Csoportvezető-helyettes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err="1" smtClean="0">
                          <a:hlinkClick r:id="rId10"/>
                        </a:rPr>
                        <a:t>Agnes.szekely</a:t>
                      </a:r>
                      <a:r>
                        <a:rPr lang="hu-HU" sz="1400" dirty="0" smtClean="0">
                          <a:hlinkClick r:id="rId10"/>
                        </a:rPr>
                        <a:t>@</a:t>
                      </a:r>
                      <a:r>
                        <a:rPr lang="hu-HU" sz="1400" dirty="0" err="1" smtClean="0">
                          <a:hlinkClick r:id="rId10"/>
                        </a:rPr>
                        <a:t>tpf.hu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/102 m.</a:t>
                      </a:r>
                      <a:endParaRPr lang="hu-H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615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524" y="0"/>
            <a:ext cx="1447475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hu-HU" sz="2400" dirty="0" smtClean="0"/>
              <a:t>2015. december: Campus </a:t>
            </a:r>
            <a:r>
              <a:rPr lang="hu-HU" sz="2400" dirty="0" err="1" smtClean="0"/>
              <a:t>Mundi</a:t>
            </a:r>
            <a:r>
              <a:rPr lang="hu-HU" sz="2400" dirty="0" smtClean="0"/>
              <a:t> projekt megvalósíthatósági tanulmánya </a:t>
            </a:r>
            <a:r>
              <a:rPr lang="hu-HU" sz="2400" dirty="0" err="1" smtClean="0"/>
              <a:t>EMMI-be</a:t>
            </a:r>
            <a:endParaRPr lang="hu-HU" sz="2400" dirty="0" smtClean="0"/>
          </a:p>
          <a:p>
            <a:pPr>
              <a:spcAft>
                <a:spcPts val="600"/>
              </a:spcAft>
            </a:pPr>
            <a:r>
              <a:rPr lang="hu-HU" sz="2400" dirty="0" smtClean="0"/>
              <a:t>2016. január 1: TKA Felsőoktatási csoporton belül Campus </a:t>
            </a:r>
            <a:r>
              <a:rPr lang="hu-HU" sz="2400" dirty="0" err="1" smtClean="0"/>
              <a:t>Mundi</a:t>
            </a:r>
            <a:r>
              <a:rPr lang="hu-HU" sz="2400" dirty="0" smtClean="0"/>
              <a:t> csapat kialakítása (8 fő)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2016. január 27: TKA kuratóriuma elfogadta a hallgatói pályázati felhívásokat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2016. február 1: EMMI projekt hivatalos jóváhagyása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2016. február 8: együttműködési </a:t>
            </a:r>
            <a:r>
              <a:rPr lang="hu-HU" sz="2400" dirty="0" err="1" smtClean="0"/>
              <a:t>keretmegállapodások</a:t>
            </a:r>
            <a:r>
              <a:rPr lang="hu-HU" sz="2400" dirty="0" smtClean="0"/>
              <a:t> megküldése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2016. február 12: sajtótájékoztató, felhívások közzététele, </a:t>
            </a:r>
            <a:r>
              <a:rPr lang="hu-HU" sz="2400" dirty="0" err="1" smtClean="0">
                <a:hlinkClick r:id="rId2"/>
              </a:rPr>
              <a:t>www.campusmundi.hu</a:t>
            </a:r>
            <a:r>
              <a:rPr lang="hu-HU" sz="2400" dirty="0" smtClean="0"/>
              <a:t> oldal indítása, </a:t>
            </a:r>
            <a:r>
              <a:rPr lang="hu-HU" sz="2400" dirty="0" err="1" smtClean="0"/>
              <a:t>Facebook</a:t>
            </a:r>
            <a:r>
              <a:rPr lang="hu-HU" sz="2400" dirty="0" smtClean="0"/>
              <a:t>: Campus </a:t>
            </a:r>
            <a:r>
              <a:rPr lang="hu-HU" sz="2400" dirty="0" err="1" smtClean="0"/>
              <a:t>Mundi</a:t>
            </a:r>
            <a:endParaRPr lang="hu-HU" sz="2400" dirty="0" smtClean="0"/>
          </a:p>
          <a:p>
            <a:pPr>
              <a:spcAft>
                <a:spcPts val="600"/>
              </a:spcAft>
            </a:pPr>
            <a:endParaRPr lang="hu-HU" sz="2100" dirty="0"/>
          </a:p>
          <a:p>
            <a:pPr marL="0" indent="0">
              <a:spcAft>
                <a:spcPts val="600"/>
              </a:spcAft>
              <a:buNone/>
            </a:pPr>
            <a:r>
              <a:rPr lang="hu-HU" sz="2400" dirty="0" smtClean="0"/>
              <a:t>Közben: </a:t>
            </a:r>
            <a:r>
              <a:rPr lang="hu-HU" sz="2400" dirty="0" err="1" smtClean="0">
                <a:hlinkClick r:id="rId3"/>
              </a:rPr>
              <a:t>www.scholarship.hu</a:t>
            </a:r>
            <a:r>
              <a:rPr lang="hu-HU" sz="2400" dirty="0" smtClean="0"/>
              <a:t> pályázati felület fejlesztése</a:t>
            </a:r>
            <a:endParaRPr lang="hu-HU" sz="24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 történt eddig?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>
            <a:normAutofit/>
          </a:bodyPr>
          <a:lstStyle/>
          <a:p>
            <a:r>
              <a:rPr lang="hu-HU" sz="2800" dirty="0" smtClean="0"/>
              <a:t>Campus </a:t>
            </a:r>
            <a:r>
              <a:rPr lang="hu-HU" sz="2800" dirty="0" err="1" smtClean="0"/>
              <a:t>Mundi</a:t>
            </a:r>
            <a:r>
              <a:rPr lang="hu-HU" sz="2800" dirty="0" smtClean="0"/>
              <a:t> projekt</a:t>
            </a:r>
            <a:endParaRPr lang="hu-HU" sz="28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682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5292080" y="1435100"/>
            <a:ext cx="3394720" cy="4691063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Költségvetés </a:t>
            </a:r>
            <a:r>
              <a:rPr lang="hu-HU" dirty="0" err="1" smtClean="0"/>
              <a:t>eFt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501882" y="195376"/>
            <a:ext cx="4844091" cy="864096"/>
          </a:xfrm>
        </p:spPr>
        <p:txBody>
          <a:bodyPr>
            <a:noAutofit/>
          </a:bodyPr>
          <a:lstStyle/>
          <a:p>
            <a:r>
              <a:rPr lang="hu-HU" sz="2800" dirty="0" smtClean="0"/>
              <a:t>Campus </a:t>
            </a:r>
            <a:r>
              <a:rPr lang="hu-HU" sz="2800" dirty="0" err="1" smtClean="0"/>
              <a:t>Mundi</a:t>
            </a:r>
            <a:r>
              <a:rPr lang="hu-HU" sz="2800" dirty="0" smtClean="0"/>
              <a:t> projekt (2016–2021)</a:t>
            </a:r>
            <a:endParaRPr lang="hu-HU" sz="28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  <p:sp>
        <p:nvSpPr>
          <p:cNvPr id="5" name="Szöveg helye 4"/>
          <p:cNvSpPr>
            <a:spLocks noGrp="1"/>
          </p:cNvSpPr>
          <p:nvPr>
            <p:ph type="body" sz="half" idx="2"/>
          </p:nvPr>
        </p:nvSpPr>
        <p:spPr>
          <a:xfrm>
            <a:off x="447989" y="1688451"/>
            <a:ext cx="3466728" cy="4691063"/>
          </a:xfrm>
        </p:spPr>
        <p:txBody>
          <a:bodyPr>
            <a:normAutofit fontScale="92500" lnSpcReduction="10000"/>
          </a:bodyPr>
          <a:lstStyle/>
          <a:p>
            <a:r>
              <a:rPr lang="hu-HU" sz="1800" dirty="0" smtClean="0"/>
              <a:t>Ösztöndíjazás: </a:t>
            </a:r>
            <a:r>
              <a:rPr lang="hu-HU" sz="1800" dirty="0" err="1" smtClean="0"/>
              <a:t>össz</a:t>
            </a:r>
            <a:r>
              <a:rPr lang="hu-HU" sz="1800" dirty="0" smtClean="0"/>
              <a:t>. 9.080 fő</a:t>
            </a:r>
          </a:p>
          <a:p>
            <a:endParaRPr lang="hu-HU" sz="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 smtClean="0"/>
              <a:t>Féléves részképzés (SMS)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KA103 típusú: </a:t>
            </a:r>
            <a:r>
              <a:rPr lang="hu-HU" sz="1600" dirty="0" smtClean="0"/>
              <a:t> 2.320 fő</a:t>
            </a:r>
            <a:endParaRPr lang="hu-HU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KA107 típusú: </a:t>
            </a:r>
            <a:r>
              <a:rPr lang="hu-HU" sz="1600" dirty="0" smtClean="0"/>
              <a:t>    580 fő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u-HU" sz="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 smtClean="0"/>
              <a:t>Szakmai gyakorlat (SMP)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KA103 típusú: </a:t>
            </a:r>
            <a:r>
              <a:rPr lang="hu-HU" sz="1600" dirty="0" smtClean="0"/>
              <a:t> 3.120 fő</a:t>
            </a:r>
            <a:endParaRPr lang="hu-HU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KA107 típusú: </a:t>
            </a:r>
            <a:r>
              <a:rPr lang="hu-HU" sz="1600" dirty="0" smtClean="0"/>
              <a:t>    780 fő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u-HU" sz="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 smtClean="0"/>
              <a:t>Rövid tanulmányút (</a:t>
            </a:r>
            <a:r>
              <a:rPr lang="hu-HU" sz="1800" dirty="0" err="1" smtClean="0"/>
              <a:t>SMrövid</a:t>
            </a:r>
            <a:r>
              <a:rPr lang="hu-HU" sz="1800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Európán belüli:  960 fő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Európán kívüli:     240 fő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u-HU" sz="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 smtClean="0"/>
              <a:t>SH országokba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SMS, SMP:       1.080 fő</a:t>
            </a:r>
          </a:p>
          <a:p>
            <a:r>
              <a:rPr lang="hu-HU" sz="1800" dirty="0"/>
              <a:t> </a:t>
            </a:r>
            <a:r>
              <a:rPr lang="hu-HU" sz="1800" dirty="0" smtClean="0"/>
              <a:t>    Összesen:      7.174.000 </a:t>
            </a:r>
            <a:r>
              <a:rPr lang="hu-HU" sz="1800" dirty="0" err="1" smtClean="0"/>
              <a:t>eFt</a:t>
            </a:r>
            <a:endParaRPr lang="hu-HU" sz="1800" dirty="0" smtClean="0"/>
          </a:p>
          <a:p>
            <a:endParaRPr lang="hu-HU" sz="600" dirty="0" smtClean="0"/>
          </a:p>
          <a:p>
            <a:r>
              <a:rPr lang="hu-HU" sz="1800" dirty="0" err="1" smtClean="0"/>
              <a:t>Nemzetköziesítés</a:t>
            </a:r>
            <a:r>
              <a:rPr lang="hu-HU" sz="18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 smtClean="0"/>
              <a:t>876.000 </a:t>
            </a:r>
            <a:r>
              <a:rPr lang="hu-HU" sz="1800" dirty="0" err="1" smtClean="0"/>
              <a:t>eFt</a:t>
            </a:r>
            <a:endParaRPr lang="hu-HU" sz="1800" dirty="0" smtClean="0"/>
          </a:p>
          <a:p>
            <a:endParaRPr lang="hu-HU" dirty="0"/>
          </a:p>
          <a:p>
            <a:endParaRPr lang="hu-HU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230710986"/>
              </p:ext>
            </p:extLst>
          </p:nvPr>
        </p:nvGraphicFramePr>
        <p:xfrm>
          <a:off x="3923928" y="2060848"/>
          <a:ext cx="50405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4700075" cy="936104"/>
          </a:xfrm>
        </p:spPr>
        <p:txBody>
          <a:bodyPr>
            <a:noAutofit/>
          </a:bodyPr>
          <a:lstStyle/>
          <a:p>
            <a:r>
              <a:rPr lang="hu-HU" sz="2800" dirty="0" err="1" smtClean="0"/>
              <a:t>EgyüttmŰködési</a:t>
            </a:r>
            <a:r>
              <a:rPr lang="hu-HU" sz="2800" dirty="0" smtClean="0"/>
              <a:t> megállapodás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hu-HU" dirty="0" smtClean="0"/>
          </a:p>
          <a:p>
            <a:r>
              <a:rPr lang="hu-HU" dirty="0" smtClean="0"/>
              <a:t>Célja: </a:t>
            </a:r>
          </a:p>
          <a:p>
            <a:pPr lvl="1"/>
            <a:r>
              <a:rPr lang="hu-HU" dirty="0" smtClean="0"/>
              <a:t>intézmény szakmai szerepének erősítése</a:t>
            </a:r>
          </a:p>
          <a:p>
            <a:pPr lvl="1"/>
            <a:r>
              <a:rPr lang="hu-HU" dirty="0" smtClean="0"/>
              <a:t>folyamatos együttműködés biztosítása</a:t>
            </a:r>
          </a:p>
          <a:p>
            <a:endParaRPr lang="hu-HU" dirty="0" smtClean="0"/>
          </a:p>
          <a:p>
            <a:r>
              <a:rPr lang="hu-HU" dirty="0" smtClean="0"/>
              <a:t>Időtartama 6 év</a:t>
            </a:r>
          </a:p>
          <a:p>
            <a:endParaRPr lang="hu-HU" dirty="0" smtClean="0"/>
          </a:p>
          <a:p>
            <a:r>
              <a:rPr lang="hu-HU" dirty="0" smtClean="0"/>
              <a:t>Február végéig aláírás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53839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364371" cy="936104"/>
          </a:xfrm>
        </p:spPr>
        <p:txBody>
          <a:bodyPr>
            <a:noAutofit/>
          </a:bodyPr>
          <a:lstStyle/>
          <a:p>
            <a:r>
              <a:rPr lang="hu-HU" sz="2800" dirty="0" err="1"/>
              <a:t>EgyüttmŰködési</a:t>
            </a:r>
            <a:r>
              <a:rPr lang="hu-HU" sz="2800" dirty="0"/>
              <a:t> megállapodás </a:t>
            </a:r>
            <a:r>
              <a:rPr lang="hu-HU" sz="2800" dirty="0" smtClean="0"/>
              <a:t>Jellemzői Intézményi oldalról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Helyi </a:t>
            </a:r>
            <a:r>
              <a:rPr lang="hu-HU" dirty="0"/>
              <a:t>CM hallgatók formai és szakmai értékelése, javaslattétel támogatásra TKA </a:t>
            </a:r>
            <a:r>
              <a:rPr lang="hu-HU" dirty="0" smtClean="0"/>
              <a:t>felé – on-line rendszerben</a:t>
            </a:r>
            <a:endParaRPr lang="hu-HU" dirty="0"/>
          </a:p>
          <a:p>
            <a:r>
              <a:rPr lang="hu-HU" dirty="0"/>
              <a:t>Pályázható partnerek listájának </a:t>
            </a:r>
            <a:r>
              <a:rPr lang="hu-HU" dirty="0" smtClean="0"/>
              <a:t>közzététele, megküldése </a:t>
            </a:r>
            <a:r>
              <a:rPr lang="hu-HU" dirty="0" err="1" smtClean="0"/>
              <a:t>TKA-nak</a:t>
            </a:r>
            <a:endParaRPr lang="hu-HU" dirty="0"/>
          </a:p>
          <a:p>
            <a:r>
              <a:rPr lang="hu-HU" dirty="0" smtClean="0"/>
              <a:t>Előző félévi szakos </a:t>
            </a:r>
            <a:r>
              <a:rPr lang="hu-HU" dirty="0"/>
              <a:t>átlagok </a:t>
            </a:r>
            <a:r>
              <a:rPr lang="hu-HU" dirty="0" smtClean="0"/>
              <a:t>listájának kinyerése és megküldése</a:t>
            </a:r>
          </a:p>
          <a:p>
            <a:r>
              <a:rPr lang="hu-HU" dirty="0" smtClean="0"/>
              <a:t>Promóció, tájékoztatás</a:t>
            </a:r>
          </a:p>
          <a:p>
            <a:r>
              <a:rPr lang="hu-HU" dirty="0" smtClean="0"/>
              <a:t>Szankciók </a:t>
            </a:r>
            <a:r>
              <a:rPr lang="hu-HU" dirty="0"/>
              <a:t>alkalmazásában közreműködés, ha indokolt</a:t>
            </a:r>
          </a:p>
        </p:txBody>
      </p:sp>
    </p:spTree>
    <p:extLst>
      <p:ext uri="{BB962C8B-B14F-4D97-AF65-F5344CB8AC3E}">
        <p14:creationId xmlns:p14="http://schemas.microsoft.com/office/powerpoint/2010/main" val="3501605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084451" cy="936104"/>
          </a:xfrm>
        </p:spPr>
        <p:txBody>
          <a:bodyPr>
            <a:noAutofit/>
          </a:bodyPr>
          <a:lstStyle/>
          <a:p>
            <a:r>
              <a:rPr lang="hu-HU" sz="2800" dirty="0" err="1"/>
              <a:t>EgyüttmŰködési</a:t>
            </a:r>
            <a:r>
              <a:rPr lang="hu-HU" sz="2800" dirty="0"/>
              <a:t> megállapodás Jellemzői </a:t>
            </a:r>
            <a:r>
              <a:rPr lang="hu-HU" sz="2800" dirty="0" smtClean="0"/>
              <a:t>– Tempus </a:t>
            </a:r>
            <a:r>
              <a:rPr lang="hu-HU" sz="2800" dirty="0"/>
              <a:t>Közalapítvány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Autofit/>
          </a:bodyPr>
          <a:lstStyle/>
          <a:p>
            <a:r>
              <a:rPr lang="hu-HU" sz="3000" dirty="0" err="1" smtClean="0">
                <a:hlinkClick r:id="rId2"/>
              </a:rPr>
              <a:t>www.campusmundi.hu</a:t>
            </a:r>
            <a:r>
              <a:rPr lang="hu-HU" sz="3000" dirty="0" smtClean="0"/>
              <a:t> oldal üzemeltetése</a:t>
            </a:r>
          </a:p>
          <a:p>
            <a:r>
              <a:rPr lang="hu-HU" sz="3000" dirty="0" smtClean="0">
                <a:hlinkClick r:id="rId3"/>
              </a:rPr>
              <a:t>On-line pályázati rendszer </a:t>
            </a:r>
            <a:r>
              <a:rPr lang="hu-HU" sz="3000" dirty="0" smtClean="0"/>
              <a:t>kialakítás</a:t>
            </a:r>
          </a:p>
          <a:p>
            <a:r>
              <a:rPr lang="hu-HU" sz="3000" dirty="0" smtClean="0"/>
              <a:t>Hozzáférés biztosítása a saját hallgatók pályázati folyamatához</a:t>
            </a:r>
          </a:p>
          <a:p>
            <a:r>
              <a:rPr lang="hu-HU" sz="3000" dirty="0" smtClean="0"/>
              <a:t>Egységes értékelési szempontok alkalmazása</a:t>
            </a:r>
          </a:p>
          <a:p>
            <a:r>
              <a:rPr lang="hu-HU" sz="3000" dirty="0" smtClean="0"/>
              <a:t>Egyéni támogatási szerződést köt és utalja a támogatást</a:t>
            </a:r>
          </a:p>
          <a:p>
            <a:r>
              <a:rPr lang="hu-HU" sz="3000" dirty="0" smtClean="0"/>
              <a:t>Promóció, infónapokon előadások biztosítása</a:t>
            </a:r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val="114944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hu-HU" sz="2400" dirty="0" err="1" smtClean="0"/>
              <a:t>Országlista</a:t>
            </a:r>
            <a:r>
              <a:rPr lang="hu-HU" sz="2400" dirty="0" smtClean="0"/>
              <a:t>: </a:t>
            </a:r>
            <a:r>
              <a:rPr lang="hu-HU" sz="2400" u="sng" dirty="0">
                <a:hlinkClick r:id="rId2"/>
              </a:rPr>
              <a:t>http://www.tka.hu/palyazatok/2962/stipendium-hungaricum</a:t>
            </a:r>
            <a:r>
              <a:rPr lang="hu-HU" sz="2400" dirty="0"/>
              <a:t> 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hu-HU" sz="2000" i="1" dirty="0" smtClean="0"/>
              <a:t>(</a:t>
            </a:r>
            <a:r>
              <a:rPr lang="hu-HU" sz="2000" i="1" dirty="0"/>
              <a:t>Törökország és Macedónia Erasmus+ </a:t>
            </a:r>
            <a:r>
              <a:rPr lang="hu-HU" sz="2000" i="1" dirty="0" err="1"/>
              <a:t>programországként</a:t>
            </a:r>
            <a:r>
              <a:rPr lang="hu-HU" sz="2000" i="1" dirty="0"/>
              <a:t> pályázható!)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Külön költségvetés (ösztöndíj és útiköltség-támogatás)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Pályázati felhívás napokon belül</a:t>
            </a:r>
          </a:p>
          <a:p>
            <a:pPr>
              <a:spcAft>
                <a:spcPts val="600"/>
              </a:spcAft>
            </a:pPr>
            <a:r>
              <a:rPr lang="hu-HU" sz="2400" dirty="0" smtClean="0"/>
              <a:t>Stipendium Hungaricum csoport kezeli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507288" cy="55373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Stipendium Hungaricum országokba kiutazók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716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1520" y="1988840"/>
            <a:ext cx="8712968" cy="4248471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hu-HU" sz="6200" b="1" dirty="0" smtClean="0"/>
              <a:t>Azoknak lehet, akik Erasmus+ pályázatot is beadtak, azoknak érdemes, akik kiemelkedő tanulmányi teljesítménnyel rendelkeznek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hu-HU" sz="5500" dirty="0" smtClean="0"/>
              <a:t>Pályázati felület: </a:t>
            </a:r>
            <a:r>
              <a:rPr lang="hu-HU" sz="5500" dirty="0" err="1" smtClean="0">
                <a:hlinkClick r:id="rId2"/>
              </a:rPr>
              <a:t>www.scholarship.hu</a:t>
            </a:r>
            <a:endParaRPr lang="hu-HU" sz="55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hu-HU" sz="5500" dirty="0" smtClean="0"/>
              <a:t>Csatolandó (feltöltendő) mellékletek: </a:t>
            </a:r>
            <a:r>
              <a:rPr lang="hu-HU" sz="5500" dirty="0" err="1">
                <a:hlinkClick r:id="rId3"/>
              </a:rPr>
              <a:t>www.campusmundi.hu</a:t>
            </a:r>
            <a:r>
              <a:rPr lang="hu-HU" sz="5500" dirty="0"/>
              <a:t> oldalról</a:t>
            </a:r>
          </a:p>
          <a:p>
            <a:pPr lvl="0">
              <a:spcAft>
                <a:spcPts val="600"/>
              </a:spcAft>
            </a:pPr>
            <a:r>
              <a:rPr lang="hu-HU" sz="4900" dirty="0"/>
              <a:t>Szaktanári ajánlás és intézményi jóváhagyás </a:t>
            </a:r>
            <a:endParaRPr lang="hu-HU" sz="4900" dirty="0" smtClean="0"/>
          </a:p>
          <a:p>
            <a:pPr lvl="0">
              <a:spcAft>
                <a:spcPts val="600"/>
              </a:spcAft>
            </a:pPr>
            <a:r>
              <a:rPr lang="hu-HU" sz="4900" dirty="0" smtClean="0"/>
              <a:t>Tanulmányi </a:t>
            </a:r>
            <a:r>
              <a:rPr lang="hu-HU" sz="4900" dirty="0"/>
              <a:t>Osztály által kiadott Törzslap a hallgató tanulmányainak féléves adatairól, melyen szerepel az összesített korrigált kreditindex;</a:t>
            </a:r>
          </a:p>
          <a:p>
            <a:pPr lvl="0">
              <a:spcAft>
                <a:spcPts val="600"/>
              </a:spcAft>
            </a:pPr>
            <a:r>
              <a:rPr lang="hu-HU" sz="4900" dirty="0"/>
              <a:t>A kitöltött és aláírt motivációs levél és tanulmányi terv / </a:t>
            </a:r>
            <a:r>
              <a:rPr lang="hu-HU" sz="4900" dirty="0" smtClean="0"/>
              <a:t>munkaterv;</a:t>
            </a:r>
            <a:endParaRPr lang="hu-HU" sz="4900" dirty="0"/>
          </a:p>
          <a:p>
            <a:pPr lvl="0">
              <a:spcAft>
                <a:spcPts val="600"/>
              </a:spcAft>
            </a:pPr>
            <a:r>
              <a:rPr lang="hu-HU" sz="4900" dirty="0"/>
              <a:t>A tanulmányok nyelvének/nyelveinek megfelelő ismeretét igazoló </a:t>
            </a:r>
            <a:r>
              <a:rPr lang="hu-HU" sz="4900" dirty="0" smtClean="0"/>
              <a:t>dokumentum</a:t>
            </a:r>
            <a:endParaRPr lang="hu-HU" sz="49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340769"/>
            <a:ext cx="8507288" cy="64807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Pályázat beadása</a:t>
            </a:r>
            <a:endParaRPr lang="hu-HU" sz="2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95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4464495"/>
          </a:xfrm>
        </p:spPr>
        <p:txBody>
          <a:bodyPr>
            <a:normAutofit lnSpcReduction="10000"/>
          </a:bodyPr>
          <a:lstStyle/>
          <a:p>
            <a:pPr lvl="0">
              <a:spcAft>
                <a:spcPts val="600"/>
              </a:spcAft>
            </a:pPr>
            <a:r>
              <a:rPr lang="hu-HU" sz="2800" dirty="0" smtClean="0"/>
              <a:t>Részképzés és szakmai gyakorlat:</a:t>
            </a:r>
          </a:p>
          <a:p>
            <a:pPr lvl="1">
              <a:spcAft>
                <a:spcPts val="600"/>
              </a:spcAft>
            </a:pPr>
            <a:r>
              <a:rPr lang="hu-HU" sz="2400" dirty="0" smtClean="0"/>
              <a:t>Formai bírálat: FOI</a:t>
            </a:r>
          </a:p>
          <a:p>
            <a:pPr lvl="1">
              <a:spcAft>
                <a:spcPts val="600"/>
              </a:spcAft>
            </a:pPr>
            <a:r>
              <a:rPr lang="hu-HU" sz="2400" dirty="0" smtClean="0"/>
              <a:t>Tartalmi bírálat: FOI</a:t>
            </a:r>
          </a:p>
          <a:p>
            <a:pPr lvl="1">
              <a:spcAft>
                <a:spcPts val="600"/>
              </a:spcAft>
            </a:pPr>
            <a:r>
              <a:rPr lang="hu-HU" sz="2400" dirty="0" smtClean="0"/>
              <a:t>Erasmus+ önfinanszírozó státusz! </a:t>
            </a:r>
          </a:p>
          <a:p>
            <a:pPr marL="457200" lvl="1" indent="0" algn="ctr">
              <a:spcAft>
                <a:spcPts val="600"/>
              </a:spcAft>
              <a:buNone/>
            </a:pPr>
            <a:r>
              <a:rPr lang="hu-HU" sz="2400" dirty="0" smtClean="0"/>
              <a:t>(E+ hallgatók közül a legjobb 25% jelölhető CM ösztöndíjra)</a:t>
            </a:r>
          </a:p>
          <a:p>
            <a:pPr lvl="0">
              <a:spcAft>
                <a:spcPts val="600"/>
              </a:spcAft>
            </a:pPr>
            <a:r>
              <a:rPr lang="hu-HU" sz="2800" dirty="0" smtClean="0"/>
              <a:t>Rövid tanulmányút:</a:t>
            </a:r>
          </a:p>
          <a:p>
            <a:pPr lvl="1">
              <a:spcAft>
                <a:spcPts val="600"/>
              </a:spcAft>
            </a:pPr>
            <a:r>
              <a:rPr lang="hu-HU" sz="2400" dirty="0" smtClean="0"/>
              <a:t>Formai bírálat: TKA</a:t>
            </a:r>
          </a:p>
          <a:p>
            <a:pPr lvl="1">
              <a:spcAft>
                <a:spcPts val="600"/>
              </a:spcAft>
            </a:pPr>
            <a:r>
              <a:rPr lang="hu-HU" sz="2400" dirty="0" smtClean="0"/>
              <a:t>Tartalmi bírálat: TKA, kutatás esetén szakértő</a:t>
            </a:r>
            <a:endParaRPr lang="hu-HU" sz="24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340769"/>
            <a:ext cx="8507288" cy="648072"/>
          </a:xfrm>
        </p:spPr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4844091" cy="864096"/>
          </a:xfrm>
        </p:spPr>
        <p:txBody>
          <a:bodyPr/>
          <a:lstStyle/>
          <a:p>
            <a:r>
              <a:rPr lang="hu-HU" dirty="0" smtClean="0"/>
              <a:t>Campus </a:t>
            </a:r>
            <a:r>
              <a:rPr lang="hu-HU" dirty="0" err="1" smtClean="0"/>
              <a:t>Mundi</a:t>
            </a:r>
            <a:r>
              <a:rPr lang="hu-HU" dirty="0" smtClean="0"/>
              <a:t> projekt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0"/>
            <a:ext cx="1187623" cy="62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707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</TotalTime>
  <Words>708</Words>
  <Application>Microsoft Office PowerPoint</Application>
  <PresentationFormat>Diavetítés a képernyőre (4:3 oldalarány)</PresentationFormat>
  <Paragraphs>235</Paragraphs>
  <Slides>12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CaMpus Mundi  Ösztöndíjazási folyamat</vt:lpstr>
      <vt:lpstr>Campus Mundi projekt</vt:lpstr>
      <vt:lpstr>Campus Mundi projekt (2016–2021)</vt:lpstr>
      <vt:lpstr>EgyüttmŰködési megállapodás</vt:lpstr>
      <vt:lpstr>EgyüttmŰködési megállapodás Jellemzői Intézményi oldalról</vt:lpstr>
      <vt:lpstr>EgyüttmŰködési megállapodás Jellemzői – Tempus Közalapítvány</vt:lpstr>
      <vt:lpstr>Campus Mundi projekt</vt:lpstr>
      <vt:lpstr>Campus Mundi projekt</vt:lpstr>
      <vt:lpstr>Campus Mundi projekt</vt:lpstr>
      <vt:lpstr>Campus Mundi projekt</vt:lpstr>
      <vt:lpstr>Campus Mundi projekt</vt:lpstr>
      <vt:lpstr>KÖSZÖNÖM  A FIGYELMET!</vt:lpstr>
    </vt:vector>
  </TitlesOfParts>
  <Company>novak.adam@gmail.com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Westsikné Székely Ágnes</cp:lastModifiedBy>
  <cp:revision>114</cp:revision>
  <dcterms:created xsi:type="dcterms:W3CDTF">2014-03-03T11:13:53Z</dcterms:created>
  <dcterms:modified xsi:type="dcterms:W3CDTF">2016-02-22T07:57:13Z</dcterms:modified>
</cp:coreProperties>
</file>