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5" r:id="rId4"/>
    <p:sldId id="267" r:id="rId5"/>
    <p:sldId id="269" r:id="rId6"/>
    <p:sldId id="268" r:id="rId7"/>
    <p:sldId id="270" r:id="rId8"/>
    <p:sldId id="258" r:id="rId9"/>
    <p:sldId id="274" r:id="rId10"/>
    <p:sldId id="275" r:id="rId11"/>
    <p:sldId id="262" r:id="rId12"/>
    <p:sldId id="263" r:id="rId13"/>
    <p:sldId id="273" r:id="rId14"/>
    <p:sldId id="272" r:id="rId15"/>
    <p:sldId id="266" r:id="rId16"/>
    <p:sldId id="276" r:id="rId17"/>
  </p:sldIdLst>
  <p:sldSz cx="9144000" cy="6858000" type="screen4x3"/>
  <p:notesSz cx="6788150" cy="992346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39" autoAdjust="0"/>
  </p:normalViewPr>
  <p:slideViewPr>
    <p:cSldViewPr>
      <p:cViewPr>
        <p:scale>
          <a:sx n="96" d="100"/>
          <a:sy n="96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85150-F51D-48B0-A491-2A9B0CDA3CE8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7B75C-5180-45AB-9013-FC0E53744BB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4115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D2A85-4388-43CA-8D37-1A36F0CA270B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F3501-3B47-49D4-8D3F-339891CEEE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450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57454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sikeres regisztrációt követően, de még a pályázat benyújtása előtt a következő dokumentumokat fel kell töltenie a pályázatban megjelölt összes partnerintézménynek (küldő, fogadó, hazai konzorciumi partner) a </a:t>
            </a:r>
            <a:r>
              <a:rPr lang="hu-HU" dirty="0" err="1" smtClean="0"/>
              <a:t>Participant</a:t>
            </a:r>
            <a:r>
              <a:rPr lang="hu-HU" dirty="0" smtClean="0"/>
              <a:t> </a:t>
            </a:r>
            <a:r>
              <a:rPr lang="hu-HU" dirty="0" err="1" smtClean="0"/>
              <a:t>Portalra</a:t>
            </a:r>
            <a:r>
              <a:rPr lang="hu-HU" dirty="0" smtClean="0"/>
              <a:t>. Eddigi</a:t>
            </a:r>
            <a:r>
              <a:rPr lang="hu-HU" baseline="0" dirty="0" smtClean="0"/>
              <a:t> információink alapján ezeket a dokumentumokat a fogadó intézménynek is fel kell töltenie, de Brüsszellel egyeztetünk még erről, ill. várjuk a hivatalos állásfoglalást.</a:t>
            </a:r>
            <a:endParaRPr lang="hu-HU" dirty="0" smtClean="0"/>
          </a:p>
          <a:p>
            <a:pPr lvl="1"/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1124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5238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1771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8951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Fontos,</a:t>
            </a:r>
            <a:r>
              <a:rPr lang="hu-HU" baseline="0" dirty="0" smtClean="0"/>
              <a:t> hogy a feltöltött dokumentumok nem törölhetők, csak felülírhatók/cserélhetők.</a:t>
            </a:r>
          </a:p>
          <a:p>
            <a:r>
              <a:rPr lang="hu-HU" baseline="0" dirty="0" smtClean="0"/>
              <a:t>1 dokumentum </a:t>
            </a:r>
            <a:r>
              <a:rPr lang="hu-HU" baseline="0" dirty="0" err="1" smtClean="0"/>
              <a:t>max</a:t>
            </a:r>
            <a:r>
              <a:rPr lang="hu-HU" baseline="0" dirty="0" smtClean="0"/>
              <a:t>. 6 MB lehet.</a:t>
            </a:r>
          </a:p>
          <a:p>
            <a:r>
              <a:rPr lang="hu-HU" baseline="0" dirty="0" smtClean="0"/>
              <a:t>Beszédes nevek, elnevezések.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5527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linkek diavetítéses módban nyithatóak meg.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437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pályázat benyújtása előtt előzetes regisztráció szükséges a Participant Portal-on keresztül.</a:t>
            </a:r>
          </a:p>
          <a:p>
            <a:r>
              <a:rPr lang="hu-HU" dirty="0" smtClean="0"/>
              <a:t>A regisztrációt a pályázatban megjelölt összes intézménynek el kell végeznie </a:t>
            </a:r>
            <a:r>
              <a:rPr lang="hu-HU" b="1" dirty="0" smtClean="0">
                <a:solidFill>
                  <a:srgbClr val="FF0000"/>
                </a:solidFill>
              </a:rPr>
              <a:t>(küldő, fogadó és hazai konzorciumi pályázat esetén konzorciumi partnerek</a:t>
            </a:r>
            <a:r>
              <a:rPr lang="hu-HU" dirty="0" smtClean="0"/>
              <a:t>).</a:t>
            </a:r>
          </a:p>
          <a:p>
            <a:r>
              <a:rPr lang="hu-HU" dirty="0" smtClean="0"/>
              <a:t>A kapott 9 számjegyű PIC kódokat kell majd beírni a pályázatba, s ezt követően az űrlapba automatikusan bekerülnek az intézményi adatok.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3077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Csak ECAS felhasználói fiókkal</a:t>
            </a:r>
            <a:r>
              <a:rPr lang="hu-HU" baseline="0" dirty="0" smtClean="0"/>
              <a:t> rendelkező személyek tudnak regisztrálni. Az ECAS felületre természetes személyként (saját névvel és e-mail címmel) kell regisztrálni, majd ezt követően végezhető el az intézményi regisztráció a Participant Portalon keresztül. Az ECAS regisztrációról készült egy rövid magyar nyelvű kézikönyv, ami elérhető a honlapunkról.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aseline="0" dirty="0" smtClean="0"/>
              <a:t>Fontos, hogy amennyiben nem saját intézményünk, hanem egy másik intézmény nevében regisztrálnak a Participant Portal-ra, akkor kontakt személyként a regisztrált szervezet egy munkatársát kell megjelölni.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0468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regisztrációs felület egyelőre csak angolul érhető el DE! a magyar intézmény adatait </a:t>
            </a:r>
            <a:r>
              <a:rPr lang="hu-HU" b="0" dirty="0" smtClean="0"/>
              <a:t>magyarul (ékezet</a:t>
            </a:r>
            <a:r>
              <a:rPr lang="hu-HU" b="0" baseline="0" dirty="0" smtClean="0"/>
              <a:t> nélkül)</a:t>
            </a:r>
            <a:r>
              <a:rPr lang="hu-HU" b="0" dirty="0" smtClean="0"/>
              <a:t> kell kitölteni. A rendszer</a:t>
            </a:r>
            <a:r>
              <a:rPr lang="hu-HU" b="0" baseline="0" dirty="0" smtClean="0"/>
              <a:t> még fejlesztés alatt áll: próbálják meg ékezetekkel kitölteni a kért adatokat, viszont ha nem engedi a rendszer elmenteni, akkor lehet ékezet nélkül is.</a:t>
            </a:r>
            <a:endParaRPr lang="hu-HU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aseline="0" dirty="0" smtClean="0"/>
              <a:t>Az ECAS regisztrációról készült egy rövid magyar nyelvű kézikönyv, ami elérhető a honlapunkról.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3902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976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regisztráció során meg kell adni többek között olyan adatokat, mint a bírósági bejegyzés száma, OM azonosító, adószám, stb., így érdemes a szervezet hivatalos dokumentumait előkészíteni.</a:t>
            </a:r>
          </a:p>
          <a:p>
            <a:r>
              <a:rPr lang="hu-HU" dirty="0" smtClean="0"/>
              <a:t>Fontos,</a:t>
            </a:r>
            <a:r>
              <a:rPr lang="hu-HU" baseline="0" dirty="0" smtClean="0"/>
              <a:t> hogy ügyeljenek arra, hogy a nem kötelező mezőket is kitöltsék, mert az e-formon (pályázati űrlapon) ezek már kötelező mezőnek számíthatnak.</a:t>
            </a:r>
          </a:p>
          <a:p>
            <a:r>
              <a:rPr lang="hu-HU" baseline="0" dirty="0" smtClean="0"/>
              <a:t>Arra is figyeljenek, hogy a regisztrációt lehetőség szerint ne hagyják félbe, mert időkorlát van beállítva a honlapon, így az adatok elveszhetnek és elölről kell kezdeni az egészet.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4641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Előfordulhat,</a:t>
            </a:r>
            <a:r>
              <a:rPr lang="hu-HU" baseline="0" dirty="0" smtClean="0"/>
              <a:t> hogy az automatikus e-mail csak 1-2 nappal később érkezik meg! A PIC kódot érdemes a regisztráció végén feljegyezniük saját maguknak.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1439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sikeres regisztrációt követően, de még a pályázat benyújtása előtt a következő dokumentumokat fel kell töltenie a pályázatban megjelölt összes partnerintézménynek (küldő, fogadó, hazai konzorciumi partner) a Participant Portalra. Eddigi</a:t>
            </a:r>
            <a:r>
              <a:rPr lang="hu-HU" baseline="0" dirty="0" smtClean="0"/>
              <a:t> információink alapján ezeket a dokumentumokat a fogadó intézménynek is fel kell töltenie, de Brüsszellel egyeztetünk még erről, ill. várjuk a hivatalos állásfoglalást.</a:t>
            </a:r>
            <a:endParaRPr lang="hu-HU" dirty="0" smtClean="0"/>
          </a:p>
          <a:p>
            <a:pPr lvl="1"/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1124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sikeres regisztrációt követően, de még a pályázat benyújtása előtt a következő dokumentumokat fel kell töltenie a pályázatban megjelölt összes partnerintézménynek (küldő, fogadó, hazai konzorciumi partner) a </a:t>
            </a:r>
            <a:r>
              <a:rPr lang="hu-HU" dirty="0" err="1" smtClean="0"/>
              <a:t>Participant</a:t>
            </a:r>
            <a:r>
              <a:rPr lang="hu-HU" dirty="0" smtClean="0"/>
              <a:t> </a:t>
            </a:r>
            <a:r>
              <a:rPr lang="hu-HU" dirty="0" err="1" smtClean="0"/>
              <a:t>Portalra</a:t>
            </a:r>
            <a:r>
              <a:rPr lang="hu-HU" dirty="0" smtClean="0"/>
              <a:t>. Eddigi</a:t>
            </a:r>
            <a:r>
              <a:rPr lang="hu-HU" baseline="0" dirty="0" smtClean="0"/>
              <a:t> információink alapján ezeket a dokumentumokat a fogadó intézménynek is fel kell töltenie, de Brüsszellel egyeztetünk még erről, ill. várjuk a hivatalos állásfoglalást.</a:t>
            </a:r>
            <a:endParaRPr lang="hu-HU" dirty="0" smtClean="0"/>
          </a:p>
          <a:p>
            <a:pPr lvl="1"/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F3501-3B47-49D4-8D3F-339891CEEEED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1124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090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599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07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23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240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390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921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377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626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308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3930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C4AD4-736B-4474-83DF-845078B58B29}" type="datetimeFigureOut">
              <a:rPr lang="hu-HU" smtClean="0"/>
              <a:t>2015.01.15.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DF658-A041-47AB-91C5-356CF81DBC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28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tka.hu/docs/palyazatok/urf_regisztracio_utmutato_v3.4.pdf" TargetMode="External"/><Relationship Id="rId3" Type="http://schemas.openxmlformats.org/officeDocument/2006/relationships/hyperlink" Target="http://tka.hu/palyazatok/535/palyazati-dokumentumok" TargetMode="External"/><Relationship Id="rId7" Type="http://schemas.openxmlformats.org/officeDocument/2006/relationships/hyperlink" Target="http://ec.europa.eu/programmes/erasmus-plus/documents/manualurf_en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education/participants/portal/desktop/en/home.html" TargetMode="External"/><Relationship Id="rId5" Type="http://schemas.openxmlformats.org/officeDocument/2006/relationships/hyperlink" Target="http://tka.hu/docs/palyazatok/ecas_regisztracio_hu.pdf" TargetMode="External"/><Relationship Id="rId4" Type="http://schemas.openxmlformats.org/officeDocument/2006/relationships/hyperlink" Target="http://www.tpf.hu/pages/content/index.php?page_id=11242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t.ly/urf201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tatas.hu/hivatali_ugyek/kir_intezmenykeres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nav.gov.hu/nav/adatbazisok/koztartozasmentes/egyszeru_lekerdeze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000"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469" y="0"/>
            <a:ext cx="9402938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dirty="0" smtClean="0"/>
              <a:t/>
            </a:r>
            <a:br>
              <a:rPr lang="hu-HU" altLang="hu-HU" dirty="0" smtClean="0"/>
            </a:br>
            <a:r>
              <a:rPr lang="hu-HU" altLang="hu-HU" dirty="0"/>
              <a:t/>
            </a:r>
            <a:br>
              <a:rPr lang="hu-HU" altLang="hu-HU" dirty="0"/>
            </a:br>
            <a:r>
              <a:rPr lang="hu-HU" altLang="hu-HU" sz="4800" b="1" dirty="0">
                <a:latin typeface="Book Antiqua" pitchFamily="18" charset="0"/>
              </a:rPr>
              <a:t/>
            </a:r>
            <a:br>
              <a:rPr lang="hu-HU" altLang="hu-HU" sz="4800" b="1" dirty="0">
                <a:latin typeface="Book Antiqua" pitchFamily="18" charset="0"/>
              </a:rPr>
            </a:br>
            <a:r>
              <a:rPr lang="hu-HU" altLang="hu-HU" sz="4800" b="1" dirty="0">
                <a:latin typeface="Book Antiqua" pitchFamily="18" charset="0"/>
              </a:rPr>
              <a:t/>
            </a:r>
            <a:br>
              <a:rPr lang="hu-HU" altLang="hu-HU" sz="4800" b="1" dirty="0">
                <a:latin typeface="Book Antiqua" pitchFamily="18" charset="0"/>
              </a:rPr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752600"/>
          </a:xfrm>
        </p:spPr>
        <p:txBody>
          <a:bodyPr/>
          <a:lstStyle/>
          <a:p>
            <a:endParaRPr lang="hu-HU" b="1" dirty="0" smtClean="0">
              <a:solidFill>
                <a:schemeClr val="tx1"/>
              </a:solidFill>
            </a:endParaRPr>
          </a:p>
          <a:p>
            <a:r>
              <a:rPr lang="hu-HU" sz="4400" b="1" dirty="0" smtClean="0">
                <a:solidFill>
                  <a:schemeClr val="tx1"/>
                </a:solidFill>
              </a:rPr>
              <a:t>- Regisztrációs útmutató -</a:t>
            </a:r>
            <a:endParaRPr lang="hu-HU" sz="4400" b="1" dirty="0">
              <a:solidFill>
                <a:schemeClr val="tx1"/>
              </a:solidFill>
            </a:endParaRPr>
          </a:p>
        </p:txBody>
      </p:sp>
      <p:sp>
        <p:nvSpPr>
          <p:cNvPr id="5" name="Alcím 2"/>
          <p:cNvSpPr txBox="1">
            <a:spLocks/>
          </p:cNvSpPr>
          <p:nvPr/>
        </p:nvSpPr>
        <p:spPr>
          <a:xfrm>
            <a:off x="1371600" y="1221755"/>
            <a:ext cx="6400800" cy="1320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b="1" dirty="0" smtClean="0">
              <a:solidFill>
                <a:schemeClr val="tx1"/>
              </a:solidFill>
            </a:endParaRPr>
          </a:p>
          <a:p>
            <a:r>
              <a:rPr lang="hu-HU" sz="21100" b="1" dirty="0" smtClean="0">
                <a:solidFill>
                  <a:schemeClr val="bg1"/>
                </a:solidFill>
              </a:rPr>
              <a:t>Participant Portal</a:t>
            </a:r>
            <a:br>
              <a:rPr lang="hu-HU" sz="21100" b="1" dirty="0" smtClean="0">
                <a:solidFill>
                  <a:schemeClr val="bg1"/>
                </a:solidFill>
              </a:rPr>
            </a:br>
            <a:r>
              <a:rPr lang="hu-HU" sz="10400" b="1" dirty="0" smtClean="0">
                <a:solidFill>
                  <a:schemeClr val="bg1"/>
                </a:solidFill>
              </a:rPr>
              <a:t>(URF)</a:t>
            </a:r>
            <a:endParaRPr lang="hu-HU" sz="10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7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600" b="1" dirty="0" smtClean="0"/>
              <a:t>Feltöltendő dokumentumok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40560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hu-HU" sz="2400" b="1" dirty="0" smtClean="0"/>
              <a:t>Kapacitásvizsgálathoz </a:t>
            </a:r>
            <a:r>
              <a:rPr lang="hu-HU" sz="2400" b="1" dirty="0"/>
              <a:t>szükséges dokumentumok </a:t>
            </a:r>
            <a:endParaRPr lang="hu-HU" sz="2400" b="1" dirty="0" smtClean="0"/>
          </a:p>
          <a:p>
            <a:pPr marL="0" lvl="0" indent="0">
              <a:buNone/>
            </a:pPr>
            <a:r>
              <a:rPr lang="hu-HU" sz="2800" b="1" dirty="0"/>
              <a:t>	</a:t>
            </a:r>
            <a:r>
              <a:rPr lang="hu-HU" sz="2300" dirty="0" smtClean="0"/>
              <a:t>(</a:t>
            </a:r>
            <a:r>
              <a:rPr lang="hu-HU" sz="2300" dirty="0"/>
              <a:t>pályázatonként 60.000 euró  fölötti támogatási igény esetén) - </a:t>
            </a:r>
            <a:r>
              <a:rPr lang="hu-HU" sz="2300" dirty="0" smtClean="0"/>
              <a:t>	</a:t>
            </a:r>
            <a:r>
              <a:rPr lang="hu-HU" sz="2300" i="1" dirty="0" smtClean="0"/>
              <a:t>csak </a:t>
            </a:r>
            <a:r>
              <a:rPr lang="hu-HU" sz="2300" i="1" dirty="0"/>
              <a:t>az </a:t>
            </a:r>
            <a:r>
              <a:rPr lang="hu-HU" sz="2300" i="1" dirty="0" smtClean="0"/>
              <a:t>	államháztartáson </a:t>
            </a:r>
            <a:r>
              <a:rPr lang="hu-HU" sz="2300" i="1" dirty="0"/>
              <a:t>kívül eső, pályázatot benyújtó </a:t>
            </a:r>
            <a:r>
              <a:rPr lang="hu-HU" sz="2300" i="1" dirty="0" smtClean="0"/>
              <a:t>	intézménynek </a:t>
            </a:r>
            <a:r>
              <a:rPr lang="hu-HU" sz="2300" i="1" dirty="0"/>
              <a:t>kell </a:t>
            </a:r>
            <a:r>
              <a:rPr lang="hu-HU" sz="2300" i="1" dirty="0" smtClean="0"/>
              <a:t>feltöltenie</a:t>
            </a:r>
          </a:p>
          <a:p>
            <a:pPr marL="0" lvl="0" indent="0">
              <a:buNone/>
            </a:pPr>
            <a:endParaRPr lang="hu-HU" dirty="0"/>
          </a:p>
          <a:p>
            <a:pPr marL="514350" indent="-514350">
              <a:buFont typeface="+mj-lt"/>
              <a:buAutoNum type="arabicPeriod" startAt="7"/>
            </a:pPr>
            <a:r>
              <a:rPr lang="hu-HU" sz="2400" b="1" dirty="0" smtClean="0"/>
              <a:t>Közpénzes </a:t>
            </a:r>
            <a:r>
              <a:rPr lang="hu-HU" sz="2400" b="1" dirty="0"/>
              <a:t>nyilatkozat </a:t>
            </a:r>
            <a:endParaRPr lang="hu-HU" sz="2400" b="1" dirty="0" smtClean="0"/>
          </a:p>
          <a:p>
            <a:pPr marL="0" indent="0">
              <a:buNone/>
            </a:pPr>
            <a:r>
              <a:rPr lang="hu-HU" sz="2400" i="1" dirty="0" smtClean="0"/>
              <a:t>	(</a:t>
            </a:r>
            <a:r>
              <a:rPr lang="hu-HU" sz="2400" i="1" dirty="0"/>
              <a:t>Csak a pályázatot benyújtó </a:t>
            </a:r>
            <a:r>
              <a:rPr lang="hu-HU" sz="2400" b="1" i="1" dirty="0"/>
              <a:t>magyar</a:t>
            </a:r>
            <a:r>
              <a:rPr lang="hu-HU" sz="2400" i="1" dirty="0"/>
              <a:t> </a:t>
            </a:r>
            <a:r>
              <a:rPr lang="hu-HU" sz="2400" i="1" dirty="0" smtClean="0"/>
              <a:t>intézménynek kell 	feltöltenie</a:t>
            </a:r>
            <a:r>
              <a:rPr lang="hu-HU" sz="2400" i="1" dirty="0"/>
              <a:t>)</a:t>
            </a:r>
            <a:r>
              <a:rPr lang="hu-HU" sz="2400" dirty="0"/>
              <a:t/>
            </a:r>
            <a:br>
              <a:rPr lang="hu-HU" sz="2400" dirty="0"/>
            </a:br>
            <a:r>
              <a:rPr lang="hu-HU" sz="2800" i="1" dirty="0" smtClean="0"/>
              <a:t>	</a:t>
            </a:r>
            <a:endParaRPr lang="hu-HU" sz="2400" dirty="0" smtClean="0"/>
          </a:p>
          <a:p>
            <a:pPr marL="0" indent="0">
              <a:buNone/>
            </a:pPr>
            <a:r>
              <a:rPr lang="hu-HU" sz="2100" dirty="0" smtClean="0"/>
              <a:t>Az </a:t>
            </a:r>
            <a:r>
              <a:rPr lang="hu-HU" sz="2100" dirty="0"/>
              <a:t>államháztartáson kívüli intézmények esetében szükség van a közpénzekből nyújtott támogatások átláthatóságára vonatkozó nyilatkozat benyújtására is. Kérjük, ezt a nyilatkozatot is az intézményi regisztrációhoz töltse fel! (A KLIK által fenntartott intézmények esetében ezt nem szükséges </a:t>
            </a:r>
            <a:r>
              <a:rPr lang="hu-HU" sz="2100" dirty="0" smtClean="0"/>
              <a:t>kiállítani</a:t>
            </a:r>
            <a:r>
              <a:rPr lang="hu-HU" sz="2100" dirty="0"/>
              <a:t>.)</a:t>
            </a:r>
            <a:endParaRPr lang="hu-HU" sz="2100" dirty="0" smtClean="0"/>
          </a:p>
        </p:txBody>
      </p:sp>
      <p:pic>
        <p:nvPicPr>
          <p:cNvPr id="4" name="Tartalom hely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5" y="14556"/>
            <a:ext cx="2340000" cy="155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4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3600" dirty="0"/>
              <a:t>A szervezet jogi státuszát igazoló dokumentum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78896" cy="456510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hu-HU" sz="1800" dirty="0" smtClean="0"/>
              <a:t>„Közjogi személyek” nevű űrlap: közintézmények, költségvetési szervek töltik ki </a:t>
            </a:r>
          </a:p>
          <a:p>
            <a:pPr lvl="0">
              <a:lnSpc>
                <a:spcPct val="150000"/>
              </a:lnSpc>
            </a:pPr>
            <a:r>
              <a:rPr lang="hu-HU" sz="1800" dirty="0" smtClean="0"/>
              <a:t>„</a:t>
            </a:r>
            <a:r>
              <a:rPr lang="hu-HU" sz="1800" dirty="0"/>
              <a:t>Magánvállalkozások” </a:t>
            </a:r>
            <a:r>
              <a:rPr lang="hu-HU" sz="1800" dirty="0" smtClean="0"/>
              <a:t>nevű űrlap: alapítványok, cégek, vállalkozások töltik ki </a:t>
            </a:r>
          </a:p>
          <a:p>
            <a:pPr lvl="0">
              <a:lnSpc>
                <a:spcPct val="150000"/>
              </a:lnSpc>
            </a:pPr>
            <a:r>
              <a:rPr lang="hu-HU" sz="1800" dirty="0" smtClean="0"/>
              <a:t>Nyilvántartási szám: </a:t>
            </a:r>
            <a:r>
              <a:rPr lang="hu-HU" sz="1800" dirty="0"/>
              <a:t>az intézmény/szervezet OM </a:t>
            </a:r>
            <a:r>
              <a:rPr lang="hu-HU" sz="1800" dirty="0" smtClean="0"/>
              <a:t>azonosítója, cégjegyzékszáma/társadalmi </a:t>
            </a:r>
            <a:r>
              <a:rPr lang="hu-HU" sz="1800" dirty="0"/>
              <a:t>szervezet bírósági nyilvántartási </a:t>
            </a:r>
            <a:r>
              <a:rPr lang="hu-HU" sz="1800" dirty="0" smtClean="0"/>
              <a:t>száma</a:t>
            </a:r>
            <a:endParaRPr lang="hu-HU" sz="1800" dirty="0"/>
          </a:p>
          <a:p>
            <a:pPr lvl="0">
              <a:lnSpc>
                <a:spcPct val="150000"/>
              </a:lnSpc>
            </a:pPr>
            <a:r>
              <a:rPr lang="hu-HU" sz="1800" dirty="0" smtClean="0"/>
              <a:t>A hivatalos képviselő aláírása+intézményi pecsét</a:t>
            </a:r>
          </a:p>
          <a:p>
            <a:endParaRPr lang="hu-H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59287" y="1649239"/>
            <a:ext cx="3327513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Tartalom hely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000" y="43037"/>
            <a:ext cx="2340000" cy="155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5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600" dirty="0"/>
              <a:t>Pénzügyi </a:t>
            </a:r>
            <a:r>
              <a:rPr lang="hu-HU" sz="3600" dirty="0" smtClean="0"/>
              <a:t>adatlap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5050904" cy="44210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1800" dirty="0"/>
              <a:t>Bankszámla megnevezése, banki adatok és IBAN szám </a:t>
            </a:r>
            <a:r>
              <a:rPr lang="hu-HU" sz="1800" dirty="0" smtClean="0"/>
              <a:t>megadása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Elérhetőség mezőbe KLIK esetén a tankerület címe, e-mail, telefon</a:t>
            </a:r>
          </a:p>
          <a:p>
            <a:pPr>
              <a:lnSpc>
                <a:spcPct val="150000"/>
              </a:lnSpc>
            </a:pPr>
            <a:r>
              <a:rPr lang="hu-HU" sz="1800" dirty="0" smtClean="0"/>
              <a:t>Megjegyzés mezőbe a pályázó intézmény adatai, amennyiben az nem azonos a bankszámla-tulajdonossal. (</a:t>
            </a:r>
            <a:r>
              <a:rPr lang="hu-HU" sz="1800" dirty="0" err="1" smtClean="0"/>
              <a:t>pl</a:t>
            </a:r>
            <a:r>
              <a:rPr lang="hu-HU" sz="1800" dirty="0" smtClean="0"/>
              <a:t>: KLIK)</a:t>
            </a:r>
            <a:endParaRPr lang="hu-HU" sz="1800" dirty="0"/>
          </a:p>
          <a:p>
            <a:pPr>
              <a:lnSpc>
                <a:spcPct val="150000"/>
              </a:lnSpc>
            </a:pPr>
            <a:r>
              <a:rPr lang="hu-HU" sz="1800" dirty="0"/>
              <a:t>B</a:t>
            </a:r>
            <a:r>
              <a:rPr lang="hu-HU" sz="1800" dirty="0" smtClean="0"/>
              <a:t>anki képviselő </a:t>
            </a:r>
            <a:r>
              <a:rPr lang="hu-HU" sz="1800" dirty="0"/>
              <a:t>és </a:t>
            </a:r>
            <a:r>
              <a:rPr lang="hu-HU" sz="1800" dirty="0" smtClean="0"/>
              <a:t>bankszámla-tulajdonos aláírása+intézményi pecsét </a:t>
            </a:r>
          </a:p>
          <a:p>
            <a:endParaRPr lang="hu-H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584" y="1340768"/>
            <a:ext cx="3744416" cy="4342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Tartalom hely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883" y="67556"/>
            <a:ext cx="2340000" cy="155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7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Feltöltés lépései</a:t>
            </a:r>
            <a:endParaRPr lang="hu-H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92464"/>
            <a:ext cx="8620742" cy="40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1763688" y="3172326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1. lépés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7970001" y="4653136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2. lépés</a:t>
            </a:r>
            <a:endParaRPr lang="hu-HU" dirty="0"/>
          </a:p>
        </p:txBody>
      </p:sp>
      <p:pic>
        <p:nvPicPr>
          <p:cNvPr id="7" name="Tartalom hely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001" y="274638"/>
            <a:ext cx="2340000" cy="155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4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20353"/>
            <a:ext cx="8529448" cy="5425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755576" y="85102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3</a:t>
            </a:r>
            <a:r>
              <a:rPr lang="hu-HU" dirty="0" smtClean="0"/>
              <a:t>. lépés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3851920" y="1484784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4</a:t>
            </a:r>
            <a:r>
              <a:rPr lang="hu-HU" dirty="0" smtClean="0"/>
              <a:t>. lépés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6566460" y="1498197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5</a:t>
            </a:r>
            <a:r>
              <a:rPr lang="hu-HU" dirty="0" smtClean="0"/>
              <a:t>. lépés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7668344" y="4293096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6</a:t>
            </a:r>
            <a:r>
              <a:rPr lang="hu-HU" dirty="0" smtClean="0"/>
              <a:t>. lépés</a:t>
            </a:r>
            <a:endParaRPr lang="hu-HU" dirty="0"/>
          </a:p>
        </p:txBody>
      </p:sp>
      <p:pic>
        <p:nvPicPr>
          <p:cNvPr id="7" name="Tartalom hely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1" y="32523"/>
            <a:ext cx="2077621" cy="113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Linkek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cap="all" dirty="0" smtClean="0">
                <a:hlinkClick r:id="rId3"/>
              </a:rPr>
              <a:t>FŐOLDAL &gt; PÁLYÁZATOK &gt; ERASMUS+ &gt; KÖZNEVELÉS &gt; PÁLYÁZATI </a:t>
            </a:r>
            <a:r>
              <a:rPr lang="hu-HU" sz="2400" b="1" cap="all" dirty="0">
                <a:hlinkClick r:id="rId3"/>
              </a:rPr>
              <a:t>DOKUMENTUMOK</a:t>
            </a:r>
            <a:endParaRPr lang="hu-HU" sz="2400" dirty="0" smtClean="0">
              <a:hlinkClick r:id="rId4"/>
            </a:endParaRPr>
          </a:p>
          <a:p>
            <a:pPr>
              <a:lnSpc>
                <a:spcPct val="150000"/>
              </a:lnSpc>
            </a:pPr>
            <a:r>
              <a:rPr lang="hu-HU" sz="3000" dirty="0" smtClean="0">
                <a:hlinkClick r:id="rId5"/>
              </a:rPr>
              <a:t>ECAS </a:t>
            </a:r>
            <a:r>
              <a:rPr lang="hu-HU" sz="3000" dirty="0">
                <a:hlinkClick r:id="rId5"/>
              </a:rPr>
              <a:t>regisztrációs kézikönyv</a:t>
            </a:r>
            <a:endParaRPr lang="hu-HU" sz="3000" dirty="0"/>
          </a:p>
          <a:p>
            <a:pPr>
              <a:lnSpc>
                <a:spcPct val="150000"/>
              </a:lnSpc>
            </a:pPr>
            <a:r>
              <a:rPr lang="hu-HU" sz="3000" dirty="0" smtClean="0">
                <a:hlinkClick r:id="rId6"/>
              </a:rPr>
              <a:t>Regisztrációs felület</a:t>
            </a:r>
            <a:endParaRPr lang="hu-HU" sz="3000" dirty="0" smtClean="0"/>
          </a:p>
          <a:p>
            <a:pPr>
              <a:lnSpc>
                <a:spcPct val="150000"/>
              </a:lnSpc>
            </a:pPr>
            <a:r>
              <a:rPr lang="hu-HU" sz="3000" dirty="0" smtClean="0">
                <a:hlinkClick r:id="rId7"/>
              </a:rPr>
              <a:t>Útmutató a regisztrációhoz</a:t>
            </a:r>
            <a:r>
              <a:rPr lang="hu-HU" sz="3000" dirty="0" smtClean="0"/>
              <a:t>(teljes angol)</a:t>
            </a:r>
          </a:p>
          <a:p>
            <a:pPr>
              <a:lnSpc>
                <a:spcPct val="150000"/>
              </a:lnSpc>
            </a:pPr>
            <a:r>
              <a:rPr lang="hu-HU" sz="3000" dirty="0" smtClean="0">
                <a:hlinkClick r:id="rId8"/>
              </a:rPr>
              <a:t>Útmutató a regisztrációhoz</a:t>
            </a:r>
            <a:r>
              <a:rPr lang="hu-HU" sz="3000" dirty="0" smtClean="0"/>
              <a:t>(rövidített magyar)</a:t>
            </a:r>
          </a:p>
        </p:txBody>
      </p:sp>
    </p:spTree>
    <p:extLst>
      <p:ext uri="{BB962C8B-B14F-4D97-AF65-F5344CB8AC3E}">
        <p14:creationId xmlns:p14="http://schemas.microsoft.com/office/powerpoint/2010/main" val="18133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229600" cy="1143000"/>
          </a:xfrm>
        </p:spPr>
        <p:txBody>
          <a:bodyPr>
            <a:normAutofit/>
          </a:bodyPr>
          <a:lstStyle/>
          <a:p>
            <a:endParaRPr lang="hu-HU" sz="5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469" y="0"/>
            <a:ext cx="9402938" cy="6858000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702024" y="1135648"/>
            <a:ext cx="57606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7200" dirty="0" smtClean="0">
                <a:solidFill>
                  <a:schemeClr val="bg1"/>
                </a:solidFill>
              </a:rPr>
              <a:t>Köszönöm </a:t>
            </a:r>
          </a:p>
          <a:p>
            <a:pPr algn="ctr"/>
            <a:r>
              <a:rPr lang="hu-HU" sz="7200" dirty="0" smtClean="0">
                <a:solidFill>
                  <a:schemeClr val="bg1"/>
                </a:solidFill>
              </a:rPr>
              <a:t>a </a:t>
            </a:r>
          </a:p>
          <a:p>
            <a:pPr algn="ctr"/>
            <a:r>
              <a:rPr lang="hu-HU" sz="7200" dirty="0" smtClean="0">
                <a:solidFill>
                  <a:schemeClr val="bg1"/>
                </a:solidFill>
              </a:rPr>
              <a:t>figyelmet!</a:t>
            </a:r>
            <a:endParaRPr lang="hu-HU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8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sz="3800" dirty="0" smtClean="0"/>
              <a:t>Regisztrációs tudnivalók</a:t>
            </a:r>
            <a:endParaRPr lang="hu-HU" sz="3800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6632"/>
            <a:ext cx="2619375" cy="1743075"/>
          </a:xfrm>
        </p:spPr>
      </p:pic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559277"/>
              </p:ext>
            </p:extLst>
          </p:nvPr>
        </p:nvGraphicFramePr>
        <p:xfrm>
          <a:off x="539552" y="2132856"/>
          <a:ext cx="8064896" cy="42858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32448"/>
                <a:gridCol w="4032448"/>
              </a:tblGrid>
              <a:tr h="864921">
                <a:tc>
                  <a:txBody>
                    <a:bodyPr/>
                    <a:lstStyle/>
                    <a:p>
                      <a:r>
                        <a:rPr lang="hu-HU" dirty="0" smtClean="0"/>
                        <a:t>Mikor?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/>
                        <a:t>A pályázati</a:t>
                      </a:r>
                      <a:r>
                        <a:rPr lang="hu-HU" b="1" baseline="0" dirty="0" smtClean="0"/>
                        <a:t> űrlap kitöltése előtt</a:t>
                      </a:r>
                    </a:p>
                    <a:p>
                      <a:r>
                        <a:rPr lang="hu-HU" b="0" baseline="0" dirty="0" smtClean="0"/>
                        <a:t>(DE a program 7 éve alatt csak egyszer)</a:t>
                      </a:r>
                      <a:endParaRPr lang="hu-HU" b="0" dirty="0"/>
                    </a:p>
                  </a:txBody>
                  <a:tcPr/>
                </a:tc>
              </a:tr>
              <a:tr h="864921">
                <a:tc>
                  <a:txBody>
                    <a:bodyPr/>
                    <a:lstStyle/>
                    <a:p>
                      <a:r>
                        <a:rPr lang="hu-HU" b="1" dirty="0" smtClean="0"/>
                        <a:t>Hol?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/>
                        <a:t>Participant</a:t>
                      </a:r>
                      <a:r>
                        <a:rPr lang="hu-HU" b="1" baseline="0" dirty="0" smtClean="0"/>
                        <a:t> Portal</a:t>
                      </a:r>
                    </a:p>
                    <a:p>
                      <a:r>
                        <a:rPr lang="hu-HU" b="0" dirty="0" smtClean="0">
                          <a:hlinkClick r:id="rId4"/>
                        </a:rPr>
                        <a:t>http://bit.ly/urf2014</a:t>
                      </a:r>
                      <a:endParaRPr lang="hu-HU" b="0" dirty="0"/>
                    </a:p>
                  </a:txBody>
                  <a:tcPr/>
                </a:tc>
              </a:tr>
              <a:tr h="502405">
                <a:tc>
                  <a:txBody>
                    <a:bodyPr/>
                    <a:lstStyle/>
                    <a:p>
                      <a:r>
                        <a:rPr lang="hu-HU" b="1" dirty="0" smtClean="0"/>
                        <a:t>Kinek?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Küldő,</a:t>
                      </a:r>
                      <a:r>
                        <a:rPr lang="hu-HU" b="1" baseline="0" dirty="0" smtClean="0">
                          <a:solidFill>
                            <a:srgbClr val="FF0000"/>
                          </a:solidFill>
                        </a:rPr>
                        <a:t> fogadó és konzorciumi partnerek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Ki végezheti el?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/>
                        <a:t>A szervezet egy munkatársa/a</a:t>
                      </a:r>
                      <a:r>
                        <a:rPr lang="hu-HU" b="1" baseline="0" dirty="0" smtClean="0"/>
                        <a:t> szervezet képviseletében más személy </a:t>
                      </a:r>
                      <a:r>
                        <a:rPr lang="hu-HU" b="0" baseline="0" dirty="0" smtClean="0"/>
                        <a:t>(DE! kapcsolattartóként a szervezet munkatársát kell megjelölni!)</a:t>
                      </a:r>
                      <a:endParaRPr lang="hu-HU" b="0" dirty="0"/>
                    </a:p>
                  </a:txBody>
                  <a:tcPr/>
                </a:tc>
              </a:tr>
              <a:tr h="864921">
                <a:tc>
                  <a:txBody>
                    <a:bodyPr/>
                    <a:lstStyle/>
                    <a:p>
                      <a:r>
                        <a:rPr lang="hu-HU" b="1" dirty="0" smtClean="0"/>
                        <a:t>Hányszor?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/>
                        <a:t>A 7</a:t>
                      </a:r>
                      <a:r>
                        <a:rPr lang="hu-HU" b="1" baseline="0" dirty="0" smtClean="0"/>
                        <a:t> év során egyszer!</a:t>
                      </a:r>
                      <a:endParaRPr lang="hu-H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26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800" dirty="0" smtClean="0"/>
              <a:t>Regisztrációs tudnivalók</a:t>
            </a:r>
            <a:endParaRPr lang="hu-HU" sz="3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4307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                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                  </a:t>
            </a:r>
          </a:p>
          <a:p>
            <a:pPr marL="0" indent="0">
              <a:buNone/>
            </a:pPr>
            <a:r>
              <a:rPr lang="hu-HU" dirty="0" smtClean="0"/>
              <a:t>                          </a:t>
            </a:r>
          </a:p>
          <a:p>
            <a:pPr marL="0" indent="0">
              <a:buNone/>
            </a:pPr>
            <a:r>
              <a:rPr lang="hu-HU" dirty="0" smtClean="0"/>
              <a:t>                             </a:t>
            </a:r>
          </a:p>
          <a:p>
            <a:pPr marL="0" indent="0">
              <a:buNone/>
            </a:pPr>
            <a:r>
              <a:rPr lang="hu-HU" dirty="0" smtClean="0"/>
              <a:t>                         </a:t>
            </a:r>
          </a:p>
          <a:p>
            <a:pPr marL="0" indent="0">
              <a:buNone/>
            </a:pPr>
            <a:r>
              <a:rPr lang="hu-HU" dirty="0" smtClean="0"/>
              <a:t> </a:t>
            </a:r>
          </a:p>
        </p:txBody>
      </p:sp>
      <p:pic>
        <p:nvPicPr>
          <p:cNvPr id="4" name="Tartalom hely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045" y="908719"/>
            <a:ext cx="2619375" cy="1743075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529959" y="1916832"/>
            <a:ext cx="36724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ECAS fiók létrehozása (ha még nincs)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833531" y="3212976"/>
            <a:ext cx="29523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Regisztráció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891051" y="446237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PIC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b="1" dirty="0">
                <a:solidFill>
                  <a:schemeClr val="tx1"/>
                </a:solidFill>
              </a:rPr>
              <a:t>kód</a:t>
            </a:r>
            <a:r>
              <a:rPr lang="hu-H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Téglalap 7"/>
          <p:cNvSpPr/>
          <p:nvPr/>
        </p:nvSpPr>
        <p:spPr>
          <a:xfrm>
            <a:off x="3617068" y="3814593"/>
            <a:ext cx="178854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Dokumentumok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b="1" dirty="0">
                <a:solidFill>
                  <a:schemeClr val="tx1"/>
                </a:solidFill>
              </a:rPr>
              <a:t>feltöltése</a:t>
            </a:r>
            <a:r>
              <a:rPr lang="hu-H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Téglalap 8"/>
          <p:cNvSpPr/>
          <p:nvPr/>
        </p:nvSpPr>
        <p:spPr>
          <a:xfrm>
            <a:off x="3701555" y="5318745"/>
            <a:ext cx="1619570" cy="791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dirty="0" smtClean="0">
                <a:solidFill>
                  <a:schemeClr val="tx1"/>
                </a:solidFill>
              </a:rPr>
              <a:t>Pályázati űrlap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b="1" dirty="0" smtClean="0">
                <a:solidFill>
                  <a:schemeClr val="tx1"/>
                </a:solidFill>
              </a:rPr>
              <a:t>kitöltése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0" name="Lefelé nyíl 9"/>
          <p:cNvSpPr/>
          <p:nvPr/>
        </p:nvSpPr>
        <p:spPr>
          <a:xfrm>
            <a:off x="2071144" y="2492896"/>
            <a:ext cx="484632" cy="6188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1" name="Lefelé nyíl 10"/>
          <p:cNvSpPr/>
          <p:nvPr/>
        </p:nvSpPr>
        <p:spPr>
          <a:xfrm>
            <a:off x="2104735" y="3958807"/>
            <a:ext cx="451041" cy="4577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Jobbra nyíl 11"/>
          <p:cNvSpPr/>
          <p:nvPr/>
        </p:nvSpPr>
        <p:spPr>
          <a:xfrm rot="1666734">
            <a:off x="2950396" y="5436122"/>
            <a:ext cx="695513" cy="4277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3" name="Jobbra nyíl 12"/>
          <p:cNvSpPr/>
          <p:nvPr/>
        </p:nvSpPr>
        <p:spPr>
          <a:xfrm>
            <a:off x="5537948" y="4728993"/>
            <a:ext cx="906259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4" name="Jobbra nyíl 13"/>
          <p:cNvSpPr/>
          <p:nvPr/>
        </p:nvSpPr>
        <p:spPr>
          <a:xfrm rot="19967410">
            <a:off x="2862254" y="4165945"/>
            <a:ext cx="695513" cy="4277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Téglalap 14"/>
          <p:cNvSpPr/>
          <p:nvPr/>
        </p:nvSpPr>
        <p:spPr>
          <a:xfrm>
            <a:off x="6588224" y="4624365"/>
            <a:ext cx="19191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Pályázati űrlap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b="1" dirty="0" smtClean="0">
                <a:solidFill>
                  <a:schemeClr val="tx1"/>
                </a:solidFill>
              </a:rPr>
              <a:t>benyújtása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884168"/>
            <a:ext cx="4968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Ha már </a:t>
            </a:r>
            <a:r>
              <a:rPr lang="hu-HU" b="1" dirty="0"/>
              <a:t>van </a:t>
            </a:r>
            <a:r>
              <a:rPr lang="hu-HU" dirty="0"/>
              <a:t>ECAS fiók →</a:t>
            </a:r>
            <a:r>
              <a:rPr lang="hu-HU" b="1" dirty="0"/>
              <a:t>Login</a:t>
            </a:r>
          </a:p>
          <a:p>
            <a:r>
              <a:rPr lang="hu-HU" dirty="0"/>
              <a:t>Ha még </a:t>
            </a:r>
            <a:r>
              <a:rPr lang="hu-HU" b="1" dirty="0"/>
              <a:t>nincs</a:t>
            </a:r>
            <a:r>
              <a:rPr lang="hu-HU" dirty="0"/>
              <a:t> ECAS fiók → </a:t>
            </a:r>
            <a:r>
              <a:rPr lang="hu-HU" b="1" dirty="0" smtClean="0"/>
              <a:t>Register</a:t>
            </a:r>
            <a:r>
              <a:rPr lang="hu-HU" dirty="0"/>
              <a:t> → </a:t>
            </a:r>
            <a:r>
              <a:rPr lang="hu-HU" dirty="0" smtClean="0"/>
              <a:t>Login</a:t>
            </a:r>
            <a:endParaRPr lang="hu-HU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36" y="1916832"/>
            <a:ext cx="860387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Tartalom hely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663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18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809625"/>
            <a:ext cx="800100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22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328662" cy="5338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/>
          <p:cNvSpPr/>
          <p:nvPr/>
        </p:nvSpPr>
        <p:spPr>
          <a:xfrm>
            <a:off x="323528" y="33265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Welcome, Organisation, Address, Contact és Programme menüpontok alatt a szervezetre vonatkozó releváns mezőket ki kell tölteni, majd a Confirm gombra kattintva lehet a regisztrációt véglegesíteni.</a:t>
            </a:r>
          </a:p>
        </p:txBody>
      </p:sp>
    </p:spTree>
    <p:extLst>
      <p:ext uri="{BB962C8B-B14F-4D97-AF65-F5344CB8AC3E}">
        <p14:creationId xmlns:p14="http://schemas.microsoft.com/office/powerpoint/2010/main" val="288334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286625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/>
          <p:cNvSpPr/>
          <p:nvPr/>
        </p:nvSpPr>
        <p:spPr>
          <a:xfrm>
            <a:off x="481361" y="836712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regisztrált szervezet megkapja egyedi PIC kódját.</a:t>
            </a:r>
          </a:p>
          <a:p>
            <a:r>
              <a:rPr lang="hu-HU" dirty="0" smtClean="0"/>
              <a:t>A rendszer automatikus e-mailt küld a regisztrációt végző </a:t>
            </a:r>
          </a:p>
          <a:p>
            <a:r>
              <a:rPr lang="hu-HU" dirty="0" smtClean="0"/>
              <a:t>személynek és a megadott kapcsolattartónak.</a:t>
            </a:r>
            <a:endParaRPr lang="hu-HU" dirty="0"/>
          </a:p>
          <a:p>
            <a:r>
              <a:rPr lang="hu-HU" dirty="0" smtClean="0"/>
              <a:t>						</a:t>
            </a:r>
            <a:endParaRPr lang="hu-HU" dirty="0"/>
          </a:p>
        </p:txBody>
      </p:sp>
      <p:pic>
        <p:nvPicPr>
          <p:cNvPr id="4" name="Tartalom hely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182" y="684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5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600" b="1" dirty="0" smtClean="0"/>
              <a:t>Feltöltendő dokumentumok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80520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hu-HU" b="1" dirty="0" smtClean="0"/>
              <a:t>A </a:t>
            </a:r>
            <a:r>
              <a:rPr lang="hu-HU" b="1" dirty="0"/>
              <a:t>szervezet jogi státuszát/személyiségét igazoló </a:t>
            </a:r>
            <a:r>
              <a:rPr lang="hu-HU" b="1" dirty="0" smtClean="0"/>
              <a:t>dokumentum</a:t>
            </a:r>
          </a:p>
          <a:p>
            <a:pPr marL="0" lvl="0" indent="0">
              <a:buNone/>
            </a:pPr>
            <a:r>
              <a:rPr lang="hu-HU" dirty="0" smtClean="0"/>
              <a:t>	(</a:t>
            </a:r>
            <a:r>
              <a:rPr lang="hu-HU" dirty="0"/>
              <a:t>Legal Entity </a:t>
            </a:r>
            <a:r>
              <a:rPr lang="hu-HU" dirty="0" smtClean="0"/>
              <a:t>Form egységes űrlap)</a:t>
            </a:r>
          </a:p>
          <a:p>
            <a:pPr marL="0" indent="0">
              <a:buNone/>
            </a:pPr>
            <a:endParaRPr lang="hu-HU" dirty="0"/>
          </a:p>
          <a:p>
            <a:pPr marL="514350" indent="-514350">
              <a:spcBef>
                <a:spcPts val="800"/>
              </a:spcBef>
              <a:spcAft>
                <a:spcPts val="800"/>
              </a:spcAft>
              <a:buFont typeface="+mj-lt"/>
              <a:buAutoNum type="arabicPeriod" startAt="2"/>
            </a:pPr>
            <a:r>
              <a:rPr lang="hu-HU" b="1" dirty="0" smtClean="0"/>
              <a:t>A </a:t>
            </a:r>
            <a:r>
              <a:rPr lang="hu-HU" b="1" dirty="0"/>
              <a:t>szervezet létrehozását igazoló dokumentum hiteles másolata</a:t>
            </a:r>
            <a:r>
              <a:rPr lang="hu-HU" dirty="0"/>
              <a:t/>
            </a:r>
            <a:br>
              <a:rPr lang="hu-HU" dirty="0"/>
            </a:br>
            <a:r>
              <a:rPr lang="hu-HU" sz="2900" dirty="0" smtClean="0"/>
              <a:t>Köznevelési intézmények esetén ez lehet a </a:t>
            </a:r>
            <a:r>
              <a:rPr lang="hu-HU" sz="2900" u="sng" dirty="0" smtClean="0">
                <a:hlinkClick r:id="rId3"/>
              </a:rPr>
              <a:t>KIR</a:t>
            </a:r>
            <a:r>
              <a:rPr lang="hu-HU" sz="2900" dirty="0" smtClean="0"/>
              <a:t> adatbázisból kinyomtatott, részletes intézményi adatokat tartalmazó dokumentum az intézményvezető hitelesítésével vagy az ugyanitt is elérhető Nyilvántartásbavételi határozat.</a:t>
            </a:r>
          </a:p>
          <a:p>
            <a:pPr marL="0" indent="0">
              <a:buNone/>
            </a:pPr>
            <a:endParaRPr lang="hu-HU" sz="2600" dirty="0"/>
          </a:p>
          <a:p>
            <a:pPr marL="514350" lvl="0" indent="-514350">
              <a:buFont typeface="+mj-lt"/>
              <a:buAutoNum type="arabicPeriod" startAt="3"/>
            </a:pPr>
            <a:r>
              <a:rPr lang="hu-HU" b="1" dirty="0" smtClean="0"/>
              <a:t>Adószám igazolása </a:t>
            </a:r>
            <a:r>
              <a:rPr lang="hu-HU" dirty="0"/>
              <a:t>(nem szükséges közösségi adószám!):</a:t>
            </a:r>
          </a:p>
          <a:p>
            <a:pPr lvl="1"/>
            <a:r>
              <a:rPr lang="hu-HU" sz="2600" dirty="0"/>
              <a:t>30 napnál nem régebbi NAV igazolás az adószámról </a:t>
            </a:r>
            <a:r>
              <a:rPr lang="hu-HU" sz="2600" b="1" u="sng" dirty="0"/>
              <a:t>vagy</a:t>
            </a:r>
          </a:p>
          <a:p>
            <a:pPr lvl="1"/>
            <a:r>
              <a:rPr lang="hu-HU" sz="2600" dirty="0">
                <a:hlinkClick r:id="rId4"/>
              </a:rPr>
              <a:t>köztartozás mentes adatbázis</a:t>
            </a:r>
            <a:r>
              <a:rPr lang="hu-HU" sz="2600" dirty="0"/>
              <a:t>ból 30 napnál nem régebben kinyomtatott, </a:t>
            </a:r>
            <a:r>
              <a:rPr lang="hu-HU" sz="2600" b="1" dirty="0" smtClean="0"/>
              <a:t>hitelesített (dátum, aláírás pecsét)</a:t>
            </a:r>
            <a:r>
              <a:rPr lang="hu-HU" sz="2600" dirty="0" smtClean="0"/>
              <a:t> </a:t>
            </a:r>
            <a:r>
              <a:rPr lang="hu-HU" sz="2600" dirty="0"/>
              <a:t>lekérdezés.</a:t>
            </a:r>
          </a:p>
          <a:p>
            <a:pPr lvl="1"/>
            <a:r>
              <a:rPr lang="hu-HU" sz="2600" dirty="0"/>
              <a:t>Köznevelési intézmények esetében a KIR-ből nyomtatott dokumentum tartalmazza az adószámot, így külön igazolás esetükben nem szükséges</a:t>
            </a:r>
            <a:r>
              <a:rPr lang="hu-HU" sz="2600" dirty="0" smtClean="0"/>
              <a:t>.</a:t>
            </a:r>
            <a:endParaRPr lang="hu-HU" sz="2600" dirty="0"/>
          </a:p>
        </p:txBody>
      </p:sp>
      <p:pic>
        <p:nvPicPr>
          <p:cNvPr id="4" name="Tartalom hely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663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1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600" b="1" dirty="0" smtClean="0"/>
              <a:t>Feltöltendő dokumentumok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68552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hu-HU" sz="2200" b="1" dirty="0" smtClean="0"/>
              <a:t>Pénzügyi </a:t>
            </a:r>
            <a:r>
              <a:rPr lang="hu-HU" sz="2200" b="1" dirty="0"/>
              <a:t>azonosító </a:t>
            </a:r>
            <a:r>
              <a:rPr lang="hu-HU" sz="2200" b="1" dirty="0" smtClean="0"/>
              <a:t>adatlap</a:t>
            </a:r>
            <a:endParaRPr lang="hu-HU" sz="2200" b="1" dirty="0"/>
          </a:p>
          <a:p>
            <a:pPr marL="0" lvl="0" indent="0">
              <a:spcBef>
                <a:spcPts val="0"/>
              </a:spcBef>
              <a:buNone/>
            </a:pPr>
            <a:r>
              <a:rPr lang="hu-HU" sz="2400" dirty="0" smtClean="0"/>
              <a:t>	</a:t>
            </a:r>
            <a:r>
              <a:rPr lang="hu-HU" sz="2200" dirty="0" smtClean="0"/>
              <a:t>(</a:t>
            </a:r>
            <a:r>
              <a:rPr lang="hu-HU" sz="2200" dirty="0"/>
              <a:t>Financial Identification form</a:t>
            </a:r>
            <a:r>
              <a:rPr lang="hu-HU" sz="2200" dirty="0" smtClean="0"/>
              <a:t>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hu-HU" sz="2400" i="1" dirty="0" smtClean="0"/>
              <a:t>	</a:t>
            </a:r>
            <a:r>
              <a:rPr lang="hu-HU" sz="1800" i="1" dirty="0" smtClean="0"/>
              <a:t>(</a:t>
            </a:r>
            <a:r>
              <a:rPr lang="hu-HU" sz="1800" i="1" dirty="0"/>
              <a:t>csak a pályázatot benyújtó </a:t>
            </a:r>
            <a:r>
              <a:rPr lang="hu-HU" sz="1800" i="1" dirty="0" smtClean="0"/>
              <a:t>intézménynek, KLIK ellenjegyzi)</a:t>
            </a:r>
          </a:p>
          <a:p>
            <a:pPr marL="0" lvl="0" indent="0">
              <a:spcBef>
                <a:spcPts val="0"/>
              </a:spcBef>
              <a:buNone/>
            </a:pPr>
            <a:endParaRPr lang="hu-HU" dirty="0"/>
          </a:p>
          <a:p>
            <a:pPr marL="457200" lvl="0" indent="-457200">
              <a:buFont typeface="+mj-lt"/>
              <a:buAutoNum type="arabicPeriod" startAt="5"/>
            </a:pPr>
            <a:r>
              <a:rPr lang="hu-HU" sz="2200" b="1" dirty="0" smtClean="0"/>
              <a:t>Bankszámlaszám igazolása </a:t>
            </a:r>
          </a:p>
          <a:p>
            <a:pPr marL="0" lvl="0" indent="0">
              <a:buNone/>
            </a:pPr>
            <a:r>
              <a:rPr lang="hu-HU" sz="2200" i="1" dirty="0" smtClean="0"/>
              <a:t>(</a:t>
            </a:r>
            <a:r>
              <a:rPr lang="hu-HU" sz="2200" i="1" dirty="0"/>
              <a:t>csak a pályázatot benyújtó intézménynek </a:t>
            </a:r>
            <a:r>
              <a:rPr lang="hu-HU" sz="2200" i="1" dirty="0" smtClean="0"/>
              <a:t>kell </a:t>
            </a:r>
            <a:r>
              <a:rPr lang="hu-HU" sz="2200" i="1" dirty="0"/>
              <a:t>feltölteni)</a:t>
            </a:r>
            <a:r>
              <a:rPr lang="hu-HU" sz="2200" dirty="0"/>
              <a:t>:</a:t>
            </a:r>
          </a:p>
          <a:p>
            <a:pPr lvl="1"/>
            <a:r>
              <a:rPr lang="hu-HU" sz="1800" dirty="0"/>
              <a:t>folyószámla-kivonat, vagy</a:t>
            </a:r>
          </a:p>
          <a:p>
            <a:pPr lvl="1"/>
            <a:r>
              <a:rPr lang="hu-HU" sz="1800" dirty="0"/>
              <a:t>bankszámla-szerződés, vagy</a:t>
            </a:r>
          </a:p>
          <a:p>
            <a:pPr lvl="1"/>
            <a:r>
              <a:rPr lang="hu-HU" sz="1800" dirty="0" smtClean="0"/>
              <a:t>bankszámla-igazolás.</a:t>
            </a:r>
          </a:p>
          <a:p>
            <a:pPr marL="457200" lvl="1" indent="0">
              <a:buNone/>
            </a:pPr>
            <a:r>
              <a:rPr lang="hu-HU" sz="1800" dirty="0" smtClean="0"/>
              <a:t>Mindhárom </a:t>
            </a:r>
            <a:r>
              <a:rPr lang="hu-HU" sz="1800" dirty="0"/>
              <a:t>esetben hitelesített másolat fogadható el, és tartalmazniuk kell az </a:t>
            </a:r>
            <a:r>
              <a:rPr lang="hu-HU" sz="1800" b="1" dirty="0" smtClean="0"/>
              <a:t>IBAN</a:t>
            </a:r>
            <a:r>
              <a:rPr lang="hu-HU" sz="1800" dirty="0" smtClean="0"/>
              <a:t> </a:t>
            </a:r>
            <a:r>
              <a:rPr lang="hu-HU" sz="1800" dirty="0"/>
              <a:t>számot</a:t>
            </a:r>
            <a:r>
              <a:rPr lang="hu-HU" sz="1800" dirty="0" smtClean="0"/>
              <a:t>. </a:t>
            </a:r>
            <a:endParaRPr lang="hu-HU" sz="1800" dirty="0"/>
          </a:p>
          <a:p>
            <a:pPr lvl="1"/>
            <a:endParaRPr lang="hu-HU" sz="1800" dirty="0" smtClean="0"/>
          </a:p>
          <a:p>
            <a:pPr lvl="1"/>
            <a:endParaRPr lang="hu-HU" dirty="0"/>
          </a:p>
          <a:p>
            <a:pPr marL="457200" lvl="1" indent="0">
              <a:buNone/>
            </a:pPr>
            <a:endParaRPr lang="hu-HU" dirty="0" smtClean="0"/>
          </a:p>
        </p:txBody>
      </p:sp>
      <p:pic>
        <p:nvPicPr>
          <p:cNvPr id="4" name="Tartalom hely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5" y="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19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1584</TotalTime>
  <Words>883</Words>
  <Application>Microsoft Office PowerPoint</Application>
  <PresentationFormat>Diavetítés a képernyőre (4:3 oldalarány)</PresentationFormat>
  <Paragraphs>128</Paragraphs>
  <Slides>16</Slides>
  <Notes>15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Office-téma</vt:lpstr>
      <vt:lpstr>    </vt:lpstr>
      <vt:lpstr>Regisztrációs tudnivalók</vt:lpstr>
      <vt:lpstr>Regisztrációs tudnivalók</vt:lpstr>
      <vt:lpstr>PowerPoint bemutató</vt:lpstr>
      <vt:lpstr>PowerPoint bemutató</vt:lpstr>
      <vt:lpstr>PowerPoint bemutató</vt:lpstr>
      <vt:lpstr>PowerPoint bemutató</vt:lpstr>
      <vt:lpstr>Feltöltendő dokumentumok</vt:lpstr>
      <vt:lpstr>Feltöltendő dokumentumok</vt:lpstr>
      <vt:lpstr>Feltöltendő dokumentumok</vt:lpstr>
      <vt:lpstr>A szervezet jogi státuszát igazoló dokumentum</vt:lpstr>
      <vt:lpstr>Pénzügyi adatlap</vt:lpstr>
      <vt:lpstr>Feltöltés lépései</vt:lpstr>
      <vt:lpstr>PowerPoint bemutató</vt:lpstr>
      <vt:lpstr>Linkek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Regisztrációs tudnivalók</dc:title>
  <dc:creator>Nagy Adrienn</dc:creator>
  <cp:lastModifiedBy>Pribil-Kövesdy Döníz</cp:lastModifiedBy>
  <cp:revision>111</cp:revision>
  <cp:lastPrinted>2014-02-11T13:22:52Z</cp:lastPrinted>
  <dcterms:created xsi:type="dcterms:W3CDTF">2014-02-05T12:33:32Z</dcterms:created>
  <dcterms:modified xsi:type="dcterms:W3CDTF">2015-01-15T07:41:20Z</dcterms:modified>
</cp:coreProperties>
</file>