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22" r:id="rId2"/>
    <p:sldId id="365" r:id="rId3"/>
    <p:sldId id="367" r:id="rId4"/>
    <p:sldId id="368" r:id="rId5"/>
    <p:sldId id="316" r:id="rId6"/>
    <p:sldId id="370" r:id="rId7"/>
    <p:sldId id="361" r:id="rId8"/>
    <p:sldId id="337" r:id="rId9"/>
    <p:sldId id="364" r:id="rId10"/>
    <p:sldId id="343" r:id="rId11"/>
    <p:sldId id="339" r:id="rId12"/>
    <p:sldId id="340" r:id="rId13"/>
    <p:sldId id="341" r:id="rId14"/>
    <p:sldId id="362" r:id="rId15"/>
    <p:sldId id="352" r:id="rId16"/>
  </p:sldIdLst>
  <p:sldSz cx="9144000" cy="6858000" type="screen4x3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Közepesen sötét stílus 3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Közepesen sötét stílus 4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Világos stílus 3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A488322-F2BA-4B5B-9748-0D474271808F}" styleName="Közepesen sötét stílus 3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Sötét stílus 1 – 6. jelölőszín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46F890A9-2807-4EBB-B81D-B2AA78EC7F39}" styleName="Sötét stílus 2 – 5./6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A107856-5554-42FB-B03E-39F5DBC370BA}" styleName="Közepesen sötét stílus 4 – 2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Közepesen sötét stílus 4 – 6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75DCB02-9BB8-47FD-8907-85C794F793BA}" styleName="Téma alapján készült stílus 1 – 4. jelölőszín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éma alapján készült stílus 1 – 6. jelölőszín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4660"/>
  </p:normalViewPr>
  <p:slideViewPr>
    <p:cSldViewPr>
      <p:cViewPr>
        <p:scale>
          <a:sx n="94" d="100"/>
          <a:sy n="94" d="100"/>
        </p:scale>
        <p:origin x="-468" y="-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zsgaig\Documents\Kutat&#225;s\K&#252;lf&#246;ldi%20hallgat&#243;k%20egyetemv&#225;laszt&#225;si%20kutat&#225;s%202015\M&#225;solat%20eredetijeM&#225;solat%20eredetijeKulfoldi_hallg_PGyZGy_20150408v0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zsgaig\Documents\PhD\Disszert&#225;ci&#243;hoz%20cikkek\Disszert&#225;ci&#243;\V&#233;gleges%20disszert&#225;ci&#243;%20sz&#246;veg\Kutat&#225;s%20r&#233;sz%20mappa\&#220;gyn&#246;ki%20k&#233;rd&#337;&#237;v%20ki&#233;rt&#233;kel&#233;s%20Munkaf&#252;zet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zsgaig\Documents\PhD\Disszert&#225;ci&#243;hoz%20cikkek\Saj&#225;t%20cikkek\Marketing%20&#233;s%20menedzsment\saj&#225;t%20diagrammok%20a%20kutat&#225;shoz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ozsgaig\AppData\Local\Temp\M&#225;solat%20eredetijeKulfoldi_hallg_PGyZGy_20150408v05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iig-fs.tr.pte.hu\rektshare\Kulugy\K&#252;lf&#246;ldi%20hallgat&#243;i%20k&#233;rd&#337;&#237;v\K&#252;lf&#246;ldi%20hallgat&#243;i%20egyetemv&#225;laszt&#225;si%20szempontok%20kutat&#225;s%20&#233;rt&#233;kel&#233;se\Kulfoldi_hallg_PGyZGy_20150408v05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iig-fs.tr.pte.hu\rektshare\Kulugy\K&#252;lf&#246;ldi%20hallgat&#243;i%20k&#233;rd&#337;&#237;v\K&#252;lf&#246;ldi%20hallgat&#243;i%20egyetemv&#225;laszt&#225;si%20szempontok%20kutat&#225;s%20&#233;rt&#233;kel&#233;se\Kulfoldi_hallg_PGyZGy_20150408v05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iig-fs.tr.pte.hu\rektshare\Kulugy\K&#252;lf&#246;ldi%20hallgat&#243;i%20k&#233;rd&#337;&#237;v\K&#252;lf&#246;ldi%20hallgat&#243;i%20egyetemv&#225;laszt&#225;si%20szempontok%20kutat&#225;s%20&#233;rt&#233;kel&#233;se\Kulfoldi_hallg_PGyZGy_20150408v05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iig-fs.tr.pte.hu\rektshare\Kulugy\K&#252;lf&#246;ldi%20hallgat&#243;i%20k&#233;rd&#337;&#237;v\K&#252;lf&#246;ldi%20hallgat&#243;i%20egyetemv&#225;laszt&#225;si%20szempontok%20kutat&#225;s%20&#233;rt&#233;kel&#233;se\Kulfoldi_hallg_PGyZGy_20150408v05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kumentumok\Kutat&#225;s\K&#252;lf%20halllg%20egyetemv&#225;laszt&#225;si%20szempontok%20orsz&#225;gos%20PGY%202014\M&#225;solat%20eredetijeKulfoldi_hallg_PGyZGy_20150408v0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bg1"/>
        </a:solidFill>
      </c:spPr>
    </c:sideWall>
    <c:backWall>
      <c:thickness val="0"/>
      <c:spPr>
        <a:solidFill>
          <a:schemeClr val="bg1"/>
        </a:solidFill>
      </c:spPr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cat>
            <c:strRef>
              <c:f>'2_Információ_forrás'!$AT$6:$AT$13</c:f>
              <c:strCache>
                <c:ptCount val="8"/>
                <c:pt idx="0">
                  <c:v>Social media</c:v>
                </c:pt>
                <c:pt idx="1">
                  <c:v>Leaflet, flier or brochure</c:v>
                </c:pt>
                <c:pt idx="2">
                  <c:v>Other websites</c:v>
                </c:pt>
                <c:pt idx="3">
                  <c:v>Friend/s</c:v>
                </c:pt>
                <c:pt idx="4">
                  <c:v>Family/Relative</c:v>
                </c:pt>
                <c:pt idx="5">
                  <c:v>Education fairs</c:v>
                </c:pt>
                <c:pt idx="6">
                  <c:v>Education Agency</c:v>
                </c:pt>
                <c:pt idx="7">
                  <c:v>University of Pécs website</c:v>
                </c:pt>
              </c:strCache>
            </c:strRef>
          </c:cat>
          <c:val>
            <c:numRef>
              <c:f>'2_Információ_forrás'!$AU$6:$AU$13</c:f>
            </c:numRef>
          </c:val>
          <c:shape val="box"/>
        </c:ser>
        <c:ser>
          <c:idx val="1"/>
          <c:order val="1"/>
          <c:invertIfNegative val="0"/>
          <c:cat>
            <c:strRef>
              <c:f>'2_Információ_forrás'!$AT$6:$AT$13</c:f>
              <c:strCache>
                <c:ptCount val="8"/>
                <c:pt idx="0">
                  <c:v>Social media</c:v>
                </c:pt>
                <c:pt idx="1">
                  <c:v>Leaflet, flier or brochure</c:v>
                </c:pt>
                <c:pt idx="2">
                  <c:v>Other websites</c:v>
                </c:pt>
                <c:pt idx="3">
                  <c:v>Friend/s</c:v>
                </c:pt>
                <c:pt idx="4">
                  <c:v>Family/Relative</c:v>
                </c:pt>
                <c:pt idx="5">
                  <c:v>Education fairs</c:v>
                </c:pt>
                <c:pt idx="6">
                  <c:v>Education Agency</c:v>
                </c:pt>
                <c:pt idx="7">
                  <c:v>University of Pécs website</c:v>
                </c:pt>
              </c:strCache>
            </c:strRef>
          </c:cat>
          <c:val>
            <c:numRef>
              <c:f>'2_Információ_forrás'!$AV$6:$AV$13</c:f>
              <c:numCache>
                <c:formatCode>###0.00</c:formatCode>
                <c:ptCount val="8"/>
                <c:pt idx="0">
                  <c:v>2.4029850746268644</c:v>
                </c:pt>
                <c:pt idx="1">
                  <c:v>2.6386138613861392</c:v>
                </c:pt>
                <c:pt idx="2">
                  <c:v>2.8258706467661687</c:v>
                </c:pt>
                <c:pt idx="3">
                  <c:v>2.8743718592964811</c:v>
                </c:pt>
                <c:pt idx="4">
                  <c:v>2.8838383838383828</c:v>
                </c:pt>
                <c:pt idx="5">
                  <c:v>2.9898477157360408</c:v>
                </c:pt>
                <c:pt idx="6">
                  <c:v>3.0547263681592067</c:v>
                </c:pt>
                <c:pt idx="7">
                  <c:v>3.5149999999999988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8518784"/>
        <c:axId val="38520320"/>
        <c:axId val="0"/>
      </c:bar3DChart>
      <c:catAx>
        <c:axId val="3851878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u-HU"/>
          </a:p>
        </c:txPr>
        <c:crossAx val="38520320"/>
        <c:crosses val="autoZero"/>
        <c:auto val="1"/>
        <c:lblAlgn val="ctr"/>
        <c:lblOffset val="100"/>
        <c:noMultiLvlLbl val="0"/>
      </c:catAx>
      <c:valAx>
        <c:axId val="38520320"/>
        <c:scaling>
          <c:orientation val="minMax"/>
        </c:scaling>
        <c:delete val="0"/>
        <c:axPos val="b"/>
        <c:majorGridlines/>
        <c:numFmt formatCode="###0.00" sourceLinked="1"/>
        <c:majorTickMark val="out"/>
        <c:minorTickMark val="none"/>
        <c:tickLblPos val="nextTo"/>
        <c:crossAx val="385187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'UP advantages'!$A$11:$A$19</c:f>
              <c:strCache>
                <c:ptCount val="9"/>
                <c:pt idx="0">
                  <c:v>quality of education</c:v>
                </c:pt>
                <c:pt idx="1">
                  <c:v>reputation of the university</c:v>
                </c:pt>
                <c:pt idx="2">
                  <c:v>receiving an EU degree</c:v>
                </c:pt>
                <c:pt idx="3">
                  <c:v>reasonable tuition fee</c:v>
                </c:pt>
                <c:pt idx="4">
                  <c:v>location</c:v>
                </c:pt>
                <c:pt idx="5">
                  <c:v>safety</c:v>
                </c:pt>
                <c:pt idx="6">
                  <c:v>reasonable living costs</c:v>
                </c:pt>
                <c:pt idx="7">
                  <c:v>low tuition fee</c:v>
                </c:pt>
                <c:pt idx="8">
                  <c:v>low living costs</c:v>
                </c:pt>
              </c:strCache>
            </c:strRef>
          </c:cat>
          <c:val>
            <c:numRef>
              <c:f>'UP advantages'!$B$11:$B$19</c:f>
              <c:numCache>
                <c:formatCode>General</c:formatCode>
                <c:ptCount val="9"/>
                <c:pt idx="0">
                  <c:v>28</c:v>
                </c:pt>
                <c:pt idx="1">
                  <c:v>26</c:v>
                </c:pt>
                <c:pt idx="2">
                  <c:v>25</c:v>
                </c:pt>
                <c:pt idx="3">
                  <c:v>23</c:v>
                </c:pt>
                <c:pt idx="4">
                  <c:v>15</c:v>
                </c:pt>
                <c:pt idx="5">
                  <c:v>13</c:v>
                </c:pt>
                <c:pt idx="6">
                  <c:v>14</c:v>
                </c:pt>
                <c:pt idx="7">
                  <c:v>9</c:v>
                </c:pt>
                <c:pt idx="8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417664"/>
        <c:axId val="34448128"/>
      </c:barChart>
      <c:catAx>
        <c:axId val="344176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u-HU"/>
          </a:p>
        </c:txPr>
        <c:crossAx val="34448128"/>
        <c:crosses val="autoZero"/>
        <c:auto val="1"/>
        <c:lblAlgn val="ctr"/>
        <c:lblOffset val="100"/>
        <c:noMultiLvlLbl val="0"/>
      </c:catAx>
      <c:valAx>
        <c:axId val="34448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417664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6">
        <a:lumMod val="40000"/>
        <a:lumOff val="60000"/>
      </a:schemeClr>
    </a:solidFill>
    <a:ln>
      <a:solidFill>
        <a:schemeClr val="accent1"/>
      </a:solidFill>
    </a:ln>
  </c:spPr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Munka1!$AH$138</c:f>
              <c:strCache>
                <c:ptCount val="1"/>
                <c:pt idx="0">
                  <c:v>n</c:v>
                </c:pt>
              </c:strCache>
            </c:strRef>
          </c:tx>
          <c:invertIfNegative val="0"/>
          <c:cat>
            <c:strRef>
              <c:f>Munka1!$AG$139:$AG$142</c:f>
              <c:strCache>
                <c:ptCount val="4"/>
                <c:pt idx="0">
                  <c:v>Elhelyezkedés</c:v>
                </c:pt>
                <c:pt idx="1">
                  <c:v>Oktatás</c:v>
                </c:pt>
                <c:pt idx="2">
                  <c:v>Költségek</c:v>
                </c:pt>
                <c:pt idx="3">
                  <c:v>Egyetemi élet</c:v>
                </c:pt>
              </c:strCache>
            </c:strRef>
          </c:cat>
          <c:val>
            <c:numRef>
              <c:f>Munka1!$AH$139:$AH$142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468992"/>
        <c:axId val="34470528"/>
      </c:barChart>
      <c:catAx>
        <c:axId val="34468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u-HU"/>
          </a:p>
        </c:txPr>
        <c:crossAx val="34470528"/>
        <c:crosses val="autoZero"/>
        <c:auto val="1"/>
        <c:lblAlgn val="ctr"/>
        <c:lblOffset val="100"/>
        <c:noMultiLvlLbl val="0"/>
      </c:catAx>
      <c:valAx>
        <c:axId val="3447052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344689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[Diagram_20150618.xlsx]Munka1!$H$27</c:f>
              <c:strCache>
                <c:ptCount val="1"/>
                <c:pt idx="0">
                  <c:v>Fordított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[Diagram_20150618.xlsx]Munka1!$B$28:$B$31</c:f>
              <c:strCache>
                <c:ptCount val="4"/>
                <c:pt idx="0">
                  <c:v>Location</c:v>
                </c:pt>
                <c:pt idx="1">
                  <c:v>University life</c:v>
                </c:pt>
                <c:pt idx="2">
                  <c:v>Costs</c:v>
                </c:pt>
                <c:pt idx="3">
                  <c:v>Education</c:v>
                </c:pt>
              </c:strCache>
            </c:strRef>
          </c:cat>
          <c:val>
            <c:numRef>
              <c:f>[Diagram_20150618.xlsx]Munka1!$H$28:$H$31</c:f>
              <c:numCache>
                <c:formatCode>0.00</c:formatCode>
                <c:ptCount val="4"/>
                <c:pt idx="0">
                  <c:v>2.2968749999999987</c:v>
                </c:pt>
                <c:pt idx="1">
                  <c:v>2.4145077720207255</c:v>
                </c:pt>
                <c:pt idx="2">
                  <c:v>2.4404145077720232</c:v>
                </c:pt>
                <c:pt idx="3">
                  <c:v>3.2319587628866002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562048"/>
        <c:axId val="38563840"/>
      </c:barChart>
      <c:catAx>
        <c:axId val="38562048"/>
        <c:scaling>
          <c:orientation val="minMax"/>
        </c:scaling>
        <c:delete val="0"/>
        <c:axPos val="l"/>
        <c:majorTickMark val="out"/>
        <c:minorTickMark val="none"/>
        <c:tickLblPos val="nextTo"/>
        <c:crossAx val="38563840"/>
        <c:crosses val="autoZero"/>
        <c:auto val="1"/>
        <c:lblAlgn val="ctr"/>
        <c:lblOffset val="100"/>
        <c:noMultiLvlLbl val="0"/>
      </c:catAx>
      <c:valAx>
        <c:axId val="38563840"/>
        <c:scaling>
          <c:orientation val="minMax"/>
          <c:max val="4"/>
          <c:min val="1"/>
        </c:scaling>
        <c:delete val="0"/>
        <c:axPos val="b"/>
        <c:majorGridlines/>
        <c:numFmt formatCode="0.00" sourceLinked="1"/>
        <c:majorTickMark val="out"/>
        <c:minorTickMark val="none"/>
        <c:tickLblPos val="nextTo"/>
        <c:crossAx val="38562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accent4">
            <a:lumMod val="20000"/>
            <a:lumOff val="80000"/>
          </a:schemeClr>
        </a:solidFill>
      </c:spPr>
    </c:sideWall>
    <c:backWall>
      <c:thickness val="0"/>
      <c:spPr>
        <a:solidFill>
          <a:schemeClr val="accent4">
            <a:lumMod val="20000"/>
            <a:lumOff val="80000"/>
          </a:schemeClr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'5.2_Oktatás'!$B$3:$B$11</c:f>
              <c:strCache>
                <c:ptCount val="9"/>
                <c:pt idx="0">
                  <c:v>EU-accepted degree</c:v>
                </c:pt>
                <c:pt idx="1">
                  <c:v>High quality of education</c:v>
                </c:pt>
                <c:pt idx="2">
                  <c:v>Good international reputation of the University</c:v>
                </c:pt>
                <c:pt idx="3">
                  <c:v>Good international reputation of the programme</c:v>
                </c:pt>
                <c:pt idx="4">
                  <c:v>The university was willing to accept my previous qualification</c:v>
                </c:pt>
                <c:pt idx="5">
                  <c:v>The university is well known for innovation in research and teaching</c:v>
                </c:pt>
                <c:pt idx="6">
                  <c:v>Easy to enrol</c:v>
                </c:pt>
                <c:pt idx="7">
                  <c:v>Small classes to study in</c:v>
                </c:pt>
                <c:pt idx="8">
                  <c:v>A university with excellent facilities, superior use of technology</c:v>
                </c:pt>
              </c:strCache>
            </c:strRef>
          </c:cat>
          <c:val>
            <c:numRef>
              <c:f>'5.2_Oktatás'!$C$3:$C$11</c:f>
            </c:numRef>
          </c:val>
          <c:shape val="box"/>
        </c:ser>
        <c:ser>
          <c:idx val="1"/>
          <c:order val="1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'5.2_Oktatás'!$B$3:$B$11</c:f>
              <c:strCache>
                <c:ptCount val="9"/>
                <c:pt idx="0">
                  <c:v>EU-accepted degree</c:v>
                </c:pt>
                <c:pt idx="1">
                  <c:v>High quality of education</c:v>
                </c:pt>
                <c:pt idx="2">
                  <c:v>Good international reputation of the University</c:v>
                </c:pt>
                <c:pt idx="3">
                  <c:v>Good international reputation of the programme</c:v>
                </c:pt>
                <c:pt idx="4">
                  <c:v>The university was willing to accept my previous qualification</c:v>
                </c:pt>
                <c:pt idx="5">
                  <c:v>The university is well known for innovation in research and teaching</c:v>
                </c:pt>
                <c:pt idx="6">
                  <c:v>Easy to enrol</c:v>
                </c:pt>
                <c:pt idx="7">
                  <c:v>Small classes to study in</c:v>
                </c:pt>
                <c:pt idx="8">
                  <c:v>A university with excellent facilities, superior use of technology</c:v>
                </c:pt>
              </c:strCache>
            </c:strRef>
          </c:cat>
          <c:val>
            <c:numRef>
              <c:f>'5.2_Oktatás'!$D$3:$D$11</c:f>
              <c:numCache>
                <c:formatCode>###0.00</c:formatCode>
                <c:ptCount val="9"/>
                <c:pt idx="0">
                  <c:v>4.4780487804878133</c:v>
                </c:pt>
                <c:pt idx="1">
                  <c:v>4.1280788177339813</c:v>
                </c:pt>
                <c:pt idx="2">
                  <c:v>3.7450000000000032</c:v>
                </c:pt>
                <c:pt idx="3">
                  <c:v>3.7199999999999993</c:v>
                </c:pt>
                <c:pt idx="4">
                  <c:v>3.5196078431372544</c:v>
                </c:pt>
                <c:pt idx="5">
                  <c:v>3.4850000000000008</c:v>
                </c:pt>
                <c:pt idx="6">
                  <c:v>3.3725490196078378</c:v>
                </c:pt>
                <c:pt idx="7">
                  <c:v>3.3599999999999977</c:v>
                </c:pt>
                <c:pt idx="8">
                  <c:v>3.3284313725490202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8591488"/>
        <c:axId val="38617856"/>
        <c:axId val="0"/>
      </c:bar3DChart>
      <c:catAx>
        <c:axId val="385914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hu-HU"/>
          </a:p>
        </c:txPr>
        <c:crossAx val="38617856"/>
        <c:crosses val="autoZero"/>
        <c:auto val="1"/>
        <c:lblAlgn val="ctr"/>
        <c:lblOffset val="100"/>
        <c:noMultiLvlLbl val="0"/>
      </c:catAx>
      <c:valAx>
        <c:axId val="38617856"/>
        <c:scaling>
          <c:orientation val="minMax"/>
        </c:scaling>
        <c:delete val="0"/>
        <c:axPos val="l"/>
        <c:majorGridlines/>
        <c:numFmt formatCode="###0.00" sourceLinked="1"/>
        <c:majorTickMark val="out"/>
        <c:minorTickMark val="none"/>
        <c:tickLblPos val="nextTo"/>
        <c:crossAx val="385914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'5.3_Költségek'!$B$89:$B$101</c:f>
              <c:strCache>
                <c:ptCount val="3"/>
                <c:pt idx="0">
                  <c:v>Low travel costs</c:v>
                </c:pt>
                <c:pt idx="1">
                  <c:v>Reasonable tuition fees</c:v>
                </c:pt>
                <c:pt idx="2">
                  <c:v>Low living expenses</c:v>
                </c:pt>
              </c:strCache>
            </c:strRef>
          </c:cat>
          <c:val>
            <c:numRef>
              <c:f>'5.3_Költségek'!$C$89:$C$101</c:f>
            </c:numRef>
          </c:val>
        </c:ser>
        <c:ser>
          <c:idx val="1"/>
          <c:order val="1"/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'5.3_Költségek'!$B$89:$B$101</c:f>
              <c:strCache>
                <c:ptCount val="3"/>
                <c:pt idx="0">
                  <c:v>Low travel costs</c:v>
                </c:pt>
                <c:pt idx="1">
                  <c:v>Reasonable tuition fees</c:v>
                </c:pt>
                <c:pt idx="2">
                  <c:v>Low living expenses</c:v>
                </c:pt>
              </c:strCache>
            </c:strRef>
          </c:cat>
          <c:val>
            <c:numRef>
              <c:f>'5.3_Költségek'!$D$89:$D$101</c:f>
              <c:numCache>
                <c:formatCode>###0.00</c:formatCode>
                <c:ptCount val="3"/>
                <c:pt idx="0">
                  <c:v>3.3366336633663365</c:v>
                </c:pt>
                <c:pt idx="1">
                  <c:v>3.3762376237623757</c:v>
                </c:pt>
                <c:pt idx="2">
                  <c:v>3.6945812807881793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664832"/>
        <c:axId val="38670720"/>
      </c:barChart>
      <c:catAx>
        <c:axId val="38664832"/>
        <c:scaling>
          <c:orientation val="minMax"/>
        </c:scaling>
        <c:delete val="0"/>
        <c:axPos val="l"/>
        <c:majorTickMark val="out"/>
        <c:minorTickMark val="none"/>
        <c:tickLblPos val="nextTo"/>
        <c:crossAx val="38670720"/>
        <c:crosses val="autoZero"/>
        <c:auto val="1"/>
        <c:lblAlgn val="ctr"/>
        <c:lblOffset val="100"/>
        <c:noMultiLvlLbl val="0"/>
      </c:catAx>
      <c:valAx>
        <c:axId val="38670720"/>
        <c:scaling>
          <c:orientation val="minMax"/>
        </c:scaling>
        <c:delete val="0"/>
        <c:axPos val="b"/>
        <c:majorGridlines/>
        <c:numFmt formatCode="###0.0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u-HU"/>
          </a:p>
        </c:txPr>
        <c:crossAx val="38664832"/>
        <c:crosses val="autoZero"/>
        <c:crossBetween val="between"/>
      </c:valAx>
      <c:sp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rgbClr val="94B6D2">
                <a:tint val="44500"/>
                <a:satMod val="160000"/>
              </a:srgbClr>
            </a:gs>
            <a:gs pos="100000">
              <a:srgbClr val="94B6D2">
                <a:tint val="23500"/>
                <a:satMod val="160000"/>
              </a:srgbClr>
            </a:gs>
          </a:gsLst>
          <a:lin ang="5400000" scaled="0"/>
        </a:gra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'5.1_Elhelyezkedés'!$C$2</c:f>
              <c:strCache>
                <c:ptCount val="1"/>
                <c:pt idx="0">
                  <c:v>n</c:v>
                </c:pt>
              </c:strCache>
            </c:strRef>
          </c:tx>
          <c:invertIfNegative val="0"/>
          <c:cat>
            <c:strRef>
              <c:f>'5.1_Elhelyezkedés'!$B$3:$B$7</c:f>
              <c:strCache>
                <c:ptCount val="5"/>
                <c:pt idx="0">
                  <c:v>Located in a beautiful city</c:v>
                </c:pt>
                <c:pt idx="1">
                  <c:v>Location of the country</c:v>
                </c:pt>
                <c:pt idx="2">
                  <c:v>Located close to Budapest</c:v>
                </c:pt>
                <c:pt idx="3">
                  <c:v>UP is far from my native city</c:v>
                </c:pt>
                <c:pt idx="4">
                  <c:v>UP is close to my native city</c:v>
                </c:pt>
              </c:strCache>
            </c:strRef>
          </c:cat>
          <c:val>
            <c:numRef>
              <c:f>'5.1_Elhelyezkedés'!$C$3:$C$7</c:f>
            </c:numRef>
          </c:val>
          <c:shape val="box"/>
        </c:ser>
        <c:ser>
          <c:idx val="1"/>
          <c:order val="1"/>
          <c:tx>
            <c:strRef>
              <c:f>'5.1_Elhelyezkedés'!$D$2</c:f>
              <c:strCache>
                <c:ptCount val="1"/>
                <c:pt idx="0">
                  <c:v>Átlag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'5.1_Elhelyezkedés'!$B$3:$B$7</c:f>
              <c:strCache>
                <c:ptCount val="5"/>
                <c:pt idx="0">
                  <c:v>Located in a beautiful city</c:v>
                </c:pt>
                <c:pt idx="1">
                  <c:v>Location of the country</c:v>
                </c:pt>
                <c:pt idx="2">
                  <c:v>Located close to Budapest</c:v>
                </c:pt>
                <c:pt idx="3">
                  <c:v>UP is far from my native city</c:v>
                </c:pt>
                <c:pt idx="4">
                  <c:v>UP is close to my native city</c:v>
                </c:pt>
              </c:strCache>
            </c:strRef>
          </c:cat>
          <c:val>
            <c:numRef>
              <c:f>'5.1_Elhelyezkedés'!$D$3:$D$7</c:f>
              <c:numCache>
                <c:formatCode>###0.00</c:formatCode>
                <c:ptCount val="5"/>
                <c:pt idx="0">
                  <c:v>3.1078431372549038</c:v>
                </c:pt>
                <c:pt idx="1">
                  <c:v>2.9950495049504937</c:v>
                </c:pt>
                <c:pt idx="2">
                  <c:v>2.8613861386138577</c:v>
                </c:pt>
                <c:pt idx="3">
                  <c:v>2.1293532338308467</c:v>
                </c:pt>
                <c:pt idx="4">
                  <c:v>1.8955223880597019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8709888"/>
        <c:axId val="38711680"/>
        <c:axId val="0"/>
      </c:bar3DChart>
      <c:catAx>
        <c:axId val="387098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hu-HU"/>
          </a:p>
        </c:txPr>
        <c:crossAx val="38711680"/>
        <c:crosses val="autoZero"/>
        <c:auto val="1"/>
        <c:lblAlgn val="ctr"/>
        <c:lblOffset val="100"/>
        <c:noMultiLvlLbl val="0"/>
      </c:catAx>
      <c:valAx>
        <c:axId val="38711680"/>
        <c:scaling>
          <c:orientation val="minMax"/>
        </c:scaling>
        <c:delete val="0"/>
        <c:axPos val="l"/>
        <c:majorGridlines/>
        <c:numFmt formatCode="###0.0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u-HU"/>
          </a:p>
        </c:txPr>
        <c:crossAx val="38709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Munka1!$D$6:$D$13</c:f>
              <c:strCache>
                <c:ptCount val="8"/>
                <c:pt idx="0">
                  <c:v>Many dormitory places</c:v>
                </c:pt>
                <c:pt idx="1">
                  <c:v>Friends have also studied here</c:v>
                </c:pt>
                <c:pt idx="2">
                  <c:v>Exciting night life of Pécs</c:v>
                </c:pt>
                <c:pt idx="3">
                  <c:v>Vibrant student life</c:v>
                </c:pt>
                <c:pt idx="4">
                  <c:v>High quality facilities</c:v>
                </c:pt>
                <c:pt idx="5">
                  <c:v>Traditional, old University</c:v>
                </c:pt>
                <c:pt idx="6">
                  <c:v>Many international students</c:v>
                </c:pt>
                <c:pt idx="7">
                  <c:v>Safe  environment</c:v>
                </c:pt>
              </c:strCache>
            </c:strRef>
          </c:cat>
          <c:val>
            <c:numRef>
              <c:f>Munka1!$E$6:$E$13</c:f>
              <c:numCache>
                <c:formatCode>###0.00</c:formatCode>
                <c:ptCount val="8"/>
                <c:pt idx="0">
                  <c:v>2.2899999999999991</c:v>
                </c:pt>
                <c:pt idx="1">
                  <c:v>2.4799999999999978</c:v>
                </c:pt>
                <c:pt idx="2">
                  <c:v>2.5051020408163289</c:v>
                </c:pt>
                <c:pt idx="3">
                  <c:v>3.1990049751243772</c:v>
                </c:pt>
                <c:pt idx="4">
                  <c:v>3.2388059701492513</c:v>
                </c:pt>
                <c:pt idx="5">
                  <c:v>3.2821782178217811</c:v>
                </c:pt>
                <c:pt idx="6">
                  <c:v>3.5276381909547747</c:v>
                </c:pt>
                <c:pt idx="7">
                  <c:v>3.9145728643216078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0077184"/>
        <c:axId val="40078720"/>
        <c:axId val="0"/>
      </c:bar3DChart>
      <c:catAx>
        <c:axId val="4007718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hu-HU"/>
          </a:p>
        </c:txPr>
        <c:crossAx val="40078720"/>
        <c:crosses val="autoZero"/>
        <c:auto val="1"/>
        <c:lblAlgn val="ctr"/>
        <c:lblOffset val="100"/>
        <c:noMultiLvlLbl val="0"/>
      </c:catAx>
      <c:valAx>
        <c:axId val="40078720"/>
        <c:scaling>
          <c:orientation val="minMax"/>
        </c:scaling>
        <c:delete val="0"/>
        <c:axPos val="b"/>
        <c:majorGridlines/>
        <c:numFmt formatCode="###0.00" sourceLinked="1"/>
        <c:majorTickMark val="out"/>
        <c:minorTickMark val="none"/>
        <c:tickLblPos val="nextTo"/>
        <c:crossAx val="400771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1405251166520852"/>
                  <c:y val="-3.5316020038166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382333284728303"/>
                  <c:y val="-0.16032035613194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2045846699718095E-2"/>
                  <c:y val="6.8247796104387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023585593467479E-2"/>
                  <c:y val="9.8043664961467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'16_Diploma_után_hol_munka'!$AL$5:$AL$8</c:f>
              <c:strCache>
                <c:ptCount val="4"/>
                <c:pt idx="0">
                  <c:v>Home country</c:v>
                </c:pt>
                <c:pt idx="1">
                  <c:v>EU</c:v>
                </c:pt>
                <c:pt idx="2">
                  <c:v>Other countries</c:v>
                </c:pt>
                <c:pt idx="3">
                  <c:v>Hungary</c:v>
                </c:pt>
              </c:strCache>
            </c:strRef>
          </c:cat>
          <c:val>
            <c:numRef>
              <c:f>'16_Diploma_után_hol_munka'!$AM$5:$AM$8</c:f>
              <c:numCache>
                <c:formatCode>0.00%</c:formatCode>
                <c:ptCount val="4"/>
                <c:pt idx="0">
                  <c:v>0.49500000000000016</c:v>
                </c:pt>
                <c:pt idx="1">
                  <c:v>0.32400000000000018</c:v>
                </c:pt>
                <c:pt idx="2">
                  <c:v>0.13300000000000001</c:v>
                </c:pt>
                <c:pt idx="3">
                  <c:v>4.8000000000000001E-2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overlay val="0"/>
      <c:txPr>
        <a:bodyPr/>
        <a:lstStyle/>
        <a:p>
          <a:pPr>
            <a:defRPr sz="1600"/>
          </a:pPr>
          <a:endParaRPr lang="hu-H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E859D5-E101-4FFB-BB6F-46093240B167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0442EAAA-7A92-40B3-A295-D5DD3DBFA04A}">
      <dgm:prSet phldrT="[Szöveg]" custT="1"/>
      <dgm:spPr/>
      <dgm:t>
        <a:bodyPr/>
        <a:lstStyle/>
        <a:p>
          <a:pPr algn="ctr"/>
          <a:r>
            <a:rPr lang="hu-HU" sz="1400" dirty="0">
              <a:latin typeface="Times New Roman" pitchFamily="18" charset="0"/>
              <a:cs typeface="Times New Roman" pitchFamily="18" charset="0"/>
            </a:rPr>
            <a:t>Globális felsőoktatási tér</a:t>
          </a:r>
        </a:p>
      </dgm:t>
    </dgm:pt>
    <dgm:pt modelId="{6ED08A49-A922-4324-BBB2-BB009A70764E}" type="parTrans" cxnId="{C48A5461-F2F7-44B5-98AB-A3BBB485B865}">
      <dgm:prSet/>
      <dgm:spPr/>
      <dgm:t>
        <a:bodyPr/>
        <a:lstStyle/>
        <a:p>
          <a:pPr algn="ctr"/>
          <a:endParaRPr lang="hu-HU">
            <a:latin typeface="Times New Roman" pitchFamily="18" charset="0"/>
            <a:cs typeface="Times New Roman" pitchFamily="18" charset="0"/>
          </a:endParaRPr>
        </a:p>
      </dgm:t>
    </dgm:pt>
    <dgm:pt modelId="{048DBEB1-7109-4AB8-819A-9F1E51029D0F}" type="sibTrans" cxnId="{C48A5461-F2F7-44B5-98AB-A3BBB485B865}">
      <dgm:prSet/>
      <dgm:spPr/>
      <dgm:t>
        <a:bodyPr/>
        <a:lstStyle/>
        <a:p>
          <a:pPr algn="ctr"/>
          <a:endParaRPr lang="hu-HU">
            <a:latin typeface="Times New Roman" pitchFamily="18" charset="0"/>
            <a:cs typeface="Times New Roman" pitchFamily="18" charset="0"/>
          </a:endParaRPr>
        </a:p>
      </dgm:t>
    </dgm:pt>
    <dgm:pt modelId="{24194140-B847-47B3-BE2F-48456EA926A2}">
      <dgm:prSet phldrT="[Szöveg]" custT="1"/>
      <dgm:spPr/>
      <dgm:t>
        <a:bodyPr/>
        <a:lstStyle/>
        <a:p>
          <a:pPr algn="ctr"/>
          <a:r>
            <a:rPr lang="hu-HU" sz="1400" dirty="0">
              <a:latin typeface="Times New Roman" pitchFamily="18" charset="0"/>
              <a:cs typeface="Times New Roman" pitchFamily="18" charset="0"/>
            </a:rPr>
            <a:t>Európai felsőoktatási tér</a:t>
          </a:r>
        </a:p>
      </dgm:t>
    </dgm:pt>
    <dgm:pt modelId="{1C374C2C-3BFB-4996-B487-9A454786AA4F}" type="parTrans" cxnId="{21A9A9E9-3740-44E4-B0AC-F4659DBAC0D8}">
      <dgm:prSet/>
      <dgm:spPr/>
      <dgm:t>
        <a:bodyPr/>
        <a:lstStyle/>
        <a:p>
          <a:pPr algn="ctr"/>
          <a:endParaRPr lang="hu-HU">
            <a:latin typeface="Times New Roman" pitchFamily="18" charset="0"/>
            <a:cs typeface="Times New Roman" pitchFamily="18" charset="0"/>
          </a:endParaRPr>
        </a:p>
      </dgm:t>
    </dgm:pt>
    <dgm:pt modelId="{C755735A-5606-42BF-9E0A-A9765DA66B06}" type="sibTrans" cxnId="{21A9A9E9-3740-44E4-B0AC-F4659DBAC0D8}">
      <dgm:prSet/>
      <dgm:spPr/>
      <dgm:t>
        <a:bodyPr/>
        <a:lstStyle/>
        <a:p>
          <a:pPr algn="ctr"/>
          <a:endParaRPr lang="hu-HU">
            <a:latin typeface="Times New Roman" pitchFamily="18" charset="0"/>
            <a:cs typeface="Times New Roman" pitchFamily="18" charset="0"/>
          </a:endParaRPr>
        </a:p>
      </dgm:t>
    </dgm:pt>
    <dgm:pt modelId="{9CA36557-717D-4870-A763-2BFA4DF9FD68}">
      <dgm:prSet phldrT="[Szöveg]" custT="1"/>
      <dgm:spPr/>
      <dgm:t>
        <a:bodyPr/>
        <a:lstStyle/>
        <a:p>
          <a:pPr algn="ctr"/>
          <a:endParaRPr lang="hu-HU" sz="1400" dirty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hu-HU" sz="1400" dirty="0">
              <a:latin typeface="Times New Roman" pitchFamily="18" charset="0"/>
              <a:cs typeface="Times New Roman" pitchFamily="18" charset="0"/>
            </a:rPr>
            <a:t>Magyar felsőoktatási tér</a:t>
          </a:r>
        </a:p>
      </dgm:t>
    </dgm:pt>
    <dgm:pt modelId="{F7998295-98A6-4D13-95AD-D58570726259}" type="parTrans" cxnId="{77513383-3684-4675-B79F-452A01507608}">
      <dgm:prSet/>
      <dgm:spPr/>
      <dgm:t>
        <a:bodyPr/>
        <a:lstStyle/>
        <a:p>
          <a:pPr algn="ctr"/>
          <a:endParaRPr lang="hu-HU">
            <a:latin typeface="Times New Roman" pitchFamily="18" charset="0"/>
            <a:cs typeface="Times New Roman" pitchFamily="18" charset="0"/>
          </a:endParaRPr>
        </a:p>
      </dgm:t>
    </dgm:pt>
    <dgm:pt modelId="{75DB0C5C-B093-4C10-8A39-127433AC3936}" type="sibTrans" cxnId="{77513383-3684-4675-B79F-452A01507608}">
      <dgm:prSet/>
      <dgm:spPr/>
      <dgm:t>
        <a:bodyPr/>
        <a:lstStyle/>
        <a:p>
          <a:pPr algn="ctr"/>
          <a:endParaRPr lang="hu-HU">
            <a:latin typeface="Times New Roman" pitchFamily="18" charset="0"/>
            <a:cs typeface="Times New Roman" pitchFamily="18" charset="0"/>
          </a:endParaRPr>
        </a:p>
      </dgm:t>
    </dgm:pt>
    <dgm:pt modelId="{3E3D39AF-9A58-4CA3-ABF4-E2C38E344758}">
      <dgm:prSet phldrT="[Szöveg]" custT="1"/>
      <dgm:spPr/>
      <dgm:t>
        <a:bodyPr/>
        <a:lstStyle/>
        <a:p>
          <a:pPr algn="ctr"/>
          <a:r>
            <a:rPr lang="hu-HU" sz="1400" dirty="0">
              <a:latin typeface="Times New Roman" pitchFamily="18" charset="0"/>
              <a:cs typeface="Times New Roman" pitchFamily="18" charset="0"/>
            </a:rPr>
            <a:t>Intézmény</a:t>
          </a:r>
        </a:p>
      </dgm:t>
    </dgm:pt>
    <dgm:pt modelId="{407AD81D-9646-41CF-8B5E-0B18D91A9DF7}" type="parTrans" cxnId="{FAE490F0-4C7D-4632-9932-66440823867B}">
      <dgm:prSet/>
      <dgm:spPr/>
      <dgm:t>
        <a:bodyPr/>
        <a:lstStyle/>
        <a:p>
          <a:pPr algn="ctr"/>
          <a:endParaRPr lang="hu-HU">
            <a:latin typeface="Times New Roman" pitchFamily="18" charset="0"/>
            <a:cs typeface="Times New Roman" pitchFamily="18" charset="0"/>
          </a:endParaRPr>
        </a:p>
      </dgm:t>
    </dgm:pt>
    <dgm:pt modelId="{EC5BEC11-38D7-4292-A72E-00CC368FFAE9}" type="sibTrans" cxnId="{FAE490F0-4C7D-4632-9932-66440823867B}">
      <dgm:prSet/>
      <dgm:spPr/>
      <dgm:t>
        <a:bodyPr/>
        <a:lstStyle/>
        <a:p>
          <a:pPr algn="ctr"/>
          <a:endParaRPr lang="hu-HU">
            <a:latin typeface="Times New Roman" pitchFamily="18" charset="0"/>
            <a:cs typeface="Times New Roman" pitchFamily="18" charset="0"/>
          </a:endParaRPr>
        </a:p>
      </dgm:t>
    </dgm:pt>
    <dgm:pt modelId="{01A1F629-9F34-41C6-A75F-F28369FDD7D8}" type="pres">
      <dgm:prSet presAssocID="{E3E859D5-E101-4FFB-BB6F-46093240B167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2C97AC6E-3D4C-4F6E-BD05-8EABB6331ECB}" type="pres">
      <dgm:prSet presAssocID="{E3E859D5-E101-4FFB-BB6F-46093240B167}" presName="comp1" presStyleCnt="0"/>
      <dgm:spPr/>
    </dgm:pt>
    <dgm:pt modelId="{FCE4599B-80AB-4C4D-9452-DE5D4CAEA2E0}" type="pres">
      <dgm:prSet presAssocID="{E3E859D5-E101-4FFB-BB6F-46093240B167}" presName="circle1" presStyleLbl="node1" presStyleIdx="0" presStyleCnt="4" custScaleX="152582"/>
      <dgm:spPr/>
      <dgm:t>
        <a:bodyPr/>
        <a:lstStyle/>
        <a:p>
          <a:endParaRPr lang="hu-HU"/>
        </a:p>
      </dgm:t>
    </dgm:pt>
    <dgm:pt modelId="{A2F2CE04-E38C-4A07-B0CD-A663E20A4842}" type="pres">
      <dgm:prSet presAssocID="{E3E859D5-E101-4FFB-BB6F-46093240B167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31F58CB-5706-4EB7-AC17-2E50B42AECEA}" type="pres">
      <dgm:prSet presAssocID="{E3E859D5-E101-4FFB-BB6F-46093240B167}" presName="comp2" presStyleCnt="0"/>
      <dgm:spPr/>
    </dgm:pt>
    <dgm:pt modelId="{643ADA88-949D-4C80-B137-78080D125E9D}" type="pres">
      <dgm:prSet presAssocID="{E3E859D5-E101-4FFB-BB6F-46093240B167}" presName="circle2" presStyleLbl="node1" presStyleIdx="1" presStyleCnt="4" custScaleX="139375" custScaleY="94549"/>
      <dgm:spPr/>
      <dgm:t>
        <a:bodyPr/>
        <a:lstStyle/>
        <a:p>
          <a:endParaRPr lang="hu-HU"/>
        </a:p>
      </dgm:t>
    </dgm:pt>
    <dgm:pt modelId="{A8CBF5D8-2D1F-4EC2-9995-478A4DC28961}" type="pres">
      <dgm:prSet presAssocID="{E3E859D5-E101-4FFB-BB6F-46093240B167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74939A7-DBF9-453C-B60B-6369D75A4807}" type="pres">
      <dgm:prSet presAssocID="{E3E859D5-E101-4FFB-BB6F-46093240B167}" presName="comp3" presStyleCnt="0"/>
      <dgm:spPr/>
    </dgm:pt>
    <dgm:pt modelId="{1B91F482-F060-4970-BFFF-7AE485E6A547}" type="pres">
      <dgm:prSet presAssocID="{E3E859D5-E101-4FFB-BB6F-46093240B167}" presName="circle3" presStyleLbl="node1" presStyleIdx="2" presStyleCnt="4" custScaleX="139167" custScaleY="85464"/>
      <dgm:spPr/>
      <dgm:t>
        <a:bodyPr/>
        <a:lstStyle/>
        <a:p>
          <a:endParaRPr lang="hu-HU"/>
        </a:p>
      </dgm:t>
    </dgm:pt>
    <dgm:pt modelId="{CE1A65A9-CA6D-42E0-9710-DEA6E9489FA8}" type="pres">
      <dgm:prSet presAssocID="{E3E859D5-E101-4FFB-BB6F-46093240B167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FAA5A57-BE21-4986-AE01-C238F1CC4FE7}" type="pres">
      <dgm:prSet presAssocID="{E3E859D5-E101-4FFB-BB6F-46093240B167}" presName="comp4" presStyleCnt="0"/>
      <dgm:spPr/>
    </dgm:pt>
    <dgm:pt modelId="{6D7934D8-37C2-4806-BB30-82574F9EF6D3}" type="pres">
      <dgm:prSet presAssocID="{E3E859D5-E101-4FFB-BB6F-46093240B167}" presName="circle4" presStyleLbl="node1" presStyleIdx="3" presStyleCnt="4" custScaleX="118750" custScaleY="57500"/>
      <dgm:spPr/>
      <dgm:t>
        <a:bodyPr/>
        <a:lstStyle/>
        <a:p>
          <a:endParaRPr lang="hu-HU"/>
        </a:p>
      </dgm:t>
    </dgm:pt>
    <dgm:pt modelId="{E20E5933-A9A7-471D-81E1-BCB837D5E20B}" type="pres">
      <dgm:prSet presAssocID="{E3E859D5-E101-4FFB-BB6F-46093240B167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C48A5461-F2F7-44B5-98AB-A3BBB485B865}" srcId="{E3E859D5-E101-4FFB-BB6F-46093240B167}" destId="{0442EAAA-7A92-40B3-A295-D5DD3DBFA04A}" srcOrd="0" destOrd="0" parTransId="{6ED08A49-A922-4324-BBB2-BB009A70764E}" sibTransId="{048DBEB1-7109-4AB8-819A-9F1E51029D0F}"/>
    <dgm:cxn modelId="{8B7C9555-2D08-4CBF-A9C5-79C62258F31D}" type="presOf" srcId="{0442EAAA-7A92-40B3-A295-D5DD3DBFA04A}" destId="{A2F2CE04-E38C-4A07-B0CD-A663E20A4842}" srcOrd="1" destOrd="0" presId="urn:microsoft.com/office/officeart/2005/8/layout/venn2"/>
    <dgm:cxn modelId="{CB53CD52-59A8-43B5-B613-118754A9597F}" type="presOf" srcId="{24194140-B847-47B3-BE2F-48456EA926A2}" destId="{A8CBF5D8-2D1F-4EC2-9995-478A4DC28961}" srcOrd="1" destOrd="0" presId="urn:microsoft.com/office/officeart/2005/8/layout/venn2"/>
    <dgm:cxn modelId="{DED1E93C-353E-4A59-BC56-6857AE22A7D0}" type="presOf" srcId="{E3E859D5-E101-4FFB-BB6F-46093240B167}" destId="{01A1F629-9F34-41C6-A75F-F28369FDD7D8}" srcOrd="0" destOrd="0" presId="urn:microsoft.com/office/officeart/2005/8/layout/venn2"/>
    <dgm:cxn modelId="{40CB5D5C-85A4-4AD7-B5A4-4BB82452CFA1}" type="presOf" srcId="{24194140-B847-47B3-BE2F-48456EA926A2}" destId="{643ADA88-949D-4C80-B137-78080D125E9D}" srcOrd="0" destOrd="0" presId="urn:microsoft.com/office/officeart/2005/8/layout/venn2"/>
    <dgm:cxn modelId="{0F30AE69-7EE0-4096-9183-1A344BB7D5D5}" type="presOf" srcId="{3E3D39AF-9A58-4CA3-ABF4-E2C38E344758}" destId="{6D7934D8-37C2-4806-BB30-82574F9EF6D3}" srcOrd="0" destOrd="0" presId="urn:microsoft.com/office/officeart/2005/8/layout/venn2"/>
    <dgm:cxn modelId="{21A9A9E9-3740-44E4-B0AC-F4659DBAC0D8}" srcId="{E3E859D5-E101-4FFB-BB6F-46093240B167}" destId="{24194140-B847-47B3-BE2F-48456EA926A2}" srcOrd="1" destOrd="0" parTransId="{1C374C2C-3BFB-4996-B487-9A454786AA4F}" sibTransId="{C755735A-5606-42BF-9E0A-A9765DA66B06}"/>
    <dgm:cxn modelId="{FAE490F0-4C7D-4632-9932-66440823867B}" srcId="{E3E859D5-E101-4FFB-BB6F-46093240B167}" destId="{3E3D39AF-9A58-4CA3-ABF4-E2C38E344758}" srcOrd="3" destOrd="0" parTransId="{407AD81D-9646-41CF-8B5E-0B18D91A9DF7}" sibTransId="{EC5BEC11-38D7-4292-A72E-00CC368FFAE9}"/>
    <dgm:cxn modelId="{B2441E27-6819-4696-B847-686B7BC7DBA4}" type="presOf" srcId="{3E3D39AF-9A58-4CA3-ABF4-E2C38E344758}" destId="{E20E5933-A9A7-471D-81E1-BCB837D5E20B}" srcOrd="1" destOrd="0" presId="urn:microsoft.com/office/officeart/2005/8/layout/venn2"/>
    <dgm:cxn modelId="{77513383-3684-4675-B79F-452A01507608}" srcId="{E3E859D5-E101-4FFB-BB6F-46093240B167}" destId="{9CA36557-717D-4870-A763-2BFA4DF9FD68}" srcOrd="2" destOrd="0" parTransId="{F7998295-98A6-4D13-95AD-D58570726259}" sibTransId="{75DB0C5C-B093-4C10-8A39-127433AC3936}"/>
    <dgm:cxn modelId="{4FD43CFD-69C5-4806-BD8C-23AB6B3D1E10}" type="presOf" srcId="{9CA36557-717D-4870-A763-2BFA4DF9FD68}" destId="{1B91F482-F060-4970-BFFF-7AE485E6A547}" srcOrd="0" destOrd="0" presId="urn:microsoft.com/office/officeart/2005/8/layout/venn2"/>
    <dgm:cxn modelId="{A60CEB29-891C-46B5-8027-CB5639380D9E}" type="presOf" srcId="{0442EAAA-7A92-40B3-A295-D5DD3DBFA04A}" destId="{FCE4599B-80AB-4C4D-9452-DE5D4CAEA2E0}" srcOrd="0" destOrd="0" presId="urn:microsoft.com/office/officeart/2005/8/layout/venn2"/>
    <dgm:cxn modelId="{D973E6A5-D8BB-4D7E-BF82-3F5CD68DDE5A}" type="presOf" srcId="{9CA36557-717D-4870-A763-2BFA4DF9FD68}" destId="{CE1A65A9-CA6D-42E0-9710-DEA6E9489FA8}" srcOrd="1" destOrd="0" presId="urn:microsoft.com/office/officeart/2005/8/layout/venn2"/>
    <dgm:cxn modelId="{4AD7E39D-6195-4593-9499-EECB84D20648}" type="presParOf" srcId="{01A1F629-9F34-41C6-A75F-F28369FDD7D8}" destId="{2C97AC6E-3D4C-4F6E-BD05-8EABB6331ECB}" srcOrd="0" destOrd="0" presId="urn:microsoft.com/office/officeart/2005/8/layout/venn2"/>
    <dgm:cxn modelId="{8F4FBB98-9E9D-43E7-80DE-BD3664FC6791}" type="presParOf" srcId="{2C97AC6E-3D4C-4F6E-BD05-8EABB6331ECB}" destId="{FCE4599B-80AB-4C4D-9452-DE5D4CAEA2E0}" srcOrd="0" destOrd="0" presId="urn:microsoft.com/office/officeart/2005/8/layout/venn2"/>
    <dgm:cxn modelId="{CD186973-81C5-4519-B522-FD1F6FA35129}" type="presParOf" srcId="{2C97AC6E-3D4C-4F6E-BD05-8EABB6331ECB}" destId="{A2F2CE04-E38C-4A07-B0CD-A663E20A4842}" srcOrd="1" destOrd="0" presId="urn:microsoft.com/office/officeart/2005/8/layout/venn2"/>
    <dgm:cxn modelId="{A78F40E5-F854-4566-8FEC-17DA2D6ACE04}" type="presParOf" srcId="{01A1F629-9F34-41C6-A75F-F28369FDD7D8}" destId="{631F58CB-5706-4EB7-AC17-2E50B42AECEA}" srcOrd="1" destOrd="0" presId="urn:microsoft.com/office/officeart/2005/8/layout/venn2"/>
    <dgm:cxn modelId="{A5D2C579-A6E7-4428-B797-BEFDA76127AD}" type="presParOf" srcId="{631F58CB-5706-4EB7-AC17-2E50B42AECEA}" destId="{643ADA88-949D-4C80-B137-78080D125E9D}" srcOrd="0" destOrd="0" presId="urn:microsoft.com/office/officeart/2005/8/layout/venn2"/>
    <dgm:cxn modelId="{47AFE5C0-86DB-4DA7-9ECC-3CDFA54B31BA}" type="presParOf" srcId="{631F58CB-5706-4EB7-AC17-2E50B42AECEA}" destId="{A8CBF5D8-2D1F-4EC2-9995-478A4DC28961}" srcOrd="1" destOrd="0" presId="urn:microsoft.com/office/officeart/2005/8/layout/venn2"/>
    <dgm:cxn modelId="{A2138B72-133A-4080-AEB9-6E069467B341}" type="presParOf" srcId="{01A1F629-9F34-41C6-A75F-F28369FDD7D8}" destId="{474939A7-DBF9-453C-B60B-6369D75A4807}" srcOrd="2" destOrd="0" presId="urn:microsoft.com/office/officeart/2005/8/layout/venn2"/>
    <dgm:cxn modelId="{29D41E2C-E138-4268-9A79-999555A31FB1}" type="presParOf" srcId="{474939A7-DBF9-453C-B60B-6369D75A4807}" destId="{1B91F482-F060-4970-BFFF-7AE485E6A547}" srcOrd="0" destOrd="0" presId="urn:microsoft.com/office/officeart/2005/8/layout/venn2"/>
    <dgm:cxn modelId="{176BDEC6-C8A3-4044-BE54-028F22772C57}" type="presParOf" srcId="{474939A7-DBF9-453C-B60B-6369D75A4807}" destId="{CE1A65A9-CA6D-42E0-9710-DEA6E9489FA8}" srcOrd="1" destOrd="0" presId="urn:microsoft.com/office/officeart/2005/8/layout/venn2"/>
    <dgm:cxn modelId="{252F1681-1724-41FD-9C36-CF1BB4095764}" type="presParOf" srcId="{01A1F629-9F34-41C6-A75F-F28369FDD7D8}" destId="{3FAA5A57-BE21-4986-AE01-C238F1CC4FE7}" srcOrd="3" destOrd="0" presId="urn:microsoft.com/office/officeart/2005/8/layout/venn2"/>
    <dgm:cxn modelId="{EB0CE2D5-7BC6-4FAF-B56A-74E917F45775}" type="presParOf" srcId="{3FAA5A57-BE21-4986-AE01-C238F1CC4FE7}" destId="{6D7934D8-37C2-4806-BB30-82574F9EF6D3}" srcOrd="0" destOrd="0" presId="urn:microsoft.com/office/officeart/2005/8/layout/venn2"/>
    <dgm:cxn modelId="{6B7BB8A9-5BCF-4B2C-8479-7C1FB696600B}" type="presParOf" srcId="{3FAA5A57-BE21-4986-AE01-C238F1CC4FE7}" destId="{E20E5933-A9A7-471D-81E1-BCB837D5E20B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E4599B-80AB-4C4D-9452-DE5D4CAEA2E0}">
      <dsp:nvSpPr>
        <dsp:cNvPr id="0" name=""/>
        <dsp:cNvSpPr/>
      </dsp:nvSpPr>
      <dsp:spPr>
        <a:xfrm>
          <a:off x="109861" y="0"/>
          <a:ext cx="5756941" cy="37730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>
              <a:latin typeface="Times New Roman" pitchFamily="18" charset="0"/>
              <a:cs typeface="Times New Roman" pitchFamily="18" charset="0"/>
            </a:rPr>
            <a:t>Globális felsőoktatási tér</a:t>
          </a:r>
        </a:p>
      </dsp:txBody>
      <dsp:txXfrm>
        <a:off x="2183511" y="188650"/>
        <a:ext cx="1609640" cy="565952"/>
      </dsp:txXfrm>
    </dsp:sp>
    <dsp:sp modelId="{643ADA88-949D-4C80-B137-78080D125E9D}">
      <dsp:nvSpPr>
        <dsp:cNvPr id="0" name=""/>
        <dsp:cNvSpPr/>
      </dsp:nvSpPr>
      <dsp:spPr>
        <a:xfrm>
          <a:off x="884876" y="836869"/>
          <a:ext cx="4206911" cy="28538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>
              <a:latin typeface="Times New Roman" pitchFamily="18" charset="0"/>
              <a:cs typeface="Times New Roman" pitchFamily="18" charset="0"/>
            </a:rPr>
            <a:t>Európai felsőoktatási tér</a:t>
          </a:r>
        </a:p>
      </dsp:txBody>
      <dsp:txXfrm>
        <a:off x="2253174" y="1008102"/>
        <a:ext cx="1470315" cy="513698"/>
      </dsp:txXfrm>
    </dsp:sp>
    <dsp:sp modelId="{1B91F482-F060-4970-BFFF-7AE485E6A547}">
      <dsp:nvSpPr>
        <dsp:cNvPr id="0" name=""/>
        <dsp:cNvSpPr/>
      </dsp:nvSpPr>
      <dsp:spPr>
        <a:xfrm>
          <a:off x="1413094" y="1673739"/>
          <a:ext cx="3150475" cy="19347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400" kern="1200" dirty="0">
            <a:latin typeface="Times New Roman" pitchFamily="18" charset="0"/>
            <a:cs typeface="Times New Roman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>
              <a:latin typeface="Times New Roman" pitchFamily="18" charset="0"/>
              <a:cs typeface="Times New Roman" pitchFamily="18" charset="0"/>
            </a:rPr>
            <a:t>Magyar felsőoktatási tér</a:t>
          </a:r>
        </a:p>
      </dsp:txBody>
      <dsp:txXfrm>
        <a:off x="2254271" y="1818845"/>
        <a:ext cx="1468121" cy="435316"/>
      </dsp:txXfrm>
    </dsp:sp>
    <dsp:sp modelId="{6D7934D8-37C2-4806-BB30-82574F9EF6D3}">
      <dsp:nvSpPr>
        <dsp:cNvPr id="0" name=""/>
        <dsp:cNvSpPr/>
      </dsp:nvSpPr>
      <dsp:spPr>
        <a:xfrm>
          <a:off x="2092240" y="2584515"/>
          <a:ext cx="1792182" cy="86779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>
              <a:latin typeface="Times New Roman" pitchFamily="18" charset="0"/>
              <a:cs typeface="Times New Roman" pitchFamily="18" charset="0"/>
            </a:rPr>
            <a:t>Intézmény</a:t>
          </a:r>
        </a:p>
      </dsp:txBody>
      <dsp:txXfrm>
        <a:off x="2354699" y="2801463"/>
        <a:ext cx="1267264" cy="4338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80C00-07EE-44B9-B116-A4245E68C8B3}" type="datetimeFigureOut">
              <a:rPr lang="hu-HU" smtClean="0"/>
              <a:pPr/>
              <a:t>2015.07.01.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7F268-DFFD-4701-B066-C9C5DE7E521A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57059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1E847-BCF6-4207-8D2D-E70631712048}" type="datetimeFigureOut">
              <a:rPr lang="hu-HU" smtClean="0"/>
              <a:pPr/>
              <a:t>2015.07.01.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41D99-AD25-4150-A8C1-B1F76BDA9DB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539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41D99-AD25-4150-A8C1-B1F76BDA9DB0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PTE : Felsőoktatási</a:t>
            </a:r>
            <a:r>
              <a:rPr lang="hu-HU" baseline="0" dirty="0" smtClean="0"/>
              <a:t> kiállítás a 3. helyen a rangsorban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41D99-AD25-4150-A8C1-B1F76BDA9DB0}" type="slidenum">
              <a:rPr lang="hu-HU" smtClean="0"/>
              <a:pPr/>
              <a:t>6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CE87-9D8A-4DA9-AE0C-91C489A0F2BB}" type="datetimeFigureOut">
              <a:rPr lang="hu-HU" smtClean="0"/>
              <a:pPr/>
              <a:t>2015.07.01.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C3D9-3DFD-44DB-9519-880E991E3EC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73148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CE87-9D8A-4DA9-AE0C-91C489A0F2BB}" type="datetimeFigureOut">
              <a:rPr lang="hu-HU" smtClean="0"/>
              <a:pPr/>
              <a:t>2015.07.01.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C3D9-3DFD-44DB-9519-880E991E3EC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8540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CE87-9D8A-4DA9-AE0C-91C489A0F2BB}" type="datetimeFigureOut">
              <a:rPr lang="hu-HU" smtClean="0"/>
              <a:pPr/>
              <a:t>2015.07.01.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C3D9-3DFD-44DB-9519-880E991E3EC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7668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CE87-9D8A-4DA9-AE0C-91C489A0F2BB}" type="datetimeFigureOut">
              <a:rPr lang="hu-HU" smtClean="0"/>
              <a:pPr/>
              <a:t>2015.07.01.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C3D9-3DFD-44DB-9519-880E991E3EC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4949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CE87-9D8A-4DA9-AE0C-91C489A0F2BB}" type="datetimeFigureOut">
              <a:rPr lang="hu-HU" smtClean="0"/>
              <a:pPr/>
              <a:t>2015.07.01.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C3D9-3DFD-44DB-9519-880E991E3EC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746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CE87-9D8A-4DA9-AE0C-91C489A0F2BB}" type="datetimeFigureOut">
              <a:rPr lang="hu-HU" smtClean="0"/>
              <a:pPr/>
              <a:t>2015.07.01.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C3D9-3DFD-44DB-9519-880E991E3EC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874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CE87-9D8A-4DA9-AE0C-91C489A0F2BB}" type="datetimeFigureOut">
              <a:rPr lang="hu-HU" smtClean="0"/>
              <a:pPr/>
              <a:t>2015.07.01.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C3D9-3DFD-44DB-9519-880E991E3EC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3826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CE87-9D8A-4DA9-AE0C-91C489A0F2BB}" type="datetimeFigureOut">
              <a:rPr lang="hu-HU" smtClean="0"/>
              <a:pPr/>
              <a:t>2015.07.01.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C3D9-3DFD-44DB-9519-880E991E3EC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162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CE87-9D8A-4DA9-AE0C-91C489A0F2BB}" type="datetimeFigureOut">
              <a:rPr lang="hu-HU" smtClean="0"/>
              <a:pPr/>
              <a:t>2015.07.01.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C3D9-3DFD-44DB-9519-880E991E3EC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5450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CE87-9D8A-4DA9-AE0C-91C489A0F2BB}" type="datetimeFigureOut">
              <a:rPr lang="hu-HU" smtClean="0"/>
              <a:pPr/>
              <a:t>2015.07.01.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C3D9-3DFD-44DB-9519-880E991E3EC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474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ACE87-9D8A-4DA9-AE0C-91C489A0F2BB}" type="datetimeFigureOut">
              <a:rPr lang="hu-HU" smtClean="0"/>
              <a:pPr/>
              <a:t>2015.07.01.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3C3D9-3DFD-44DB-9519-880E991E3EC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2746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ACE87-9D8A-4DA9-AE0C-91C489A0F2BB}" type="datetimeFigureOut">
              <a:rPr lang="hu-HU" smtClean="0"/>
              <a:pPr/>
              <a:t>2015.07.01.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3C3D9-3DFD-44DB-9519-880E991E3EC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5491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2800" smtClean="0"/>
              <a:t>A külföldi </a:t>
            </a:r>
            <a:r>
              <a:rPr lang="hu-HU" sz="2800" dirty="0" smtClean="0"/>
              <a:t>hallgatók egyetemválasztási szempontjai</a:t>
            </a:r>
            <a:r>
              <a:rPr lang="hu-HU" sz="2800" dirty="0"/>
              <a:t/>
            </a:r>
            <a:br>
              <a:rPr lang="hu-HU" sz="2800" dirty="0"/>
            </a:br>
            <a:r>
              <a:rPr lang="hu-HU" sz="2700" dirty="0"/>
              <a:t/>
            </a:r>
            <a:br>
              <a:rPr lang="hu-HU" sz="2700" dirty="0"/>
            </a:br>
            <a:endParaRPr lang="hu-HU" sz="27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140968"/>
            <a:ext cx="6400800" cy="2497832"/>
          </a:xfrm>
        </p:spPr>
        <p:txBody>
          <a:bodyPr>
            <a:normAutofit/>
          </a:bodyPr>
          <a:lstStyle/>
          <a:p>
            <a:r>
              <a:rPr lang="hu-HU" sz="1800" dirty="0" smtClean="0">
                <a:solidFill>
                  <a:schemeClr val="tx1"/>
                </a:solidFill>
              </a:rPr>
              <a:t>Dr. Pozsgai Gyöngyi</a:t>
            </a:r>
          </a:p>
          <a:p>
            <a:r>
              <a:rPr lang="hu-HU" sz="1800" dirty="0" smtClean="0">
                <a:solidFill>
                  <a:schemeClr val="tx1"/>
                </a:solidFill>
              </a:rPr>
              <a:t>Pécsi Tudományegyetem</a:t>
            </a:r>
          </a:p>
          <a:p>
            <a:r>
              <a:rPr lang="hu-HU" sz="1800" dirty="0" smtClean="0">
                <a:solidFill>
                  <a:schemeClr val="tx1"/>
                </a:solidFill>
              </a:rPr>
              <a:t>Külügyi Igazgatóság</a:t>
            </a:r>
          </a:p>
        </p:txBody>
      </p:sp>
      <p:pic>
        <p:nvPicPr>
          <p:cNvPr id="7" name="Picture 4" descr="PTE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0"/>
            <a:ext cx="1676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W:\Kulugy\PTE logo\06 Az egyetem logoja 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43" b="98819" l="10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27355"/>
            <a:ext cx="3980688" cy="105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W:\Kulugy\Hallgatótoborzás 2013\Promóció\plakát\Képek\PTE International 0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686300"/>
            <a:ext cx="2921000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23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hu-HU" sz="2800" dirty="0" smtClean="0"/>
              <a:t>Oktatással kapcsolatos fő egyetemválasztási szempontok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6480720"/>
          </a:xfrm>
        </p:spPr>
        <p:txBody>
          <a:bodyPr>
            <a:normAutofit/>
          </a:bodyPr>
          <a:lstStyle/>
          <a:p>
            <a:endParaRPr lang="hu-HU" sz="2200" i="1" dirty="0" smtClean="0"/>
          </a:p>
          <a:p>
            <a:endParaRPr lang="hu-HU" sz="2200" i="1" dirty="0" smtClean="0"/>
          </a:p>
          <a:p>
            <a:endParaRPr lang="hu-HU" sz="2200" i="1" dirty="0" smtClean="0"/>
          </a:p>
          <a:p>
            <a:endParaRPr lang="hu-HU" sz="2200" i="1" dirty="0" smtClean="0"/>
          </a:p>
          <a:p>
            <a:endParaRPr lang="hu-HU" sz="2200" i="1" dirty="0" smtClean="0"/>
          </a:p>
          <a:p>
            <a:endParaRPr lang="hu-HU" sz="2200" i="1" dirty="0" smtClean="0"/>
          </a:p>
          <a:p>
            <a:endParaRPr lang="hu-HU" sz="2200" i="1" dirty="0" smtClean="0"/>
          </a:p>
          <a:p>
            <a:endParaRPr lang="hu-HU" sz="2200" i="1" dirty="0" smtClean="0"/>
          </a:p>
          <a:p>
            <a:pPr>
              <a:buNone/>
            </a:pPr>
            <a:endParaRPr lang="hu-HU" sz="2200" i="1" dirty="0" smtClean="0"/>
          </a:p>
          <a:p>
            <a:endParaRPr lang="hu-HU" sz="1400" i="1" dirty="0" smtClean="0"/>
          </a:p>
          <a:p>
            <a:endParaRPr lang="hu-HU" sz="1400" i="1" dirty="0" smtClean="0"/>
          </a:p>
          <a:p>
            <a:endParaRPr lang="hu-HU" sz="1400" i="1" dirty="0" smtClean="0"/>
          </a:p>
          <a:p>
            <a:r>
              <a:rPr lang="hu-HU" sz="1400" i="1" dirty="0" smtClean="0"/>
              <a:t>német</a:t>
            </a:r>
            <a:r>
              <a:rPr lang="hu-HU" sz="1400" dirty="0" smtClean="0"/>
              <a:t> hallgatók: legfontosabb az EU elfogadott diploma, az otthon nehéz bekerülni a felsőoktatásba és a kiscsoportos tanulási forma </a:t>
            </a:r>
          </a:p>
          <a:p>
            <a:r>
              <a:rPr lang="hu-HU" sz="1400" i="1" dirty="0" smtClean="0"/>
              <a:t>ázsiai</a:t>
            </a:r>
            <a:r>
              <a:rPr lang="hu-HU" sz="1400" dirty="0" smtClean="0"/>
              <a:t> hallgatók: legfontosabb a könnyű bekerülni valamint a jó infrastruktúra                           		</a:t>
            </a:r>
          </a:p>
          <a:p>
            <a:endParaRPr lang="hu-HU" dirty="0"/>
          </a:p>
        </p:txBody>
      </p:sp>
      <p:graphicFrame>
        <p:nvGraphicFramePr>
          <p:cNvPr id="5" name="Tartalom helye 7"/>
          <p:cNvGraphicFramePr>
            <a:graphicFrameLocks/>
          </p:cNvGraphicFramePr>
          <p:nvPr/>
        </p:nvGraphicFramePr>
        <p:xfrm>
          <a:off x="395536" y="980728"/>
          <a:ext cx="792088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Költségekkel kapcsolatos fő szempontok</a:t>
            </a:r>
          </a:p>
        </p:txBody>
      </p:sp>
      <p:sp>
        <p:nvSpPr>
          <p:cNvPr id="24579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endParaRPr lang="hu-HU" sz="1400" dirty="0" smtClean="0"/>
          </a:p>
          <a:p>
            <a:endParaRPr lang="hu-HU" sz="1400" dirty="0" smtClean="0"/>
          </a:p>
          <a:p>
            <a:endParaRPr lang="hu-HU" sz="1400" dirty="0" smtClean="0"/>
          </a:p>
          <a:p>
            <a:endParaRPr lang="hu-HU" sz="1400" dirty="0" smtClean="0"/>
          </a:p>
          <a:p>
            <a:endParaRPr lang="hu-HU" sz="1400" dirty="0" smtClean="0"/>
          </a:p>
          <a:p>
            <a:endParaRPr lang="hu-HU" sz="1400" dirty="0" smtClean="0"/>
          </a:p>
          <a:p>
            <a:endParaRPr lang="hu-HU" sz="1400" dirty="0" smtClean="0"/>
          </a:p>
          <a:p>
            <a:endParaRPr lang="hu-HU" sz="1400" dirty="0" smtClean="0"/>
          </a:p>
          <a:p>
            <a:endParaRPr lang="hu-HU" sz="1400" dirty="0" smtClean="0"/>
          </a:p>
          <a:p>
            <a:endParaRPr lang="hu-HU" sz="1400" dirty="0" smtClean="0"/>
          </a:p>
          <a:p>
            <a:endParaRPr lang="hu-HU" sz="1400" dirty="0" smtClean="0"/>
          </a:p>
          <a:p>
            <a:endParaRPr lang="hu-HU" sz="1400" dirty="0" smtClean="0"/>
          </a:p>
          <a:p>
            <a:endParaRPr lang="hu-HU" sz="1400" dirty="0" smtClean="0"/>
          </a:p>
          <a:p>
            <a:endParaRPr lang="hu-HU" sz="1400" dirty="0" smtClean="0"/>
          </a:p>
          <a:p>
            <a:endParaRPr lang="hu-HU" sz="1400" dirty="0" smtClean="0"/>
          </a:p>
          <a:p>
            <a:endParaRPr lang="hu-HU" sz="1800" dirty="0" smtClean="0"/>
          </a:p>
          <a:p>
            <a:endParaRPr lang="hu-HU" sz="1800" dirty="0" smtClean="0"/>
          </a:p>
          <a:p>
            <a:endParaRPr lang="hu-HU" sz="1800" dirty="0" smtClean="0"/>
          </a:p>
          <a:p>
            <a:endParaRPr lang="hu-HU" sz="1800" dirty="0" smtClean="0"/>
          </a:p>
          <a:p>
            <a:endParaRPr lang="hu-HU" sz="1800" dirty="0" smtClean="0"/>
          </a:p>
          <a:p>
            <a:r>
              <a:rPr lang="hu-HU" sz="1800" dirty="0" smtClean="0"/>
              <a:t>Ázsiai hallgatók: a tandíj fontosabb, mint a megélhetési költségek</a:t>
            </a:r>
          </a:p>
          <a:p>
            <a:r>
              <a:rPr lang="hu-HU" sz="1800" dirty="0" smtClean="0"/>
              <a:t>ÁOK: alacsony utazási költségek fontosabbak a méltányos tandíjnál</a:t>
            </a:r>
          </a:p>
          <a:p>
            <a:endParaRPr lang="hu-HU" dirty="0" smtClean="0"/>
          </a:p>
        </p:txBody>
      </p:sp>
      <p:graphicFrame>
        <p:nvGraphicFramePr>
          <p:cNvPr id="5" name="Tartalom helye 7"/>
          <p:cNvGraphicFramePr>
            <a:graphicFrameLocks/>
          </p:cNvGraphicFramePr>
          <p:nvPr/>
        </p:nvGraphicFramePr>
        <p:xfrm>
          <a:off x="1043608" y="1844824"/>
          <a:ext cx="6696744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/>
              <a:t>Lokációval kapcsolatos fő szempontok</a:t>
            </a:r>
          </a:p>
        </p:txBody>
      </p:sp>
      <p:sp>
        <p:nvSpPr>
          <p:cNvPr id="2560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endParaRPr lang="hu-HU" sz="1400" dirty="0" smtClean="0"/>
          </a:p>
          <a:p>
            <a:endParaRPr lang="hu-HU" sz="1400" dirty="0" smtClean="0"/>
          </a:p>
          <a:p>
            <a:endParaRPr lang="hu-HU" sz="1400" dirty="0" smtClean="0"/>
          </a:p>
          <a:p>
            <a:endParaRPr lang="hu-HU" sz="1400" dirty="0" smtClean="0"/>
          </a:p>
          <a:p>
            <a:endParaRPr lang="hu-HU" sz="1400" dirty="0" smtClean="0"/>
          </a:p>
          <a:p>
            <a:endParaRPr lang="hu-HU" sz="1400" dirty="0" smtClean="0"/>
          </a:p>
          <a:p>
            <a:endParaRPr lang="hu-HU" sz="1400" dirty="0" smtClean="0"/>
          </a:p>
          <a:p>
            <a:endParaRPr lang="hu-HU" sz="1400" dirty="0" smtClean="0"/>
          </a:p>
          <a:p>
            <a:endParaRPr lang="hu-HU" sz="1400" dirty="0" smtClean="0"/>
          </a:p>
          <a:p>
            <a:endParaRPr lang="hu-HU" sz="1400" dirty="0" smtClean="0"/>
          </a:p>
          <a:p>
            <a:endParaRPr lang="hu-HU" sz="1400" dirty="0" smtClean="0"/>
          </a:p>
          <a:p>
            <a:endParaRPr lang="hu-HU" sz="1400" dirty="0" smtClean="0"/>
          </a:p>
          <a:p>
            <a:endParaRPr lang="hu-HU" sz="1400" dirty="0" smtClean="0"/>
          </a:p>
          <a:p>
            <a:endParaRPr lang="hu-HU" sz="1400" dirty="0" smtClean="0"/>
          </a:p>
          <a:p>
            <a:endParaRPr lang="hu-HU" sz="1600" dirty="0" smtClean="0"/>
          </a:p>
          <a:p>
            <a:r>
              <a:rPr lang="hu-HU" sz="1600" dirty="0" smtClean="0"/>
              <a:t>Város szépsége: a marketingkommunikációban kiemelni  - EKF relevanciája</a:t>
            </a:r>
          </a:p>
          <a:p>
            <a:r>
              <a:rPr lang="hu-HU" sz="1600" dirty="0" smtClean="0"/>
              <a:t>Ázsiai hallgatók: az ország a legfontosabb számukra</a:t>
            </a:r>
          </a:p>
          <a:p>
            <a:r>
              <a:rPr lang="hu-HU" sz="1600" dirty="0" smtClean="0"/>
              <a:t>Németek: Budapesthez való közelség a legfontosabb ( reptér)</a:t>
            </a:r>
          </a:p>
          <a:p>
            <a:r>
              <a:rPr lang="hu-HU" sz="1600" dirty="0" smtClean="0"/>
              <a:t>Országos: ország elhelyezkedése, Budapest</a:t>
            </a:r>
          </a:p>
        </p:txBody>
      </p:sp>
      <p:graphicFrame>
        <p:nvGraphicFramePr>
          <p:cNvPr id="5" name="Tartalom helye 8"/>
          <p:cNvGraphicFramePr>
            <a:graphicFrameLocks/>
          </p:cNvGraphicFramePr>
          <p:nvPr/>
        </p:nvGraphicFramePr>
        <p:xfrm>
          <a:off x="971600" y="1412776"/>
          <a:ext cx="6840760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/>
              <a:t>Hallgatói élettel kapcsolatos fő szempontok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1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14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1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14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1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14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1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14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1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14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1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14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1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14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1400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1400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1400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100" dirty="0" smtClean="0"/>
              <a:t>Nők: biztonság mellett a tradicionális egyetem a legfontosabb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sz="2100" dirty="0" smtClean="0"/>
              <a:t>Országos: magas minőségű infrastruktúra a tradicionális egyetem helyett</a:t>
            </a:r>
            <a:endParaRPr lang="hu-HU" sz="2100" dirty="0"/>
          </a:p>
        </p:txBody>
      </p:sp>
      <p:graphicFrame>
        <p:nvGraphicFramePr>
          <p:cNvPr id="5" name="Tartalom helye 8"/>
          <p:cNvGraphicFramePr>
            <a:graphicFrameLocks/>
          </p:cNvGraphicFramePr>
          <p:nvPr/>
        </p:nvGraphicFramePr>
        <p:xfrm>
          <a:off x="1331640" y="1628800"/>
          <a:ext cx="6408712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Munkaerő piaci elhelyezkedés</a:t>
            </a:r>
            <a:endParaRPr lang="hu-HU" sz="2800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1215751"/>
              </p:ext>
            </p:extLst>
          </p:nvPr>
        </p:nvGraphicFramePr>
        <p:xfrm>
          <a:off x="971600" y="2060848"/>
          <a:ext cx="7643192" cy="3921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312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		  </a:t>
            </a:r>
            <a:r>
              <a:rPr lang="hu-HU" sz="2800" dirty="0" smtClean="0"/>
              <a:t>Köszönöm a figyelmet!</a:t>
            </a:r>
          </a:p>
          <a:p>
            <a:pPr marL="0" indent="0">
              <a:buNone/>
            </a:pPr>
            <a:r>
              <a:rPr lang="hu-HU" dirty="0" smtClean="0"/>
              <a:t>	         	      </a:t>
            </a:r>
            <a:r>
              <a:rPr lang="hu-HU" sz="2000" dirty="0" err="1" smtClean="0"/>
              <a:t>pozsgai.gyongyi</a:t>
            </a:r>
            <a:r>
              <a:rPr lang="hu-HU" sz="2000" dirty="0" smtClean="0"/>
              <a:t>@</a:t>
            </a:r>
            <a:r>
              <a:rPr lang="hu-HU" sz="2000" dirty="0" err="1" smtClean="0"/>
              <a:t>pte.hu</a:t>
            </a:r>
            <a:endParaRPr lang="hu-HU" sz="2000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3056"/>
            <a:ext cx="3325058" cy="2574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W:\Kulugy\Képek\2013_Fotozas_Mirko\2013_Képek\PTE nemzetközi diákok\PTE International 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221088"/>
            <a:ext cx="41402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215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/>
              <a:t>Külföldi hallgatók egyetemválasztási szempontjai, motivációi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sz="2400" dirty="0" smtClean="0"/>
          </a:p>
          <a:p>
            <a:r>
              <a:rPr lang="hu-HU" sz="2200" dirty="0" smtClean="0"/>
              <a:t>A </a:t>
            </a:r>
            <a:r>
              <a:rPr lang="hu-HU" sz="2200" dirty="0"/>
              <a:t>hallgatók egyetemválasztási motivációjának modellezése: </a:t>
            </a:r>
            <a:endParaRPr lang="hu-HU" sz="2200" dirty="0" smtClean="0"/>
          </a:p>
          <a:p>
            <a:pPr>
              <a:buNone/>
            </a:pPr>
            <a:r>
              <a:rPr lang="hu-HU" sz="2200" b="1" dirty="0" smtClean="0"/>
              <a:t>		toló </a:t>
            </a:r>
            <a:r>
              <a:rPr lang="hu-HU" sz="2200" b="1" dirty="0"/>
              <a:t>– húzó (</a:t>
            </a:r>
            <a:r>
              <a:rPr lang="hu-HU" sz="2200" b="1" dirty="0" err="1"/>
              <a:t>push</a:t>
            </a:r>
            <a:r>
              <a:rPr lang="hu-HU" sz="2200" b="1" dirty="0"/>
              <a:t> – </a:t>
            </a:r>
            <a:r>
              <a:rPr lang="hu-HU" sz="2200" b="1" dirty="0" err="1"/>
              <a:t>pull</a:t>
            </a:r>
            <a:r>
              <a:rPr lang="hu-HU" sz="2200" b="1" dirty="0"/>
              <a:t>) </a:t>
            </a:r>
            <a:r>
              <a:rPr lang="hu-HU" sz="2200" dirty="0"/>
              <a:t>faktorok </a:t>
            </a:r>
            <a:r>
              <a:rPr lang="hu-HU" sz="2200" dirty="0" smtClean="0"/>
              <a:t>kombinációja</a:t>
            </a:r>
            <a:endParaRPr lang="hu-HU" sz="2200" dirty="0"/>
          </a:p>
          <a:p>
            <a:r>
              <a:rPr lang="hu-HU" sz="2200" dirty="0"/>
              <a:t> A </a:t>
            </a:r>
            <a:r>
              <a:rPr lang="hu-HU" sz="2200" b="1" i="1" dirty="0"/>
              <a:t>toló</a:t>
            </a:r>
            <a:r>
              <a:rPr lang="hu-HU" sz="2200" dirty="0"/>
              <a:t> faktorok a </a:t>
            </a:r>
            <a:r>
              <a:rPr lang="hu-HU" sz="2200" b="1" i="1" dirty="0"/>
              <a:t>küldő</a:t>
            </a:r>
            <a:r>
              <a:rPr lang="hu-HU" sz="2200" dirty="0"/>
              <a:t> országban működnek -</a:t>
            </a:r>
            <a:r>
              <a:rPr lang="hu-HU" sz="2200" dirty="0" smtClean="0"/>
              <a:t> </a:t>
            </a:r>
            <a:r>
              <a:rPr lang="hu-HU" sz="2200" dirty="0"/>
              <a:t>ezek idézik elő a hallgatónak azon döntését, hogy külföldi tanulmányokat </a:t>
            </a:r>
            <a:r>
              <a:rPr lang="hu-HU" sz="2200" dirty="0" smtClean="0"/>
              <a:t>folytasson</a:t>
            </a:r>
            <a:endParaRPr lang="hu-HU" sz="2200" dirty="0"/>
          </a:p>
          <a:p>
            <a:r>
              <a:rPr lang="hu-HU" sz="2200" dirty="0"/>
              <a:t>A </a:t>
            </a:r>
            <a:r>
              <a:rPr lang="hu-HU" sz="2200" b="1" i="1" dirty="0"/>
              <a:t>húzó</a:t>
            </a:r>
            <a:r>
              <a:rPr lang="hu-HU" sz="2200" dirty="0"/>
              <a:t> faktorok a </a:t>
            </a:r>
            <a:r>
              <a:rPr lang="hu-HU" sz="2200" b="1" i="1" dirty="0"/>
              <a:t>fogadó</a:t>
            </a:r>
            <a:r>
              <a:rPr lang="hu-HU" sz="2200" dirty="0"/>
              <a:t> országban </a:t>
            </a:r>
            <a:r>
              <a:rPr lang="hu-HU" sz="2200" dirty="0" smtClean="0"/>
              <a:t>működnek - jellemzők</a:t>
            </a:r>
            <a:r>
              <a:rPr lang="hu-HU" sz="2200" dirty="0"/>
              <a:t>, melyek az országot vonzóvá teszik a hallgató </a:t>
            </a:r>
            <a:r>
              <a:rPr lang="hu-HU" sz="2200" dirty="0" smtClean="0"/>
              <a:t>számára</a:t>
            </a:r>
            <a:endParaRPr lang="hu-HU" sz="2200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Picture 2" descr="http://english.pte.hu/files/tiny_mce/Image/news/2011/december/business_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013176"/>
            <a:ext cx="2147833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W:\Kulugy\Képek\2013_Fotozas_Mirko\2013_Képek\PTE nemzetközi diákok\PTE International 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5013176"/>
            <a:ext cx="221686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pozsgaig\Pictures\full-page-printable-world-flag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5013176"/>
            <a:ext cx="205400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3638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/>
              <a:t>Az egyetemválasztást befolyásoló piac szerkezete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8793876"/>
              </p:ext>
            </p:extLst>
          </p:nvPr>
        </p:nvGraphicFramePr>
        <p:xfrm>
          <a:off x="1475656" y="1600201"/>
          <a:ext cx="5976664" cy="3773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zöveg helye 5"/>
          <p:cNvSpPr>
            <a:spLocks noGrp="1"/>
          </p:cNvSpPr>
          <p:nvPr>
            <p:ph type="body" sz="half" idx="4294967295"/>
          </p:nvPr>
        </p:nvSpPr>
        <p:spPr>
          <a:xfrm>
            <a:off x="179512" y="5661248"/>
            <a:ext cx="8640960" cy="510952"/>
          </a:xfrm>
        </p:spPr>
        <p:txBody>
          <a:bodyPr>
            <a:normAutofit fontScale="47500" lnSpcReduction="20000"/>
          </a:bodyPr>
          <a:lstStyle/>
          <a:p>
            <a:pPr algn="ctr"/>
            <a:endParaRPr lang="hu-HU" dirty="0" smtClean="0"/>
          </a:p>
          <a:p>
            <a:pPr algn="ctr"/>
            <a:r>
              <a:rPr lang="hu-HU" dirty="0" smtClean="0"/>
              <a:t>Összetett </a:t>
            </a:r>
            <a:r>
              <a:rPr lang="hu-HU" dirty="0"/>
              <a:t>versenyhelyzet – globális, európai és hazai versenytársak</a:t>
            </a:r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9926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hu-HU" sz="2400" dirty="0"/>
              <a:t>Egyetemválasztást befolyásoló tényezők a különböző </a:t>
            </a:r>
            <a:r>
              <a:rPr lang="hu-HU" sz="2400" dirty="0" smtClean="0"/>
              <a:t>felsőoktatás piaci </a:t>
            </a:r>
            <a:r>
              <a:rPr lang="hu-HU" sz="2400" dirty="0"/>
              <a:t>szinteken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6507875"/>
              </p:ext>
            </p:extLst>
          </p:nvPr>
        </p:nvGraphicFramePr>
        <p:xfrm>
          <a:off x="251520" y="707303"/>
          <a:ext cx="8661648" cy="6047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4824"/>
                <a:gridCol w="5146824"/>
              </a:tblGrid>
              <a:tr h="4409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Piaci szintek</a:t>
                      </a:r>
                      <a:endParaRPr lang="hu-H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Fő befolyásoló tényezők</a:t>
                      </a:r>
                      <a:endParaRPr lang="hu-H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952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</a:rPr>
                        <a:t>Küldő ország felsőoktatási piaca</a:t>
                      </a:r>
                      <a:endParaRPr lang="hu-H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</a:rPr>
                        <a:t>ország gazdasági szintje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</a:rPr>
                        <a:t>felsőfokú tanulmányok elérhetősége-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err="1">
                          <a:effectLst/>
                        </a:rPr>
                        <a:t>hallgató</a:t>
                      </a:r>
                      <a:r>
                        <a:rPr lang="en-US" sz="1300" dirty="0">
                          <a:effectLst/>
                        </a:rPr>
                        <a:t> a </a:t>
                      </a:r>
                      <a:r>
                        <a:rPr lang="en-US" sz="1300" dirty="0" err="1">
                          <a:effectLst/>
                        </a:rPr>
                        <a:t>saját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hazájában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nem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tud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bejutni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az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 smtClean="0">
                          <a:effectLst/>
                        </a:rPr>
                        <a:t>által</a:t>
                      </a:r>
                      <a:r>
                        <a:rPr lang="hu-HU" sz="1300" dirty="0" smtClean="0">
                          <a:effectLst/>
                        </a:rPr>
                        <a:t>a</a:t>
                      </a:r>
                      <a:r>
                        <a:rPr lang="en-US" sz="1300" dirty="0" smtClean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választott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képzésre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vagy</a:t>
                      </a:r>
                      <a:r>
                        <a:rPr lang="en-US" sz="1300" dirty="0">
                          <a:effectLst/>
                        </a:rPr>
                        <a:t> a </a:t>
                      </a:r>
                      <a:r>
                        <a:rPr lang="en-US" sz="1300" dirty="0" err="1">
                          <a:effectLst/>
                        </a:rPr>
                        <a:t>képzés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nem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létezik</a:t>
                      </a:r>
                      <a:r>
                        <a:rPr lang="en-US" sz="1300" dirty="0">
                          <a:effectLst/>
                        </a:rPr>
                        <a:t> a </a:t>
                      </a:r>
                      <a:r>
                        <a:rPr lang="en-US" sz="1300" dirty="0" err="1">
                          <a:effectLst/>
                        </a:rPr>
                        <a:t>hazájában</a:t>
                      </a:r>
                      <a:endParaRPr lang="hu-H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69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</a:rPr>
                        <a:t>Európai Unió</a:t>
                      </a:r>
                      <a:endParaRPr lang="hu-H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</a:rPr>
                        <a:t>EU-s diploma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</a:rPr>
                        <a:t>munkalehetőség</a:t>
                      </a:r>
                      <a:endParaRPr lang="hu-H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6781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</a:rPr>
                        <a:t>Magyar felsőoktatás</a:t>
                      </a:r>
                      <a:endParaRPr lang="hu-H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</a:rPr>
                        <a:t>ország </a:t>
                      </a:r>
                      <a:r>
                        <a:rPr lang="hu-HU" sz="1300" dirty="0" err="1">
                          <a:effectLst/>
                        </a:rPr>
                        <a:t>imázsa</a:t>
                      </a:r>
                      <a:endParaRPr lang="hu-HU" sz="13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</a:rPr>
                        <a:t>ország felsőoktatásának elismertsége a küldő országban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</a:rPr>
                        <a:t>megélhetési költségek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</a:rPr>
                        <a:t>ország oktatási és társadalmi-kulturális környezete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</a:rPr>
                        <a:t>társadalmi kapcsolatok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</a:rPr>
                        <a:t>személyes ajánlások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dirty="0" err="1">
                          <a:effectLst/>
                        </a:rPr>
                        <a:t>ösztöndíjlehetőség</a:t>
                      </a:r>
                      <a:endParaRPr lang="hu-H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4354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</a:rPr>
                        <a:t>Választott intézmény</a:t>
                      </a:r>
                      <a:endParaRPr lang="hu-H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</a:rPr>
                        <a:t>egyetem pozitív </a:t>
                      </a:r>
                      <a:r>
                        <a:rPr lang="hu-HU" sz="1300" dirty="0" err="1">
                          <a:effectLst/>
                        </a:rPr>
                        <a:t>imázsa</a:t>
                      </a:r>
                      <a:endParaRPr lang="hu-HU" sz="13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dirty="0" smtClean="0">
                          <a:effectLst/>
                        </a:rPr>
                        <a:t>nemzetközi </a:t>
                      </a:r>
                      <a:r>
                        <a:rPr lang="hu-HU" sz="1300" dirty="0">
                          <a:effectLst/>
                        </a:rPr>
                        <a:t>rangsorban elfoglalt hely                   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</a:rPr>
                        <a:t>magas színvonalú oktatás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</a:rPr>
                        <a:t>jó hírű oktatói gárda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</a:rPr>
                        <a:t>kutatási lehetőségek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</a:rPr>
                        <a:t>hallgató korábbi tanulmányainak elismerése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</a:rPr>
                        <a:t>kínált programválaszték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</a:rPr>
                        <a:t>tandíj mértéke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</a:rPr>
                        <a:t>lokáció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</a:rPr>
                        <a:t>adminisztratív személyzet segítőkészsége         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300" dirty="0">
                          <a:effectLst/>
                        </a:rPr>
                        <a:t>személyes </a:t>
                      </a:r>
                      <a:r>
                        <a:rPr lang="hu-HU" sz="1300" dirty="0" smtClean="0">
                          <a:effectLst/>
                        </a:rPr>
                        <a:t>ajánlások</a:t>
                      </a:r>
                      <a:endParaRPr lang="hu-HU" sz="13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451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hu-HU" dirty="0"/>
              <a:t/>
            </a:r>
            <a:br>
              <a:rPr lang="hu-HU" dirty="0"/>
            </a:br>
            <a:r>
              <a:rPr lang="hu-HU" sz="3100" dirty="0" smtClean="0"/>
              <a:t>Kutatás </a:t>
            </a:r>
            <a:br>
              <a:rPr lang="hu-HU" sz="3100" dirty="0" smtClean="0"/>
            </a:br>
            <a:r>
              <a:rPr lang="hu-HU" sz="3100" dirty="0" smtClean="0"/>
              <a:t>A külföldi hallgatók egyetemválasztási szempontjai</a:t>
            </a:r>
            <a:endParaRPr lang="hu-HU" sz="31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r>
              <a:rPr lang="hu-HU" sz="2000" dirty="0" smtClean="0"/>
              <a:t>On-line kérdőíves felmérés:</a:t>
            </a:r>
          </a:p>
          <a:p>
            <a:pPr marL="0" indent="0">
              <a:buNone/>
            </a:pPr>
            <a:endParaRPr lang="hu-HU" sz="2000" dirty="0" smtClean="0"/>
          </a:p>
          <a:p>
            <a:r>
              <a:rPr lang="hu-HU" sz="2000" dirty="0" smtClean="0"/>
              <a:t>Országos </a:t>
            </a:r>
          </a:p>
          <a:p>
            <a:pPr marL="0" indent="0">
              <a:buNone/>
            </a:pPr>
            <a:r>
              <a:rPr lang="hu-HU" sz="2000" dirty="0"/>
              <a:t>	</a:t>
            </a:r>
            <a:r>
              <a:rPr lang="hu-HU" sz="2000" dirty="0" smtClean="0"/>
              <a:t>hallgatók  (2014) – 200 fő (</a:t>
            </a:r>
            <a:r>
              <a:rPr lang="hu-HU" sz="2000" dirty="0" err="1" smtClean="0"/>
              <a:t>Corvinus</a:t>
            </a:r>
            <a:r>
              <a:rPr lang="hu-HU" sz="2000" dirty="0" smtClean="0"/>
              <a:t>, Debrecen, Szeged, SOTE)</a:t>
            </a:r>
          </a:p>
          <a:p>
            <a:r>
              <a:rPr lang="hu-HU" sz="2000" dirty="0" smtClean="0"/>
              <a:t>PTE</a:t>
            </a:r>
          </a:p>
          <a:p>
            <a:pPr marL="0" indent="0">
              <a:buNone/>
            </a:pPr>
            <a:r>
              <a:rPr lang="hu-HU" sz="2000" dirty="0"/>
              <a:t>	</a:t>
            </a:r>
            <a:r>
              <a:rPr lang="hu-HU" sz="2000" dirty="0" smtClean="0"/>
              <a:t>ügynökségek (2014) - 35 ügynökség</a:t>
            </a:r>
          </a:p>
          <a:p>
            <a:pPr marL="0" indent="0">
              <a:buNone/>
            </a:pPr>
            <a:r>
              <a:rPr lang="hu-HU" sz="2000" dirty="0"/>
              <a:t>	</a:t>
            </a:r>
            <a:r>
              <a:rPr lang="hu-HU" sz="2000" dirty="0" smtClean="0"/>
              <a:t>hallgatók  (2015) - 210 fő</a:t>
            </a:r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r>
              <a:rPr lang="hu-HU" sz="2000" dirty="0" smtClean="0"/>
              <a:t>Fókuszcsoportos vizsgálat :</a:t>
            </a:r>
          </a:p>
          <a:p>
            <a:r>
              <a:rPr lang="hu-HU" sz="2000" dirty="0" smtClean="0"/>
              <a:t>PTE – 2013-2014</a:t>
            </a:r>
          </a:p>
          <a:p>
            <a:pPr marL="0" indent="0">
              <a:buNone/>
            </a:pPr>
            <a:endParaRPr lang="hu-HU" sz="2000" dirty="0" smtClean="0"/>
          </a:p>
          <a:p>
            <a:endParaRPr lang="hu-HU" sz="2000" dirty="0" smtClean="0"/>
          </a:p>
          <a:p>
            <a:pPr>
              <a:buNone/>
            </a:pPr>
            <a:endParaRPr lang="hu-HU" sz="2000" dirty="0" smtClean="0"/>
          </a:p>
          <a:p>
            <a:endParaRPr lang="hu-HU" sz="2000" dirty="0" smtClean="0"/>
          </a:p>
          <a:p>
            <a:endParaRPr lang="hu-HU" sz="2000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149080"/>
            <a:ext cx="1624459" cy="2115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56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/>
              <a:t>Fő információforrások</a:t>
            </a:r>
            <a:endParaRPr lang="hu-HU" sz="3200" dirty="0"/>
          </a:p>
        </p:txBody>
      </p:sp>
      <p:graphicFrame>
        <p:nvGraphicFramePr>
          <p:cNvPr id="11" name="Tartalom helye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0318367"/>
              </p:ext>
            </p:extLst>
          </p:nvPr>
        </p:nvGraphicFramePr>
        <p:xfrm>
          <a:off x="457200" y="1600201"/>
          <a:ext cx="8003232" cy="3845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zöveg helye 1"/>
          <p:cNvSpPr>
            <a:spLocks noGrp="1"/>
          </p:cNvSpPr>
          <p:nvPr>
            <p:ph type="body" sz="half" idx="4294967295"/>
          </p:nvPr>
        </p:nvSpPr>
        <p:spPr>
          <a:xfrm>
            <a:off x="1259632" y="5805264"/>
            <a:ext cx="5486400" cy="804862"/>
          </a:xfrm>
        </p:spPr>
        <p:txBody>
          <a:bodyPr>
            <a:normAutofit fontScale="47500" lnSpcReduction="20000"/>
          </a:bodyPr>
          <a:lstStyle/>
          <a:p>
            <a:endParaRPr lang="hu-HU" dirty="0" smtClean="0"/>
          </a:p>
          <a:p>
            <a:endParaRPr lang="hu-HU" dirty="0" smtClean="0"/>
          </a:p>
          <a:p>
            <a:r>
              <a:rPr lang="hu-HU" dirty="0" smtClean="0"/>
              <a:t>Országos: család, barát ajánlása megelőzi a kiállítást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100" dirty="0" smtClean="0"/>
              <a:t>Ügynöki lekérdezés - A magyar felsőoktatás vonzerejét meghatározó tényezők 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hu-HU" dirty="0" smtClean="0"/>
          </a:p>
          <a:p>
            <a:pPr lvl="0"/>
            <a:endParaRPr lang="hu-HU" sz="2800" dirty="0" smtClean="0"/>
          </a:p>
          <a:p>
            <a:pPr lvl="0"/>
            <a:endParaRPr lang="hu-HU" sz="2800" dirty="0"/>
          </a:p>
          <a:p>
            <a:pPr lvl="0"/>
            <a:endParaRPr lang="hu-HU" sz="2800" dirty="0" smtClean="0"/>
          </a:p>
          <a:p>
            <a:pPr lvl="0"/>
            <a:endParaRPr lang="hu-HU" sz="2800" dirty="0"/>
          </a:p>
          <a:p>
            <a:pPr lvl="0"/>
            <a:endParaRPr lang="hu-HU" sz="2800" dirty="0" smtClean="0"/>
          </a:p>
          <a:p>
            <a:pPr lvl="0"/>
            <a:endParaRPr lang="hu-HU" sz="2800" dirty="0"/>
          </a:p>
          <a:p>
            <a:pPr lvl="0"/>
            <a:r>
              <a:rPr lang="hu-HU" sz="2000" dirty="0" smtClean="0"/>
              <a:t>Egyéb:barátságos környezet, nincs rasszizmus, multikulturális környezet, barátságos emberek</a:t>
            </a:r>
          </a:p>
          <a:p>
            <a:endParaRPr lang="hu-HU" dirty="0"/>
          </a:p>
        </p:txBody>
      </p:sp>
      <p:graphicFrame>
        <p:nvGraphicFramePr>
          <p:cNvPr id="4" name="Tartalom hely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8190812"/>
              </p:ext>
            </p:extLst>
          </p:nvPr>
        </p:nvGraphicFramePr>
        <p:xfrm>
          <a:off x="395536" y="1484784"/>
          <a:ext cx="8064896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15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Fő egyetemválasztási szempontok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dirty="0" smtClean="0"/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u-HU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800" dirty="0" smtClean="0"/>
              <a:t>Ázsiai hallgatók: a költségek a legfontosabbak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800" dirty="0" smtClean="0"/>
              <a:t>Európai hallgatók: a lokáció az első helyen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1800" dirty="0" smtClean="0"/>
              <a:t>Német hallgatók: oktatás az elsődleges</a:t>
            </a:r>
            <a:endParaRPr lang="hu-HU" sz="1800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1259632" y="1484784"/>
          <a:ext cx="6480719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rtalom helye 8"/>
          <p:cNvGraphicFramePr>
            <a:graphicFrameLocks/>
          </p:cNvGraphicFramePr>
          <p:nvPr/>
        </p:nvGraphicFramePr>
        <p:xfrm>
          <a:off x="1331640" y="1628800"/>
          <a:ext cx="6787480" cy="3209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/>
              <a:t>Fókuszcsoportos kutatás</a:t>
            </a:r>
            <a:br>
              <a:rPr lang="hu-HU" sz="3200" dirty="0" smtClean="0"/>
            </a:br>
            <a:r>
              <a:rPr lang="hu-HU" sz="3200" dirty="0" smtClean="0"/>
              <a:t>Külföldi egyetem választásának motivációi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2400" b="1" dirty="0" smtClean="0"/>
              <a:t>Továbbtanulás külföldön – választás okai</a:t>
            </a:r>
            <a:endParaRPr lang="hu-HU" sz="2400" dirty="0" smtClean="0"/>
          </a:p>
          <a:p>
            <a:pPr lvl="0"/>
            <a:r>
              <a:rPr lang="hu-HU" sz="2000" dirty="0" smtClean="0"/>
              <a:t>kínaiak: szülői befolyásolás erős, mindenkit a szülő küldött külföldre</a:t>
            </a:r>
          </a:p>
          <a:p>
            <a:pPr lvl="0"/>
            <a:r>
              <a:rPr lang="hu-HU" sz="2000" dirty="0" smtClean="0"/>
              <a:t>európaiak: egyéni döntés, szülői támogatással</a:t>
            </a:r>
          </a:p>
          <a:p>
            <a:pPr lvl="0"/>
            <a:r>
              <a:rPr lang="hu-HU" sz="2000" dirty="0" smtClean="0"/>
              <a:t>angol nyelvű diploma – előny a munkaerő-piaci elhelyezkedésnél</a:t>
            </a:r>
          </a:p>
          <a:p>
            <a:pPr>
              <a:buNone/>
            </a:pPr>
            <a:endParaRPr lang="hu-HU" sz="2400" b="1" dirty="0" smtClean="0"/>
          </a:p>
          <a:p>
            <a:pPr>
              <a:buNone/>
            </a:pPr>
            <a:r>
              <a:rPr lang="hu-HU" sz="2400" b="1" dirty="0" smtClean="0"/>
              <a:t>Külföldi tanulás előnyei</a:t>
            </a:r>
            <a:endParaRPr lang="hu-HU" sz="2400" dirty="0" smtClean="0"/>
          </a:p>
          <a:p>
            <a:pPr lvl="0"/>
            <a:r>
              <a:rPr lang="hu-HU" sz="2000" dirty="0" smtClean="0"/>
              <a:t>nyelvtanulás</a:t>
            </a:r>
          </a:p>
          <a:p>
            <a:pPr lvl="0"/>
            <a:r>
              <a:rPr lang="hu-HU" sz="2000" dirty="0" smtClean="0"/>
              <a:t>EU diploma – könnyebb elhelyezkedési lehetőségek</a:t>
            </a:r>
          </a:p>
          <a:p>
            <a:pPr lvl="0"/>
            <a:r>
              <a:rPr lang="hu-HU" sz="2000" dirty="0" smtClean="0"/>
              <a:t>különböző kultúrákkal, új emberekkel való megismerkedés</a:t>
            </a:r>
          </a:p>
          <a:p>
            <a:pPr>
              <a:buNone/>
            </a:pPr>
            <a:endParaRPr lang="hu-HU" dirty="0"/>
          </a:p>
        </p:txBody>
      </p:sp>
      <p:pic>
        <p:nvPicPr>
          <p:cNvPr id="4" name="Picture 2" descr="W:\Kulugy\Képek\KÖRTE\Kötre hallgatói fotózás\IMG_4731__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653136"/>
            <a:ext cx="1907703" cy="1271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19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2253</TotalTime>
  <Words>395</Words>
  <Application>Microsoft Office PowerPoint</Application>
  <PresentationFormat>Diavetítés a képernyőre (4:3 oldalarány)</PresentationFormat>
  <Paragraphs>182</Paragraphs>
  <Slides>15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6" baseType="lpstr">
      <vt:lpstr>Office-téma</vt:lpstr>
      <vt:lpstr>A külföldi hallgatók egyetemválasztási szempontjai  </vt:lpstr>
      <vt:lpstr>Külföldi hallgatók egyetemválasztási szempontjai, motivációi</vt:lpstr>
      <vt:lpstr>Az egyetemválasztást befolyásoló piac szerkezete</vt:lpstr>
      <vt:lpstr>Egyetemválasztást befolyásoló tényezők a különböző felsőoktatás piaci szinteken</vt:lpstr>
      <vt:lpstr> Kutatás  A külföldi hallgatók egyetemválasztási szempontjai</vt:lpstr>
      <vt:lpstr>Fő információforrások</vt:lpstr>
      <vt:lpstr>Ügynöki lekérdezés - A magyar felsőoktatás vonzerejét meghatározó tényezők  </vt:lpstr>
      <vt:lpstr>Fő egyetemválasztási szempontok</vt:lpstr>
      <vt:lpstr>Fókuszcsoportos kutatás Külföldi egyetem választásának motivációi</vt:lpstr>
      <vt:lpstr>Oktatással kapcsolatos fő egyetemválasztási szempontok</vt:lpstr>
      <vt:lpstr>Költségekkel kapcsolatos fő szempontok</vt:lpstr>
      <vt:lpstr>Lokációval kapcsolatos fő szempontok</vt:lpstr>
      <vt:lpstr>Hallgatói élettel kapcsolatos fő szempontok</vt:lpstr>
      <vt:lpstr>Munkaerő piaci elhelyezkedés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Külföldi hallgatói beiskolázási marketing tevékenység Nemzetközi és hazai piaci tendenciák, piackutatási eredmények</dc:title>
  <dc:creator>Pozsgai Gyöngyi</dc:creator>
  <cp:lastModifiedBy>Kisbáró Edina</cp:lastModifiedBy>
  <cp:revision>278</cp:revision>
  <cp:lastPrinted>2013-01-29T12:39:37Z</cp:lastPrinted>
  <dcterms:created xsi:type="dcterms:W3CDTF">2013-01-18T08:48:00Z</dcterms:created>
  <dcterms:modified xsi:type="dcterms:W3CDTF">2015-07-01T10:31:34Z</dcterms:modified>
</cp:coreProperties>
</file>