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5"/>
  </p:notesMasterIdLst>
  <p:handoutMasterIdLst>
    <p:handoutMasterId r:id="rId56"/>
  </p:handoutMasterIdLst>
  <p:sldIdLst>
    <p:sldId id="257" r:id="rId2"/>
    <p:sldId id="258" r:id="rId3"/>
    <p:sldId id="323" r:id="rId4"/>
    <p:sldId id="259" r:id="rId5"/>
    <p:sldId id="269" r:id="rId6"/>
    <p:sldId id="270" r:id="rId7"/>
    <p:sldId id="271" r:id="rId8"/>
    <p:sldId id="272" r:id="rId9"/>
    <p:sldId id="325" r:id="rId10"/>
    <p:sldId id="298" r:id="rId11"/>
    <p:sldId id="326" r:id="rId12"/>
    <p:sldId id="294" r:id="rId13"/>
    <p:sldId id="327" r:id="rId14"/>
    <p:sldId id="329" r:id="rId15"/>
    <p:sldId id="331" r:id="rId16"/>
    <p:sldId id="332" r:id="rId17"/>
    <p:sldId id="309" r:id="rId18"/>
    <p:sldId id="310" r:id="rId19"/>
    <p:sldId id="319" r:id="rId20"/>
    <p:sldId id="313" r:id="rId21"/>
    <p:sldId id="315" r:id="rId22"/>
    <p:sldId id="312" r:id="rId23"/>
    <p:sldId id="314" r:id="rId24"/>
    <p:sldId id="316" r:id="rId25"/>
    <p:sldId id="311" r:id="rId26"/>
    <p:sldId id="305" r:id="rId27"/>
    <p:sldId id="295" r:id="rId28"/>
    <p:sldId id="260" r:id="rId29"/>
    <p:sldId id="324" r:id="rId30"/>
    <p:sldId id="261" r:id="rId31"/>
    <p:sldId id="274" r:id="rId32"/>
    <p:sldId id="262" r:id="rId33"/>
    <p:sldId id="263" r:id="rId34"/>
    <p:sldId id="267" r:id="rId35"/>
    <p:sldId id="276" r:id="rId36"/>
    <p:sldId id="275" r:id="rId37"/>
    <p:sldId id="328" r:id="rId38"/>
    <p:sldId id="299" r:id="rId39"/>
    <p:sldId id="278" r:id="rId40"/>
    <p:sldId id="317" r:id="rId41"/>
    <p:sldId id="280" r:id="rId42"/>
    <p:sldId id="282" r:id="rId43"/>
    <p:sldId id="283" r:id="rId44"/>
    <p:sldId id="291" r:id="rId45"/>
    <p:sldId id="334" r:id="rId46"/>
    <p:sldId id="284" r:id="rId47"/>
    <p:sldId id="297" r:id="rId48"/>
    <p:sldId id="333" r:id="rId49"/>
    <p:sldId id="303" r:id="rId50"/>
    <p:sldId id="285" r:id="rId51"/>
    <p:sldId id="287" r:id="rId52"/>
    <p:sldId id="286" r:id="rId53"/>
    <p:sldId id="288" r:id="rId54"/>
  </p:sldIdLst>
  <p:sldSz cx="9144000" cy="6858000" type="screen4x3"/>
  <p:notesSz cx="6797675" cy="9926638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lapértelmezett szakasz" id="{78F97CB3-307B-4673-B82E-4F24484927BD}">
          <p14:sldIdLst>
            <p14:sldId id="257"/>
            <p14:sldId id="258"/>
            <p14:sldId id="323"/>
            <p14:sldId id="259"/>
            <p14:sldId id="269"/>
            <p14:sldId id="270"/>
            <p14:sldId id="271"/>
            <p14:sldId id="272"/>
            <p14:sldId id="325"/>
            <p14:sldId id="298"/>
            <p14:sldId id="326"/>
            <p14:sldId id="294"/>
            <p14:sldId id="327"/>
            <p14:sldId id="329"/>
            <p14:sldId id="331"/>
            <p14:sldId id="332"/>
            <p14:sldId id="309"/>
            <p14:sldId id="310"/>
            <p14:sldId id="319"/>
            <p14:sldId id="313"/>
            <p14:sldId id="315"/>
            <p14:sldId id="312"/>
            <p14:sldId id="314"/>
            <p14:sldId id="316"/>
            <p14:sldId id="311"/>
            <p14:sldId id="305"/>
            <p14:sldId id="295"/>
            <p14:sldId id="260"/>
            <p14:sldId id="324"/>
            <p14:sldId id="261"/>
            <p14:sldId id="274"/>
            <p14:sldId id="262"/>
            <p14:sldId id="263"/>
            <p14:sldId id="267"/>
            <p14:sldId id="276"/>
            <p14:sldId id="275"/>
            <p14:sldId id="328"/>
            <p14:sldId id="299"/>
            <p14:sldId id="278"/>
            <p14:sldId id="317"/>
            <p14:sldId id="280"/>
            <p14:sldId id="282"/>
            <p14:sldId id="283"/>
            <p14:sldId id="291"/>
            <p14:sldId id="334"/>
            <p14:sldId id="284"/>
            <p14:sldId id="297"/>
            <p14:sldId id="333"/>
            <p14:sldId id="303"/>
            <p14:sldId id="285"/>
            <p14:sldId id="287"/>
            <p14:sldId id="286"/>
            <p14:sldId id="2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442" autoAdjust="0"/>
  </p:normalViewPr>
  <p:slideViewPr>
    <p:cSldViewPr>
      <p:cViewPr varScale="1">
        <p:scale>
          <a:sx n="80" d="100"/>
          <a:sy n="80" d="100"/>
        </p:scale>
        <p:origin x="130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9A4E9-5B70-4451-9243-A55AFE215EA8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45A52C-7B8C-40F3-BDAF-888C45BF028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9576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C1DF262-8AAC-44DB-9FD3-D0B56494E35F}" type="datetimeFigureOut">
              <a:rPr lang="hu-HU"/>
              <a:pPr>
                <a:defRPr/>
              </a:pPr>
              <a:t>2020. 03. 05.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 smtClean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849481B-1242-4B9B-84D2-5343B3F61F8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916064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49481B-1242-4B9B-84D2-5343B3F61F8E}" type="slidenum">
              <a:rPr lang="hu-HU" smtClean="0"/>
              <a:pPr>
                <a:defRPr/>
              </a:pPr>
              <a:t>43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58356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Pontosan milyen típusú termékeket kell feltölteni</a:t>
            </a:r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könyv, katalógus, kalauz,</a:t>
            </a:r>
          </a:p>
          <a:p>
            <a:pPr lvl="0"/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tanulmány,</a:t>
            </a:r>
          </a:p>
          <a:p>
            <a:pPr lvl="0"/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útmutató (írásos, fényképes és mozgóképi egyaránt),</a:t>
            </a:r>
          </a:p>
          <a:p>
            <a:pPr lvl="0"/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disszeminációs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kiadvány (szórólap, leporelló, poszter),</a:t>
            </a:r>
          </a:p>
          <a:p>
            <a:pPr lvl="0"/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szakmai, módszertani anyagok (módszertani gyűjtemény, képzési anyag, szakmai konferenciákról készült jelentés, kurzus, segédlet stb.).</a:t>
            </a:r>
          </a:p>
          <a:p>
            <a:r>
              <a:rPr lang="hu-HU" sz="1200" b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hu-H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Milyen termékeket ne </a:t>
            </a:r>
            <a:r>
              <a:rPr lang="hu-HU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töltsenek</a:t>
            </a:r>
            <a:r>
              <a:rPr lang="hu-H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fel</a:t>
            </a:r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hu-H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partnertalálkozók meghívóit, programját, összefoglalóját, </a:t>
            </a:r>
          </a:p>
          <a:p>
            <a:pPr lvl="0"/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megbeszélések emlékeztetőit,</a:t>
            </a:r>
          </a:p>
          <a:p>
            <a:pPr lvl="0"/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találkozókról készült videókat, fotókat,</a:t>
            </a:r>
          </a:p>
          <a:p>
            <a:pPr lvl="0"/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partnerek bemutatkozó anyagait,</a:t>
            </a:r>
          </a:p>
          <a:p>
            <a:pPr lvl="0"/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élménybeszámolókat,</a:t>
            </a:r>
          </a:p>
          <a:p>
            <a:pPr lvl="0"/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olyan videókat, fotókat, anyagokat, melyek emlékként szolgálnak, viszont mások számára hasznosítható tartalommal nem rendelkeznek,</a:t>
            </a:r>
          </a:p>
          <a:p>
            <a:pPr lvl="0"/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projektről vagy valamelyik tevékenységéről a sajtóban megjelent anyagokat (újságcikk, rádió interjú, képanyag stb.).</a:t>
            </a:r>
          </a:p>
          <a:p>
            <a:r>
              <a:rPr lang="hu-H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Ezeket inkább a projektjük vagy a partnerség intézményeinek honlapján érdemes elérhetővé tenniük, amennyiben fontosnak gondolják. </a:t>
            </a:r>
          </a:p>
          <a:p>
            <a:r>
              <a:rPr lang="hu-H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Kérjük, szintén ne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töltsenek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fel:</a:t>
            </a:r>
          </a:p>
          <a:p>
            <a:pPr lvl="0"/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részvételi igazolásokat, jelenléti íveket,</a:t>
            </a:r>
          </a:p>
          <a:p>
            <a:pPr lvl="0"/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hivatalos dokumentumokat (pl.: megállapodások), különösen, ha azok személyes adatokat is tartalmaznak.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49481B-1242-4B9B-84D2-5343B3F61F8E}" type="slidenum">
              <a:rPr lang="hu-HU" smtClean="0"/>
              <a:pPr>
                <a:defRPr/>
              </a:pPr>
              <a:t>45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6758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A4ABD-34FF-4559-A8C2-1F8244F299F9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5325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CBE9F-6224-4060-856D-745D0951C1A9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933964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204BB-C1E9-4E26-BFE7-99B83EA95D0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221282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AF784-5B5B-4012-A4BD-AA6E954B0040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184782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4FC34-2B98-4A8F-9609-AA851B088B01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942102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67DCC-F2DF-4F0D-83E5-A3AA0561F49D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721225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EDDD6-E7D0-44F6-AC4E-F01F59A23D8F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404177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4359D-FB8E-474B-9D8D-AE9699C400B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27107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52BF3-D5D7-48CC-B730-A526A46F2049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387231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21CCC-684A-45F4-A444-0075DF667B6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327714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642EB-F80B-4A68-9817-5D9BD79747EE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569134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ím hely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7" name="Szöveg hely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09317E3-AF1F-48A6-8BF3-3CF11C833B50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ebgate.acceptance.ec.europa.eu/eac/mobility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webgate.acceptance.ec.europa.eu/eac/mobility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tka.hu/palyazatok/534/tamogatott-palyazoknak#8152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ebgate.acceptance.ec.europa.eu/eac/mobility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mailto:kata.kormos@tpf.hu" TargetMode="External"/><Relationship Id="rId7" Type="http://schemas.openxmlformats.org/officeDocument/2006/relationships/image" Target="../media/image1.jpeg"/><Relationship Id="rId2" Type="http://schemas.openxmlformats.org/officeDocument/2006/relationships/hyperlink" Target="mailto:reka.jakab@tpf.h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ildiko.cseke@tpf.hu" TargetMode="External"/><Relationship Id="rId5" Type="http://schemas.openxmlformats.org/officeDocument/2006/relationships/hyperlink" Target="mailto:tamas.balogh@tpf.hu" TargetMode="External"/><Relationship Id="rId4" Type="http://schemas.openxmlformats.org/officeDocument/2006/relationships/hyperlink" Target="mailto:eszter.kovacs@tpf.hu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ebgate.acceptance.ec.europa.eu/eac/mobility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6406" y="620688"/>
            <a:ext cx="8210550" cy="1143000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54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hu-HU" altLang="hu-HU" sz="54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hu-HU" altLang="hu-HU" sz="5400" dirty="0" smtClean="0">
                <a:solidFill>
                  <a:schemeClr val="tx2">
                    <a:lumMod val="75000"/>
                  </a:schemeClr>
                </a:solidFill>
              </a:rPr>
              <a:t>Beszámoló információs nap</a:t>
            </a:r>
            <a:r>
              <a:rPr lang="hu-HU" altLang="hu-HU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hu-HU" altLang="hu-H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hu-HU" sz="2800" dirty="0" smtClean="0">
                <a:solidFill>
                  <a:schemeClr val="tx2">
                    <a:lumMod val="75000"/>
                  </a:schemeClr>
                </a:solidFill>
              </a:rPr>
              <a:t>2020. március </a:t>
            </a:r>
            <a:r>
              <a:rPr lang="hu-HU" sz="2800" dirty="0" smtClean="0">
                <a:solidFill>
                  <a:schemeClr val="tx2">
                    <a:lumMod val="75000"/>
                  </a:schemeClr>
                </a:solidFill>
              </a:rPr>
              <a:t>5.</a:t>
            </a:r>
            <a:r>
              <a:rPr lang="hu-HU" sz="8800" dirty="0"/>
              <a:t/>
            </a:r>
            <a:br>
              <a:rPr lang="hu-HU" sz="8800" dirty="0"/>
            </a:br>
            <a:endParaRPr lang="hu-HU" altLang="hu-HU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1"/>
            <a:ext cx="7570788" cy="3124944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u-HU" altLang="hu-HU" dirty="0" smtClean="0"/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hu-HU" altLang="hu-HU" dirty="0" smtClean="0"/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hu-HU" altLang="hu-HU" dirty="0"/>
          </a:p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hu-HU" altLang="hu-HU" sz="3600" dirty="0" smtClean="0"/>
              <a:t>2019-ben indult Iskolai, óvodai  partnerségek projektek</a:t>
            </a:r>
          </a:p>
        </p:txBody>
      </p:sp>
      <p:pic>
        <p:nvPicPr>
          <p:cNvPr id="2052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138" y="6238875"/>
            <a:ext cx="90963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Kép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75625"/>
            <a:ext cx="1728192" cy="4109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37356" y="116632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hu-HU" sz="5400" dirty="0" smtClean="0">
                <a:solidFill>
                  <a:schemeClr val="tx2">
                    <a:lumMod val="75000"/>
                  </a:schemeClr>
                </a:solidFill>
              </a:rPr>
              <a:t>Mit kell tölteni?</a:t>
            </a:r>
            <a:endParaRPr lang="hu-HU" sz="5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219" name="Tartalom helye 2"/>
          <p:cNvSpPr>
            <a:spLocks noGrp="1"/>
          </p:cNvSpPr>
          <p:nvPr>
            <p:ph idx="1"/>
          </p:nvPr>
        </p:nvSpPr>
        <p:spPr>
          <a:xfrm>
            <a:off x="395536" y="1412776"/>
            <a:ext cx="8425184" cy="4525962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hu-HU" altLang="hu-HU" sz="3600" b="1" dirty="0" smtClean="0"/>
              <a:t>Pénzügyi lapfüleket (melyek relevánsak)</a:t>
            </a:r>
          </a:p>
          <a:p>
            <a:pPr marL="0" indent="0" eaLnBrk="1" hangingPunct="1">
              <a:buFont typeface="Arial" charset="0"/>
              <a:buNone/>
            </a:pPr>
            <a:endParaRPr lang="hu-HU" altLang="hu-HU" dirty="0" smtClean="0"/>
          </a:p>
          <a:p>
            <a:pPr marL="0" indent="0" eaLnBrk="1" hangingPunct="1">
              <a:buFont typeface="Arial" charset="0"/>
              <a:buNone/>
            </a:pPr>
            <a:r>
              <a:rPr lang="hu-HU" altLang="hu-HU" sz="3600" dirty="0" smtClean="0"/>
              <a:t>Egyéb projekt események lapfület (</a:t>
            </a:r>
            <a:r>
              <a:rPr lang="hu-HU" altLang="hu-HU" sz="3600" b="1" dirty="0" smtClean="0"/>
              <a:t>csak a koordinátornak</a:t>
            </a:r>
            <a:r>
              <a:rPr lang="hu-HU" altLang="hu-HU" sz="3600" dirty="0" smtClean="0"/>
              <a:t>)</a:t>
            </a:r>
          </a:p>
          <a:p>
            <a:pPr marL="0" indent="0" eaLnBrk="1" hangingPunct="1">
              <a:buFont typeface="Arial" charset="0"/>
              <a:buNone/>
            </a:pPr>
            <a:endParaRPr lang="hu-HU" altLang="hu-HU" sz="3600" dirty="0"/>
          </a:p>
          <a:p>
            <a:pPr marL="0" indent="0" eaLnBrk="1" hangingPunct="1">
              <a:buFont typeface="Arial" charset="0"/>
              <a:buNone/>
            </a:pPr>
            <a:r>
              <a:rPr lang="hu-HU" altLang="hu-HU" sz="3600" dirty="0" smtClean="0"/>
              <a:t>Beszámolók lapfület (</a:t>
            </a:r>
            <a:r>
              <a:rPr lang="hu-HU" altLang="hu-HU" sz="3600" b="1" dirty="0" smtClean="0"/>
              <a:t>mindenkinek</a:t>
            </a:r>
            <a:r>
              <a:rPr lang="hu-HU" altLang="hu-HU" sz="3600" dirty="0" smtClean="0"/>
              <a:t>)</a:t>
            </a:r>
          </a:p>
          <a:p>
            <a:pPr marL="0" indent="0" eaLnBrk="1" hangingPunct="1">
              <a:buFont typeface="Arial" charset="0"/>
              <a:buNone/>
            </a:pPr>
            <a:endParaRPr lang="hu-HU" altLang="hu-HU" dirty="0"/>
          </a:p>
          <a:p>
            <a:pPr marL="0" indent="0" eaLnBrk="1" hangingPunct="1">
              <a:buFont typeface="Arial" charset="0"/>
              <a:buNone/>
            </a:pPr>
            <a:endParaRPr lang="hu-HU" altLang="hu-HU" sz="3600" dirty="0" smtClean="0"/>
          </a:p>
        </p:txBody>
      </p:sp>
      <p:pic>
        <p:nvPicPr>
          <p:cNvPr id="9220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138" y="6238875"/>
            <a:ext cx="90963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artalom helye 2"/>
          <p:cNvSpPr>
            <a:spLocks noGrp="1"/>
          </p:cNvSpPr>
          <p:nvPr>
            <p:ph idx="1"/>
          </p:nvPr>
        </p:nvSpPr>
        <p:spPr>
          <a:xfrm>
            <a:off x="611560" y="116632"/>
            <a:ext cx="7783045" cy="792088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hu-HU" altLang="hu-HU" sz="4800" dirty="0" smtClean="0">
                <a:solidFill>
                  <a:schemeClr val="tx2">
                    <a:lumMod val="75000"/>
                  </a:schemeClr>
                </a:solidFill>
              </a:rPr>
              <a:t>Mobilitások rögzítése</a:t>
            </a:r>
          </a:p>
        </p:txBody>
      </p:sp>
      <p:pic>
        <p:nvPicPr>
          <p:cNvPr id="10243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138" y="6238875"/>
            <a:ext cx="90963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zövegdoboz 1"/>
          <p:cNvSpPr txBox="1"/>
          <p:nvPr/>
        </p:nvSpPr>
        <p:spPr>
          <a:xfrm>
            <a:off x="539552" y="1412777"/>
            <a:ext cx="741682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hu-HU" sz="2800" dirty="0" smtClean="0">
                <a:latin typeface="+mn-lt"/>
              </a:rPr>
              <a:t>Koordinátor: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hu-HU" sz="2800" dirty="0">
                <a:latin typeface="+mn-lt"/>
              </a:rPr>
              <a:t>létrehozza a mobilitás alkalmat </a:t>
            </a:r>
            <a:endParaRPr lang="hu-HU" sz="2800" dirty="0" smtClean="0">
              <a:latin typeface="+mn-lt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hu-HU" sz="2800" dirty="0" smtClean="0">
                <a:latin typeface="+mn-lt"/>
              </a:rPr>
              <a:t>és </a:t>
            </a:r>
            <a:r>
              <a:rPr lang="hu-HU" sz="2800" dirty="0">
                <a:latin typeface="+mn-lt"/>
              </a:rPr>
              <a:t>megadja az esemény </a:t>
            </a:r>
            <a:r>
              <a:rPr lang="hu-HU" sz="2800" dirty="0" smtClean="0">
                <a:latin typeface="+mn-lt"/>
              </a:rPr>
              <a:t>alapadatait,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hu-HU" sz="2800" dirty="0" smtClean="0">
                <a:latin typeface="+mn-lt"/>
              </a:rPr>
              <a:t>illetve </a:t>
            </a:r>
            <a:r>
              <a:rPr lang="hu-HU" sz="2800" dirty="0">
                <a:latin typeface="+mn-lt"/>
              </a:rPr>
              <a:t>bemutatja a történteket</a:t>
            </a:r>
          </a:p>
          <a:p>
            <a:pPr marL="514350" indent="-514350">
              <a:buAutoNum type="arabicPeriod"/>
            </a:pPr>
            <a:endParaRPr lang="hu-HU" sz="2800" dirty="0" smtClean="0">
              <a:latin typeface="+mn-lt"/>
            </a:endParaRPr>
          </a:p>
          <a:p>
            <a:pPr marL="514350" indent="-514350">
              <a:buAutoNum type="arabicPeriod"/>
            </a:pPr>
            <a:r>
              <a:rPr lang="hu-HU" sz="2800" dirty="0" smtClean="0">
                <a:latin typeface="+mn-lt"/>
              </a:rPr>
              <a:t>A küldő intézmények ezután tudják felvinni a mobilitások adatait, és tudnak elszámolni a felhasznált támogatási összegről </a:t>
            </a:r>
            <a:endParaRPr lang="hu-HU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3283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artalom helye 2"/>
          <p:cNvSpPr>
            <a:spLocks noGrp="1"/>
          </p:cNvSpPr>
          <p:nvPr>
            <p:ph idx="1"/>
          </p:nvPr>
        </p:nvSpPr>
        <p:spPr>
          <a:xfrm>
            <a:off x="812490" y="188640"/>
            <a:ext cx="7519020" cy="864095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hu-HU" altLang="hu-HU" sz="4000" dirty="0" smtClean="0">
                <a:solidFill>
                  <a:schemeClr val="tx2">
                    <a:lumMod val="75000"/>
                  </a:schemeClr>
                </a:solidFill>
              </a:rPr>
              <a:t>Egyéb </a:t>
            </a:r>
            <a:r>
              <a:rPr lang="hu-HU" altLang="hu-HU" sz="4400" dirty="0" smtClean="0">
                <a:solidFill>
                  <a:schemeClr val="tx2">
                    <a:lumMod val="75000"/>
                  </a:schemeClr>
                </a:solidFill>
              </a:rPr>
              <a:t>projektesemények</a:t>
            </a:r>
            <a:endParaRPr lang="hu-HU" altLang="hu-HU" sz="40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43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138" y="6238875"/>
            <a:ext cx="90963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zövegdoboz 2"/>
          <p:cNvSpPr txBox="1"/>
          <p:nvPr/>
        </p:nvSpPr>
        <p:spPr>
          <a:xfrm>
            <a:off x="683568" y="1340768"/>
            <a:ext cx="777686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>
                <a:latin typeface="+mn-lt"/>
              </a:rPr>
              <a:t>Mobilitásokon kívüli tartalmi tevékenységek</a:t>
            </a:r>
          </a:p>
          <a:p>
            <a:endParaRPr lang="hu-HU" sz="2800" dirty="0" smtClean="0">
              <a:latin typeface="+mn-lt"/>
            </a:endParaRPr>
          </a:p>
          <a:p>
            <a:r>
              <a:rPr lang="hu-HU" sz="2800" dirty="0" smtClean="0">
                <a:latin typeface="+mn-lt"/>
              </a:rPr>
              <a:t>Koordinátor feladata – része a tartalmi beszámolásnak</a:t>
            </a:r>
          </a:p>
          <a:p>
            <a:endParaRPr lang="hu-HU" sz="2800" dirty="0">
              <a:latin typeface="+mn-lt"/>
            </a:endParaRPr>
          </a:p>
          <a:p>
            <a:r>
              <a:rPr lang="hu-HU" sz="2800" dirty="0" smtClean="0">
                <a:latin typeface="+mn-lt"/>
              </a:rPr>
              <a:t>A partnerek oldalán is megjelenik</a:t>
            </a:r>
          </a:p>
          <a:p>
            <a:endParaRPr lang="hu-HU" sz="2800" dirty="0">
              <a:latin typeface="+mn-lt"/>
            </a:endParaRPr>
          </a:p>
          <a:p>
            <a:r>
              <a:rPr lang="hu-HU" sz="2800" dirty="0" smtClean="0">
                <a:latin typeface="+mn-lt"/>
              </a:rPr>
              <a:t>Érdemes folyamatosan rögzíteni a tevékenységeket</a:t>
            </a:r>
          </a:p>
          <a:p>
            <a:endParaRPr lang="hu-HU" sz="2800" dirty="0">
              <a:latin typeface="+mn-lt"/>
            </a:endParaRPr>
          </a:p>
          <a:p>
            <a:r>
              <a:rPr lang="hu-HU" sz="2800" dirty="0" smtClean="0">
                <a:latin typeface="+mn-lt"/>
              </a:rPr>
              <a:t>A partnerség munkanyelvén (EN, DE, FR, HU)</a:t>
            </a:r>
            <a:endParaRPr lang="hu-HU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artalom helye 2"/>
          <p:cNvSpPr>
            <a:spLocks noGrp="1"/>
          </p:cNvSpPr>
          <p:nvPr>
            <p:ph idx="1"/>
          </p:nvPr>
        </p:nvSpPr>
        <p:spPr>
          <a:xfrm>
            <a:off x="437356" y="2060848"/>
            <a:ext cx="8229600" cy="3489325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hu-HU" altLang="hu-HU" sz="7200" dirty="0" smtClean="0">
                <a:solidFill>
                  <a:schemeClr val="tx2">
                    <a:lumMod val="75000"/>
                  </a:schemeClr>
                </a:solidFill>
              </a:rPr>
              <a:t>Részbeszámolók</a:t>
            </a:r>
          </a:p>
        </p:txBody>
      </p:sp>
      <p:pic>
        <p:nvPicPr>
          <p:cNvPr id="10243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138" y="6238875"/>
            <a:ext cx="90963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518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altLang="hu-HU" sz="5400" dirty="0" smtClean="0">
                <a:solidFill>
                  <a:schemeClr val="tx2">
                    <a:lumMod val="75000"/>
                  </a:schemeClr>
                </a:solidFill>
              </a:rPr>
              <a:t>Részbeszámolók</a:t>
            </a:r>
          </a:p>
        </p:txBody>
      </p:sp>
      <p:sp>
        <p:nvSpPr>
          <p:cNvPr id="3075" name="Tartalom helye 2"/>
          <p:cNvSpPr>
            <a:spLocks noGrp="1"/>
          </p:cNvSpPr>
          <p:nvPr>
            <p:ph idx="1"/>
          </p:nvPr>
        </p:nvSpPr>
        <p:spPr>
          <a:xfrm>
            <a:off x="395536" y="1628800"/>
            <a:ext cx="8568952" cy="45259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hu-HU" altLang="hu-HU" sz="4000" b="1" dirty="0" smtClean="0"/>
              <a:t>Előrehaladási jelentés</a:t>
            </a:r>
          </a:p>
          <a:p>
            <a:pPr marL="0" indent="0" eaLnBrk="1" hangingPunct="1">
              <a:buFontTx/>
              <a:buNone/>
            </a:pPr>
            <a:endParaRPr lang="hu-HU" altLang="hu-HU" sz="3600" b="1" dirty="0"/>
          </a:p>
          <a:p>
            <a:pPr marL="0" indent="0" algn="r" eaLnBrk="1" hangingPunct="1">
              <a:buFontTx/>
              <a:buNone/>
            </a:pPr>
            <a:r>
              <a:rPr lang="hu-HU" altLang="hu-HU" sz="4000" b="1" i="1" dirty="0" smtClean="0"/>
              <a:t>Időközi beszámoló</a:t>
            </a:r>
          </a:p>
          <a:p>
            <a:pPr marL="0" indent="0" algn="r" eaLnBrk="1" hangingPunct="1">
              <a:buFontTx/>
              <a:buNone/>
            </a:pPr>
            <a:endParaRPr lang="hu-HU" altLang="hu-HU" sz="4000" b="1" i="1" dirty="0"/>
          </a:p>
          <a:p>
            <a:pPr marL="0" indent="0" eaLnBrk="1" hangingPunct="1">
              <a:buFontTx/>
              <a:buNone/>
            </a:pPr>
            <a:r>
              <a:rPr lang="hu-HU" altLang="hu-HU" sz="4000" b="1" i="1" dirty="0" smtClean="0"/>
              <a:t>				</a:t>
            </a:r>
            <a:r>
              <a:rPr lang="hu-HU" altLang="hu-HU" sz="4000" b="1" dirty="0" smtClean="0"/>
              <a:t>lapfülről</a:t>
            </a:r>
            <a:endParaRPr lang="hu-HU" altLang="hu-HU" sz="4000" b="1" dirty="0"/>
          </a:p>
        </p:txBody>
      </p:sp>
      <p:pic>
        <p:nvPicPr>
          <p:cNvPr id="3076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138" y="6238875"/>
            <a:ext cx="90963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343" y="4286696"/>
            <a:ext cx="2899395" cy="1184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876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ím 1"/>
          <p:cNvSpPr>
            <a:spLocks noGrp="1"/>
          </p:cNvSpPr>
          <p:nvPr>
            <p:ph type="title"/>
          </p:nvPr>
        </p:nvSpPr>
        <p:spPr>
          <a:xfrm>
            <a:off x="1" y="274638"/>
            <a:ext cx="9121774" cy="1143000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5400" dirty="0" smtClean="0">
                <a:solidFill>
                  <a:schemeClr val="tx2">
                    <a:lumMod val="75000"/>
                  </a:schemeClr>
                </a:solidFill>
              </a:rPr>
              <a:t>Mi a különbség a kettő között?</a:t>
            </a:r>
          </a:p>
        </p:txBody>
      </p:sp>
      <p:sp>
        <p:nvSpPr>
          <p:cNvPr id="3075" name="Tartalom helye 2"/>
          <p:cNvSpPr>
            <a:spLocks noGrp="1"/>
          </p:cNvSpPr>
          <p:nvPr>
            <p:ph idx="1"/>
          </p:nvPr>
        </p:nvSpPr>
        <p:spPr>
          <a:xfrm>
            <a:off x="395536" y="1628800"/>
            <a:ext cx="8568952" cy="45259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hu-HU" altLang="hu-HU" sz="3600" i="1" dirty="0" smtClean="0"/>
              <a:t>Mindössze egyetlen eltérés van:</a:t>
            </a:r>
          </a:p>
          <a:p>
            <a:pPr marL="0" indent="0" algn="ctr" eaLnBrk="1" hangingPunct="1">
              <a:buFontTx/>
              <a:buNone/>
            </a:pPr>
            <a:r>
              <a:rPr lang="hu-HU" altLang="hu-HU" sz="3600" b="1" i="1" dirty="0" smtClean="0"/>
              <a:t>Időközi beszámolónak van pénzügyi része</a:t>
            </a:r>
          </a:p>
          <a:p>
            <a:pPr marL="0" indent="0" algn="ctr" eaLnBrk="1" hangingPunct="1">
              <a:buFontTx/>
              <a:buNone/>
            </a:pPr>
            <a:endParaRPr lang="hu-HU" altLang="hu-HU" sz="3600" b="1" i="1" dirty="0"/>
          </a:p>
          <a:p>
            <a:pPr marL="0" indent="0" algn="ctr" eaLnBrk="1" hangingPunct="1">
              <a:buFontTx/>
              <a:buNone/>
            </a:pPr>
            <a:endParaRPr lang="hu-HU" altLang="hu-HU" sz="3600" i="1" dirty="0" smtClean="0"/>
          </a:p>
        </p:txBody>
      </p:sp>
      <p:pic>
        <p:nvPicPr>
          <p:cNvPr id="3076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138" y="6238875"/>
            <a:ext cx="90963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Kép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1973" y="3140968"/>
            <a:ext cx="6556077" cy="2848056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400434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altLang="hu-HU" sz="5400" dirty="0" smtClean="0">
                <a:solidFill>
                  <a:schemeClr val="tx2">
                    <a:lumMod val="75000"/>
                  </a:schemeClr>
                </a:solidFill>
              </a:rPr>
              <a:t>Kinek melyiket kell küldenie?</a:t>
            </a:r>
          </a:p>
        </p:txBody>
      </p:sp>
      <p:sp>
        <p:nvSpPr>
          <p:cNvPr id="3075" name="Tartalom helye 2"/>
          <p:cNvSpPr>
            <a:spLocks noGrp="1"/>
          </p:cNvSpPr>
          <p:nvPr>
            <p:ph idx="1"/>
          </p:nvPr>
        </p:nvSpPr>
        <p:spPr>
          <a:xfrm>
            <a:off x="395536" y="1628800"/>
            <a:ext cx="8568952" cy="45259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endParaRPr lang="hu-HU" altLang="hu-HU" sz="3600" dirty="0" smtClean="0"/>
          </a:p>
          <a:p>
            <a:pPr marL="0" indent="0" eaLnBrk="1" hangingPunct="1">
              <a:buFontTx/>
              <a:buNone/>
            </a:pPr>
            <a:r>
              <a:rPr lang="hu-HU" altLang="hu-HU" sz="3600" dirty="0" smtClean="0"/>
              <a:t>12-24 hónapos projektek: </a:t>
            </a:r>
            <a:r>
              <a:rPr lang="hu-HU" altLang="hu-HU" sz="3600" b="1" dirty="0" smtClean="0"/>
              <a:t>előrehaladási jel.</a:t>
            </a:r>
          </a:p>
          <a:p>
            <a:pPr marL="0" indent="0" eaLnBrk="1" hangingPunct="1">
              <a:buFontTx/>
              <a:buNone/>
            </a:pPr>
            <a:endParaRPr lang="hu-HU" altLang="hu-HU" sz="3600" dirty="0"/>
          </a:p>
          <a:p>
            <a:pPr marL="0" indent="0" eaLnBrk="1" hangingPunct="1">
              <a:buFontTx/>
              <a:buNone/>
            </a:pPr>
            <a:r>
              <a:rPr lang="hu-HU" altLang="hu-HU" sz="3600" dirty="0" smtClean="0"/>
              <a:t>25-36 hónapos projektek: </a:t>
            </a:r>
            <a:r>
              <a:rPr lang="hu-HU" altLang="hu-HU" sz="3600" b="1" dirty="0" smtClean="0"/>
              <a:t>előrehaladási jelentés + időközi beszámoló</a:t>
            </a:r>
            <a:endParaRPr lang="hu-HU" altLang="hu-HU" sz="3600" b="1" dirty="0"/>
          </a:p>
          <a:p>
            <a:pPr marL="0" indent="0" algn="r" eaLnBrk="1" hangingPunct="1">
              <a:buFontTx/>
              <a:buNone/>
            </a:pPr>
            <a:endParaRPr lang="hu-HU" altLang="hu-HU" sz="4000" b="1" i="1" dirty="0"/>
          </a:p>
          <a:p>
            <a:pPr marL="0" indent="0" eaLnBrk="1" hangingPunct="1">
              <a:buFontTx/>
              <a:buNone/>
            </a:pPr>
            <a:r>
              <a:rPr lang="hu-HU" altLang="hu-HU" sz="4000" b="1" i="1" dirty="0" smtClean="0"/>
              <a:t>				</a:t>
            </a:r>
            <a:endParaRPr lang="hu-HU" altLang="hu-HU" sz="4000" b="1" i="1" dirty="0"/>
          </a:p>
        </p:txBody>
      </p:sp>
      <p:pic>
        <p:nvPicPr>
          <p:cNvPr id="3076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138" y="6238875"/>
            <a:ext cx="90963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361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altLang="hu-HU" sz="5400" dirty="0" smtClean="0">
                <a:solidFill>
                  <a:schemeClr val="tx2">
                    <a:lumMod val="75000"/>
                  </a:schemeClr>
                </a:solidFill>
              </a:rPr>
              <a:t>Mi a határidő?</a:t>
            </a:r>
          </a:p>
        </p:txBody>
      </p:sp>
      <p:sp>
        <p:nvSpPr>
          <p:cNvPr id="3075" name="Tartalom helye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endParaRPr lang="hu-HU" altLang="hu-HU" sz="4000" b="1" i="1" dirty="0"/>
          </a:p>
          <a:p>
            <a:pPr marL="0" indent="0" algn="ctr" eaLnBrk="1" hangingPunct="1">
              <a:buFontTx/>
              <a:buNone/>
            </a:pPr>
            <a:endParaRPr lang="hu-HU" altLang="hu-HU" sz="4000" b="1" i="1" dirty="0" smtClean="0"/>
          </a:p>
          <a:p>
            <a:pPr marL="0" indent="0" algn="ctr" eaLnBrk="1" hangingPunct="1">
              <a:buFontTx/>
              <a:buNone/>
            </a:pPr>
            <a:r>
              <a:rPr lang="hu-HU" altLang="hu-HU" sz="4000" b="1" i="1" dirty="0" smtClean="0"/>
              <a:t>A szerződésük </a:t>
            </a:r>
            <a:r>
              <a:rPr lang="hu-HU" sz="4000" b="1" i="1" dirty="0" smtClean="0"/>
              <a:t>I.4.3. pontja rögzíti</a:t>
            </a:r>
            <a:r>
              <a:rPr lang="hu-HU" altLang="hu-HU" sz="4000" b="1" i="1" dirty="0" smtClean="0"/>
              <a:t>			</a:t>
            </a:r>
            <a:endParaRPr lang="hu-HU" altLang="hu-HU" sz="4000" b="1" i="1" dirty="0"/>
          </a:p>
        </p:txBody>
      </p:sp>
      <p:pic>
        <p:nvPicPr>
          <p:cNvPr id="3076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138" y="6238875"/>
            <a:ext cx="90963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896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altLang="hu-HU" sz="5400" dirty="0" smtClean="0">
                <a:solidFill>
                  <a:schemeClr val="tx2">
                    <a:lumMod val="75000"/>
                  </a:schemeClr>
                </a:solidFill>
              </a:rPr>
              <a:t>Milyen nyelven?</a:t>
            </a:r>
          </a:p>
        </p:txBody>
      </p:sp>
      <p:sp>
        <p:nvSpPr>
          <p:cNvPr id="3075" name="Tartalom helye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45259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endParaRPr lang="hu-HU" altLang="hu-HU" sz="4000" dirty="0" smtClean="0"/>
          </a:p>
          <a:p>
            <a:pPr marL="0" indent="0" eaLnBrk="1" hangingPunct="1">
              <a:buFontTx/>
              <a:buNone/>
            </a:pPr>
            <a:r>
              <a:rPr lang="hu-HU" altLang="hu-HU" sz="4000" dirty="0" smtClean="0"/>
              <a:t>Tempus Közalapítványnak készül…</a:t>
            </a:r>
          </a:p>
          <a:p>
            <a:pPr marL="0" indent="0" algn="ctr" eaLnBrk="1" hangingPunct="1">
              <a:buFontTx/>
              <a:buNone/>
            </a:pPr>
            <a:r>
              <a:rPr lang="hu-HU" altLang="hu-HU" sz="4000" dirty="0" smtClean="0"/>
              <a:t>…alapvetően a saját intézményükről. </a:t>
            </a:r>
          </a:p>
          <a:p>
            <a:pPr marL="0" indent="0" algn="ctr" eaLnBrk="1" hangingPunct="1">
              <a:buFontTx/>
              <a:buNone/>
            </a:pPr>
            <a:endParaRPr lang="hu-HU" altLang="hu-HU" sz="4000" b="1" i="1" dirty="0"/>
          </a:p>
          <a:p>
            <a:pPr marL="0" indent="0" algn="ctr" eaLnBrk="1" hangingPunct="1">
              <a:buFontTx/>
              <a:buNone/>
            </a:pPr>
            <a:r>
              <a:rPr lang="hu-HU" altLang="hu-HU" sz="4000" b="1" i="1" dirty="0" smtClean="0"/>
              <a:t>Magyarul kérjük		</a:t>
            </a:r>
            <a:endParaRPr lang="hu-HU" altLang="hu-HU" sz="4000" b="1" i="1" dirty="0"/>
          </a:p>
        </p:txBody>
      </p:sp>
      <p:pic>
        <p:nvPicPr>
          <p:cNvPr id="3076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138" y="6238875"/>
            <a:ext cx="90963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036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5400" dirty="0" smtClean="0">
                <a:solidFill>
                  <a:schemeClr val="tx2">
                    <a:lumMod val="75000"/>
                  </a:schemeClr>
                </a:solidFill>
              </a:rPr>
              <a:t>Csatolandó melléklet</a:t>
            </a:r>
          </a:p>
        </p:txBody>
      </p:sp>
      <p:sp>
        <p:nvSpPr>
          <p:cNvPr id="3072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endParaRPr lang="hu-HU" altLang="hu-HU" dirty="0" smtClean="0"/>
          </a:p>
          <a:p>
            <a:pPr marL="0" indent="0" eaLnBrk="1" hangingPunct="1">
              <a:buFontTx/>
              <a:buNone/>
            </a:pPr>
            <a:endParaRPr lang="hu-HU" altLang="hu-HU" dirty="0"/>
          </a:p>
          <a:p>
            <a:pPr marL="0" indent="0" eaLnBrk="1" hangingPunct="1">
              <a:buFontTx/>
              <a:buNone/>
            </a:pPr>
            <a:endParaRPr lang="hu-HU" altLang="hu-HU" dirty="0" smtClean="0"/>
          </a:p>
          <a:p>
            <a:pPr marL="0" indent="0" eaLnBrk="1" hangingPunct="1">
              <a:buFontTx/>
              <a:buNone/>
            </a:pPr>
            <a:r>
              <a:rPr lang="hu-HU" altLang="hu-HU" dirty="0" smtClean="0"/>
              <a:t>Hivatalos képviselő(k) által aláírt nyilatkozat</a:t>
            </a:r>
          </a:p>
        </p:txBody>
      </p:sp>
      <p:pic>
        <p:nvPicPr>
          <p:cNvPr id="3072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138" y="6238875"/>
            <a:ext cx="90963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02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altLang="hu-HU" sz="5400" dirty="0" smtClean="0">
                <a:solidFill>
                  <a:schemeClr val="tx2">
                    <a:lumMod val="75000"/>
                  </a:schemeClr>
                </a:solidFill>
              </a:rPr>
              <a:t>A beszámolásról</a:t>
            </a:r>
          </a:p>
        </p:txBody>
      </p:sp>
      <p:sp>
        <p:nvSpPr>
          <p:cNvPr id="3075" name="Tartalom helye 2"/>
          <p:cNvSpPr>
            <a:spLocks noGrp="1"/>
          </p:cNvSpPr>
          <p:nvPr>
            <p:ph idx="1"/>
          </p:nvPr>
        </p:nvSpPr>
        <p:spPr>
          <a:xfrm>
            <a:off x="395536" y="1628800"/>
            <a:ext cx="8568952" cy="45259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endParaRPr lang="hu-HU" altLang="hu-HU" dirty="0" smtClean="0"/>
          </a:p>
          <a:p>
            <a:pPr marL="0" indent="0" eaLnBrk="1" hangingPunct="1">
              <a:buFontTx/>
              <a:buNone/>
            </a:pPr>
            <a:r>
              <a:rPr lang="hu-HU" altLang="hu-HU" sz="3600" b="1" i="1" dirty="0" smtClean="0"/>
              <a:t>Feltételek:</a:t>
            </a:r>
            <a:r>
              <a:rPr lang="hu-HU" altLang="hu-HU" sz="3600" dirty="0" smtClean="0"/>
              <a:t>Támogatási szerződésük I.4. C</a:t>
            </a:r>
            <a:r>
              <a:rPr lang="hu-HU" altLang="hu-HU" sz="3600" dirty="0"/>
              <a:t>ikke </a:t>
            </a:r>
            <a:r>
              <a:rPr lang="hu-HU" altLang="hu-HU" sz="3600" dirty="0" smtClean="0"/>
              <a:t>		és </a:t>
            </a:r>
            <a:r>
              <a:rPr lang="hu-HU" altLang="hu-HU" sz="3600" dirty="0"/>
              <a:t>III. számú </a:t>
            </a:r>
            <a:r>
              <a:rPr lang="hu-HU" altLang="hu-HU" sz="3600" dirty="0" smtClean="0"/>
              <a:t>melléklete</a:t>
            </a:r>
          </a:p>
          <a:p>
            <a:pPr marL="0" indent="0" eaLnBrk="1" hangingPunct="1">
              <a:buFontTx/>
              <a:buNone/>
            </a:pPr>
            <a:r>
              <a:rPr lang="hu-HU" altLang="hu-HU" sz="3600" dirty="0" smtClean="0"/>
              <a:t> </a:t>
            </a:r>
          </a:p>
          <a:p>
            <a:pPr marL="0" lvl="5" indent="0" fontAlgn="base">
              <a:spcAft>
                <a:spcPct val="0"/>
              </a:spcAft>
              <a:buNone/>
            </a:pPr>
            <a:r>
              <a:rPr lang="hu-HU" altLang="hu-HU" sz="3600" b="1" i="1" dirty="0" smtClean="0"/>
              <a:t>Részletek: </a:t>
            </a:r>
            <a:r>
              <a:rPr lang="hu-HU" altLang="hu-HU" sz="3600" dirty="0" smtClean="0"/>
              <a:t>beszámolás útmutatóban</a:t>
            </a:r>
            <a:endParaRPr lang="hu-HU" altLang="hu-HU" sz="3600" dirty="0"/>
          </a:p>
        </p:txBody>
      </p:sp>
      <p:pic>
        <p:nvPicPr>
          <p:cNvPr id="3076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138" y="6238875"/>
            <a:ext cx="90963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altLang="hu-HU" sz="5400" dirty="0" smtClean="0">
                <a:solidFill>
                  <a:schemeClr val="tx2">
                    <a:lumMod val="75000"/>
                  </a:schemeClr>
                </a:solidFill>
              </a:rPr>
              <a:t>Tartalmi elvárások </a:t>
            </a:r>
            <a:br>
              <a:rPr lang="hu-HU" altLang="hu-HU" sz="54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hu-HU" altLang="hu-HU" sz="3200" dirty="0" smtClean="0">
                <a:solidFill>
                  <a:schemeClr val="tx2">
                    <a:lumMod val="75000"/>
                  </a:schemeClr>
                </a:solidFill>
              </a:rPr>
              <a:t>Mitől lesz tartalmilag megfelelő a beszámoló?</a:t>
            </a:r>
            <a:endParaRPr lang="hu-HU" altLang="hu-HU" sz="54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075" name="Tartalom helye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4525963"/>
          </a:xfrm>
        </p:spPr>
        <p:txBody>
          <a:bodyPr/>
          <a:lstStyle/>
          <a:p>
            <a:pPr marL="0" indent="0" eaLnBrk="1" hangingPunct="1">
              <a:buNone/>
            </a:pPr>
            <a:endParaRPr lang="hu-HU" altLang="hu-HU" sz="3600" i="1" dirty="0" smtClean="0"/>
          </a:p>
          <a:p>
            <a:pPr marL="0" indent="0" eaLnBrk="1" hangingPunct="1">
              <a:buNone/>
            </a:pPr>
            <a:r>
              <a:rPr lang="hu-HU" altLang="hu-HU" sz="3600" i="1" dirty="0" smtClean="0"/>
              <a:t>Nem </a:t>
            </a:r>
            <a:r>
              <a:rPr lang="hu-HU" altLang="hu-HU" sz="3600" i="1" dirty="0"/>
              <a:t>mobilitási </a:t>
            </a:r>
            <a:r>
              <a:rPr lang="hu-HU" altLang="hu-HU" sz="3600" i="1" dirty="0" smtClean="0"/>
              <a:t>projekt. </a:t>
            </a:r>
            <a:r>
              <a:rPr lang="hu-HU" altLang="hu-HU" sz="3600" i="1" dirty="0"/>
              <a:t>Bármiről is írjanak, ne csak a mobilitásokra koncentráljanak</a:t>
            </a:r>
            <a:r>
              <a:rPr lang="hu-HU" altLang="hu-HU" sz="3600" i="1" dirty="0" smtClean="0"/>
              <a:t>.</a:t>
            </a:r>
          </a:p>
          <a:p>
            <a:pPr marL="0" indent="0" algn="r" eaLnBrk="1" hangingPunct="1">
              <a:buFontTx/>
              <a:buNone/>
            </a:pPr>
            <a:endParaRPr lang="hu-HU" altLang="hu-HU" sz="3600" b="1" dirty="0" smtClean="0"/>
          </a:p>
          <a:p>
            <a:pPr marL="0" indent="0" algn="r" eaLnBrk="1" hangingPunct="1">
              <a:buFontTx/>
              <a:buNone/>
            </a:pPr>
            <a:r>
              <a:rPr lang="hu-HU" altLang="hu-HU" sz="3600" b="1" dirty="0" smtClean="0"/>
              <a:t>Pályázatukban </a:t>
            </a:r>
            <a:r>
              <a:rPr lang="hu-HU" altLang="hu-HU" sz="3600" b="1" dirty="0"/>
              <a:t>vállaltakból kiindulva </a:t>
            </a:r>
            <a:r>
              <a:rPr lang="hu-HU" altLang="hu-HU" sz="3600" b="1" dirty="0" smtClean="0"/>
              <a:t>bemutatják, </a:t>
            </a:r>
            <a:r>
              <a:rPr lang="hu-HU" altLang="hu-HU" sz="3600" b="1" dirty="0"/>
              <a:t>hogy mit valósítottak </a:t>
            </a:r>
            <a:r>
              <a:rPr lang="hu-HU" altLang="hu-HU" sz="3600" b="1" dirty="0" smtClean="0"/>
              <a:t>meg</a:t>
            </a:r>
          </a:p>
          <a:p>
            <a:pPr marL="0" indent="0" algn="r" eaLnBrk="1" hangingPunct="1">
              <a:buFontTx/>
              <a:buNone/>
            </a:pPr>
            <a:endParaRPr lang="hu-HU" altLang="hu-HU" sz="3600" b="1" dirty="0"/>
          </a:p>
        </p:txBody>
      </p:sp>
      <p:pic>
        <p:nvPicPr>
          <p:cNvPr id="3076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138" y="6238875"/>
            <a:ext cx="90963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508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altLang="hu-HU" sz="5400" dirty="0">
                <a:solidFill>
                  <a:schemeClr val="tx2">
                    <a:lumMod val="75000"/>
                  </a:schemeClr>
                </a:solidFill>
              </a:rPr>
              <a:t>Tartalmi elvárások 2</a:t>
            </a:r>
            <a:r>
              <a:rPr lang="hu-HU" altLang="hu-HU" sz="54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3075" name="Tartalom helye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hu-HU" altLang="hu-HU" sz="3600" i="1" dirty="0" smtClean="0"/>
              <a:t>Az esetleges változásokat bemutatják és indokolják</a:t>
            </a:r>
          </a:p>
          <a:p>
            <a:pPr marL="0" indent="0" eaLnBrk="1" hangingPunct="1">
              <a:buFontTx/>
              <a:buNone/>
            </a:pPr>
            <a:endParaRPr lang="hu-HU" altLang="hu-HU" sz="3600" i="1" dirty="0" smtClean="0"/>
          </a:p>
          <a:p>
            <a:pPr marL="0" indent="0" eaLnBrk="1" hangingPunct="1">
              <a:buNone/>
            </a:pPr>
            <a:r>
              <a:rPr lang="hu-HU" altLang="hu-HU" sz="3600" dirty="0"/>
              <a:t>Ismertetik az eredményeket is, ha vannak</a:t>
            </a:r>
          </a:p>
          <a:p>
            <a:pPr marL="0" indent="0" eaLnBrk="1" hangingPunct="1">
              <a:buFontTx/>
              <a:buNone/>
            </a:pPr>
            <a:endParaRPr lang="hu-HU" altLang="hu-HU" sz="3600" i="1" dirty="0"/>
          </a:p>
        </p:txBody>
      </p:sp>
      <p:pic>
        <p:nvPicPr>
          <p:cNvPr id="3076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138" y="6238875"/>
            <a:ext cx="90963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367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altLang="hu-HU" sz="5400" dirty="0" smtClean="0">
                <a:solidFill>
                  <a:schemeClr val="tx2">
                    <a:lumMod val="75000"/>
                  </a:schemeClr>
                </a:solidFill>
              </a:rPr>
              <a:t>Tartalmi elvárások 3.</a:t>
            </a:r>
          </a:p>
        </p:txBody>
      </p:sp>
      <p:sp>
        <p:nvSpPr>
          <p:cNvPr id="3075" name="Tartalom helye 2"/>
          <p:cNvSpPr>
            <a:spLocks noGrp="1"/>
          </p:cNvSpPr>
          <p:nvPr>
            <p:ph idx="1"/>
          </p:nvPr>
        </p:nvSpPr>
        <p:spPr>
          <a:xfrm>
            <a:off x="179512" y="1628801"/>
            <a:ext cx="8784976" cy="3096344"/>
          </a:xfrm>
        </p:spPr>
        <p:txBody>
          <a:bodyPr/>
          <a:lstStyle/>
          <a:p>
            <a:pPr marL="0" indent="0" algn="just" eaLnBrk="1" hangingPunct="1">
              <a:buFontTx/>
              <a:buNone/>
            </a:pPr>
            <a:endParaRPr lang="hu-HU" altLang="hu-HU" sz="4000" dirty="0"/>
          </a:p>
          <a:p>
            <a:pPr marL="0" indent="0" algn="just" eaLnBrk="1" hangingPunct="1">
              <a:buFontTx/>
              <a:buNone/>
            </a:pPr>
            <a:r>
              <a:rPr lang="hu-HU" altLang="hu-HU" sz="4000" dirty="0" smtClean="0"/>
              <a:t>Részletesen kifejtik, hogy a projektet és annak eredményeit miként népszerűsítették/</a:t>
            </a:r>
            <a:r>
              <a:rPr lang="hu-HU" altLang="hu-HU" sz="4000" dirty="0" err="1" smtClean="0"/>
              <a:t>disszeminálták</a:t>
            </a:r>
            <a:r>
              <a:rPr lang="hu-HU" altLang="hu-HU" sz="4000" dirty="0" smtClean="0"/>
              <a:t>. </a:t>
            </a:r>
          </a:p>
          <a:p>
            <a:pPr marL="0" indent="0" algn="r" eaLnBrk="1" hangingPunct="1">
              <a:buFontTx/>
              <a:buNone/>
            </a:pPr>
            <a:endParaRPr lang="hu-HU" altLang="hu-HU" sz="4000" dirty="0"/>
          </a:p>
          <a:p>
            <a:pPr marL="0" indent="0" algn="r" eaLnBrk="1" hangingPunct="1">
              <a:buFontTx/>
              <a:buNone/>
            </a:pPr>
            <a:endParaRPr lang="hu-HU" altLang="hu-HU" sz="3600" dirty="0" smtClean="0"/>
          </a:p>
          <a:p>
            <a:pPr marL="0" indent="0" eaLnBrk="1" hangingPunct="1">
              <a:buFontTx/>
              <a:buNone/>
            </a:pPr>
            <a:endParaRPr lang="hu-HU" altLang="hu-HU" sz="3600" i="1" dirty="0"/>
          </a:p>
        </p:txBody>
      </p:sp>
      <p:pic>
        <p:nvPicPr>
          <p:cNvPr id="3076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138" y="6238875"/>
            <a:ext cx="90963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828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altLang="hu-HU" sz="5400" dirty="0">
                <a:solidFill>
                  <a:schemeClr val="tx2">
                    <a:lumMod val="75000"/>
                  </a:schemeClr>
                </a:solidFill>
              </a:rPr>
              <a:t>Tartalmi </a:t>
            </a:r>
            <a:r>
              <a:rPr lang="hu-HU" altLang="hu-HU" sz="5400" dirty="0" smtClean="0">
                <a:solidFill>
                  <a:schemeClr val="tx2">
                    <a:lumMod val="75000"/>
                  </a:schemeClr>
                </a:solidFill>
              </a:rPr>
              <a:t>elvárások 4.</a:t>
            </a:r>
          </a:p>
        </p:txBody>
      </p:sp>
      <p:sp>
        <p:nvSpPr>
          <p:cNvPr id="3075" name="Tartalom helye 2"/>
          <p:cNvSpPr>
            <a:spLocks noGrp="1"/>
          </p:cNvSpPr>
          <p:nvPr>
            <p:ph idx="1"/>
          </p:nvPr>
        </p:nvSpPr>
        <p:spPr>
          <a:xfrm>
            <a:off x="107504" y="1628800"/>
            <a:ext cx="8856984" cy="4525963"/>
          </a:xfrm>
        </p:spPr>
        <p:txBody>
          <a:bodyPr/>
          <a:lstStyle/>
          <a:p>
            <a:pPr marL="0" indent="0" algn="just" eaLnBrk="1" hangingPunct="1">
              <a:buFontTx/>
              <a:buNone/>
            </a:pPr>
            <a:endParaRPr lang="hu-HU" altLang="hu-HU" sz="3800" i="1" dirty="0" smtClean="0"/>
          </a:p>
          <a:p>
            <a:pPr marL="0" indent="0" algn="just" eaLnBrk="1" hangingPunct="1">
              <a:buFontTx/>
              <a:buNone/>
            </a:pPr>
            <a:r>
              <a:rPr lang="hu-HU" altLang="hu-HU" sz="3800" i="1" dirty="0" smtClean="0"/>
              <a:t>Az együttműködés és a partnerek értékelése</a:t>
            </a:r>
          </a:p>
          <a:p>
            <a:pPr marL="0" indent="0" algn="just" eaLnBrk="1" hangingPunct="1">
              <a:buFontTx/>
              <a:buNone/>
            </a:pPr>
            <a:endParaRPr lang="hu-HU" altLang="hu-HU" sz="3800" b="1" dirty="0"/>
          </a:p>
          <a:p>
            <a:pPr marL="0" indent="0" algn="just" eaLnBrk="1" hangingPunct="1">
              <a:buFontTx/>
              <a:buNone/>
            </a:pPr>
            <a:r>
              <a:rPr lang="hu-HU" altLang="hu-HU" sz="3800" b="1" dirty="0" smtClean="0"/>
              <a:t>Kérjük a munkamegosztás kifejtését is</a:t>
            </a:r>
          </a:p>
        </p:txBody>
      </p:sp>
      <p:pic>
        <p:nvPicPr>
          <p:cNvPr id="3076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138" y="6238875"/>
            <a:ext cx="90963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367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altLang="hu-HU" sz="5400" dirty="0">
                <a:solidFill>
                  <a:schemeClr val="tx2">
                    <a:lumMod val="75000"/>
                  </a:schemeClr>
                </a:solidFill>
              </a:rPr>
              <a:t>Tartalmi </a:t>
            </a:r>
            <a:r>
              <a:rPr lang="hu-HU" altLang="hu-HU" sz="5400" dirty="0" smtClean="0">
                <a:solidFill>
                  <a:schemeClr val="tx2">
                    <a:lumMod val="75000"/>
                  </a:schemeClr>
                </a:solidFill>
              </a:rPr>
              <a:t>elvárások</a:t>
            </a:r>
          </a:p>
        </p:txBody>
      </p:sp>
      <p:sp>
        <p:nvSpPr>
          <p:cNvPr id="3075" name="Tartalom helye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endParaRPr lang="hu-HU" altLang="hu-HU" sz="3600" i="1" dirty="0" smtClean="0"/>
          </a:p>
          <a:p>
            <a:pPr marL="0" indent="0" algn="ctr" eaLnBrk="1" hangingPunct="1">
              <a:buFontTx/>
              <a:buNone/>
            </a:pPr>
            <a:r>
              <a:rPr lang="hu-HU" altLang="hu-HU" sz="3600" b="1" i="1" dirty="0" smtClean="0"/>
              <a:t>Az ezeknek megfelelő, </a:t>
            </a:r>
            <a:r>
              <a:rPr lang="hu-HU" altLang="hu-HU" sz="3600" b="1" i="1" dirty="0"/>
              <a:t>l</a:t>
            </a:r>
            <a:r>
              <a:rPr lang="hu-HU" altLang="hu-HU" sz="3600" b="1" i="1" dirty="0" smtClean="0"/>
              <a:t>elkiismeretesen elkészített beszámolók fogadhatók el.</a:t>
            </a:r>
            <a:endParaRPr lang="hu-HU" altLang="hu-HU" sz="3600" b="1" dirty="0"/>
          </a:p>
          <a:p>
            <a:pPr marL="0" indent="0" eaLnBrk="1" hangingPunct="1">
              <a:buFontTx/>
              <a:buNone/>
            </a:pPr>
            <a:endParaRPr lang="hu-HU" altLang="hu-HU" sz="3600" i="1" dirty="0"/>
          </a:p>
          <a:p>
            <a:pPr marL="0" indent="0" eaLnBrk="1" hangingPunct="1">
              <a:buFontTx/>
              <a:buNone/>
            </a:pPr>
            <a:r>
              <a:rPr lang="hu-HU" altLang="hu-HU" sz="3600" i="1" dirty="0"/>
              <a:t>A</a:t>
            </a:r>
            <a:r>
              <a:rPr lang="hu-HU" altLang="hu-HU" sz="3600" i="1" dirty="0" smtClean="0"/>
              <a:t> beszámolókból tudjuk elsődlegesen megismerni a projekteket. </a:t>
            </a:r>
            <a:endParaRPr lang="hu-HU" altLang="hu-HU" sz="3600" i="1" dirty="0"/>
          </a:p>
        </p:txBody>
      </p:sp>
      <p:pic>
        <p:nvPicPr>
          <p:cNvPr id="3076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138" y="6238875"/>
            <a:ext cx="90963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558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altLang="hu-HU" sz="5400" dirty="0" smtClean="0">
                <a:solidFill>
                  <a:schemeClr val="tx2">
                    <a:lumMod val="75000"/>
                  </a:schemeClr>
                </a:solidFill>
              </a:rPr>
              <a:t>Hogyan is néz ki az űrlap?</a:t>
            </a:r>
          </a:p>
        </p:txBody>
      </p:sp>
      <p:sp>
        <p:nvSpPr>
          <p:cNvPr id="3075" name="Tartalom helye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endParaRPr lang="hu-HU" altLang="hu-HU" sz="4000" b="1" i="1" dirty="0"/>
          </a:p>
          <a:p>
            <a:pPr marL="0" indent="0" algn="ctr" eaLnBrk="1" hangingPunct="1">
              <a:buFontTx/>
              <a:buNone/>
            </a:pPr>
            <a:endParaRPr lang="hu-HU" altLang="hu-HU" sz="4000" b="1" i="1" dirty="0" smtClean="0"/>
          </a:p>
          <a:p>
            <a:pPr marL="0" indent="0" algn="r" eaLnBrk="1" hangingPunct="1">
              <a:buFontTx/>
              <a:buNone/>
            </a:pPr>
            <a:r>
              <a:rPr lang="hu-HU" altLang="hu-HU" sz="4000" b="1" i="1" dirty="0" smtClean="0"/>
              <a:t>		</a:t>
            </a:r>
            <a:endParaRPr lang="hu-HU" altLang="hu-HU" sz="4000" b="1" i="1" dirty="0"/>
          </a:p>
        </p:txBody>
      </p:sp>
      <p:pic>
        <p:nvPicPr>
          <p:cNvPr id="3076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138" y="6238875"/>
            <a:ext cx="90963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851479"/>
            <a:ext cx="3876675" cy="111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036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artalom helye 2"/>
          <p:cNvSpPr>
            <a:spLocks noGrp="1"/>
          </p:cNvSpPr>
          <p:nvPr>
            <p:ph idx="1"/>
          </p:nvPr>
        </p:nvSpPr>
        <p:spPr>
          <a:xfrm>
            <a:off x="457200" y="2636838"/>
            <a:ext cx="8229600" cy="3489325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hu-HU" altLang="hu-HU" sz="8800" dirty="0" smtClean="0">
                <a:solidFill>
                  <a:schemeClr val="tx2">
                    <a:lumMod val="75000"/>
                  </a:schemeClr>
                </a:solidFill>
              </a:rPr>
              <a:t>A </a:t>
            </a:r>
            <a:r>
              <a:rPr lang="hu-HU" altLang="hu-HU" sz="8800" dirty="0" err="1" smtClean="0">
                <a:solidFill>
                  <a:schemeClr val="tx2">
                    <a:lumMod val="75000"/>
                  </a:schemeClr>
                </a:solidFill>
              </a:rPr>
              <a:t>záróbeszámoló</a:t>
            </a:r>
            <a:endParaRPr lang="hu-HU" altLang="hu-HU" sz="88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1267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138" y="6238875"/>
            <a:ext cx="90963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altLang="hu-HU" sz="5400" dirty="0" smtClean="0">
                <a:solidFill>
                  <a:schemeClr val="tx2">
                    <a:lumMod val="75000"/>
                  </a:schemeClr>
                </a:solidFill>
              </a:rPr>
              <a:t>Szereplők</a:t>
            </a:r>
          </a:p>
        </p:txBody>
      </p:sp>
      <p:sp>
        <p:nvSpPr>
          <p:cNvPr id="4099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hu-HU" altLang="hu-HU" sz="4400" dirty="0" smtClean="0">
                <a:solidFill>
                  <a:schemeClr val="bg2">
                    <a:lumMod val="50000"/>
                  </a:schemeClr>
                </a:solidFill>
              </a:rPr>
              <a:t>Koordinátor intézmény </a:t>
            </a:r>
          </a:p>
          <a:p>
            <a:pPr marL="0" indent="0" eaLnBrk="1" hangingPunct="1">
              <a:buFontTx/>
              <a:buNone/>
              <a:defRPr/>
            </a:pPr>
            <a:r>
              <a:rPr lang="hu-HU" altLang="hu-HU" sz="4400" dirty="0" smtClean="0">
                <a:solidFill>
                  <a:schemeClr val="bg2">
                    <a:lumMod val="50000"/>
                  </a:schemeClr>
                </a:solidFill>
              </a:rPr>
              <a:t>Partner intézmény(</a:t>
            </a:r>
            <a:r>
              <a:rPr lang="hu-HU" altLang="hu-HU" sz="4400" dirty="0" err="1" smtClean="0">
                <a:solidFill>
                  <a:schemeClr val="bg2">
                    <a:lumMod val="50000"/>
                  </a:schemeClr>
                </a:solidFill>
              </a:rPr>
              <a:t>ek</a:t>
            </a:r>
            <a:r>
              <a:rPr lang="hu-HU" altLang="hu-HU" sz="4400" dirty="0" smtClean="0">
                <a:solidFill>
                  <a:schemeClr val="bg2">
                    <a:lumMod val="50000"/>
                  </a:schemeClr>
                </a:solidFill>
              </a:rPr>
              <a:t>)</a:t>
            </a:r>
          </a:p>
          <a:p>
            <a:pPr marL="0" indent="0" eaLnBrk="1" hangingPunct="1">
              <a:buFontTx/>
              <a:buNone/>
              <a:defRPr/>
            </a:pPr>
            <a:endParaRPr lang="hu-HU" altLang="hu-HU" sz="4400" dirty="0"/>
          </a:p>
          <a:p>
            <a:pPr marL="0" indent="0" algn="r" eaLnBrk="1" hangingPunct="1">
              <a:buFontTx/>
              <a:buNone/>
              <a:defRPr/>
            </a:pPr>
            <a:r>
              <a:rPr lang="hu-HU" altLang="hu-HU" sz="4400" dirty="0" smtClean="0"/>
              <a:t>Koordinátor nemzeti iroda</a:t>
            </a:r>
          </a:p>
          <a:p>
            <a:pPr marL="0" indent="0" algn="r" eaLnBrk="1" hangingPunct="1">
              <a:buFontTx/>
              <a:buNone/>
              <a:defRPr/>
            </a:pPr>
            <a:r>
              <a:rPr lang="hu-HU" altLang="hu-HU" sz="4400" dirty="0" smtClean="0"/>
              <a:t>Partner NI(</a:t>
            </a:r>
            <a:r>
              <a:rPr lang="hu-HU" altLang="hu-HU" sz="4400" dirty="0" err="1" smtClean="0"/>
              <a:t>-k</a:t>
            </a:r>
            <a:r>
              <a:rPr lang="hu-HU" altLang="hu-HU" sz="4400" dirty="0" smtClean="0"/>
              <a:t>)</a:t>
            </a:r>
          </a:p>
        </p:txBody>
      </p:sp>
      <p:pic>
        <p:nvPicPr>
          <p:cNvPr id="12292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138" y="6238875"/>
            <a:ext cx="90963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ím 1"/>
          <p:cNvSpPr>
            <a:spLocks noGrp="1"/>
          </p:cNvSpPr>
          <p:nvPr>
            <p:ph type="title"/>
          </p:nvPr>
        </p:nvSpPr>
        <p:spPr>
          <a:xfrm>
            <a:off x="468313" y="-7938"/>
            <a:ext cx="7991475" cy="1143001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5400" dirty="0" smtClean="0">
                <a:solidFill>
                  <a:schemeClr val="tx2">
                    <a:lumMod val="75000"/>
                  </a:schemeClr>
                </a:solidFill>
              </a:rPr>
              <a:t>Koordinátor intézmény</a:t>
            </a:r>
          </a:p>
        </p:txBody>
      </p:sp>
      <p:sp>
        <p:nvSpPr>
          <p:cNvPr id="14339" name="Tartalom helye 2"/>
          <p:cNvSpPr>
            <a:spLocks noGrp="1"/>
          </p:cNvSpPr>
          <p:nvPr>
            <p:ph idx="1"/>
          </p:nvPr>
        </p:nvSpPr>
        <p:spPr>
          <a:xfrm>
            <a:off x="395288" y="1196975"/>
            <a:ext cx="8425184" cy="4608289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hu-HU" altLang="hu-HU" b="1" dirty="0" smtClean="0"/>
              <a:t>Megírja a projekt teljes tartalmi beszámolóját (a partnerekkel együttműködve)</a:t>
            </a:r>
          </a:p>
          <a:p>
            <a:pPr marL="0" indent="0" eaLnBrk="1" hangingPunct="1">
              <a:buFontTx/>
              <a:buNone/>
            </a:pPr>
            <a:endParaRPr lang="hu-HU" altLang="hu-HU" dirty="0" smtClean="0"/>
          </a:p>
          <a:p>
            <a:pPr marL="0" indent="0" eaLnBrk="1" hangingPunct="1">
              <a:buFontTx/>
              <a:buNone/>
            </a:pPr>
            <a:r>
              <a:rPr lang="hu-HU" altLang="hu-HU" dirty="0" smtClean="0"/>
              <a:t>Elkészíti a saját támogatásra vonatkozó pénzügyi beszámolót</a:t>
            </a:r>
          </a:p>
          <a:p>
            <a:pPr marL="0" indent="0" eaLnBrk="1" hangingPunct="1">
              <a:buFontTx/>
              <a:buNone/>
            </a:pPr>
            <a:endParaRPr lang="hu-HU" altLang="hu-HU" dirty="0" smtClean="0"/>
          </a:p>
          <a:p>
            <a:pPr marL="0" lvl="0" indent="0">
              <a:buNone/>
            </a:pPr>
            <a:r>
              <a:rPr lang="hu-HU" dirty="0"/>
              <a:t>Az Erasmus+ Project </a:t>
            </a:r>
            <a:r>
              <a:rPr lang="hu-HU" dirty="0" err="1"/>
              <a:t>Results</a:t>
            </a:r>
            <a:r>
              <a:rPr lang="hu-HU" dirty="0"/>
              <a:t> </a:t>
            </a:r>
            <a:r>
              <a:rPr lang="hu-HU" dirty="0" err="1"/>
              <a:t>disszeminációs</a:t>
            </a:r>
            <a:r>
              <a:rPr lang="hu-HU" dirty="0"/>
              <a:t> felületre felölti a projekt során született termékeket.</a:t>
            </a:r>
          </a:p>
        </p:txBody>
      </p:sp>
      <p:pic>
        <p:nvPicPr>
          <p:cNvPr id="14340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138" y="6238875"/>
            <a:ext cx="90963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ím 1"/>
          <p:cNvSpPr>
            <a:spLocks noGrp="1"/>
          </p:cNvSpPr>
          <p:nvPr>
            <p:ph type="title"/>
          </p:nvPr>
        </p:nvSpPr>
        <p:spPr>
          <a:xfrm>
            <a:off x="468313" y="-7938"/>
            <a:ext cx="7991475" cy="1143001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5400" dirty="0" smtClean="0">
                <a:solidFill>
                  <a:schemeClr val="tx2">
                    <a:lumMod val="75000"/>
                  </a:schemeClr>
                </a:solidFill>
              </a:rPr>
              <a:t>Koordinátor intézmény</a:t>
            </a:r>
          </a:p>
        </p:txBody>
      </p:sp>
      <p:sp>
        <p:nvSpPr>
          <p:cNvPr id="14339" name="Tartalom helye 2"/>
          <p:cNvSpPr>
            <a:spLocks noGrp="1"/>
          </p:cNvSpPr>
          <p:nvPr>
            <p:ph idx="1"/>
          </p:nvPr>
        </p:nvSpPr>
        <p:spPr>
          <a:xfrm>
            <a:off x="395288" y="1196975"/>
            <a:ext cx="8425184" cy="4525963"/>
          </a:xfrm>
        </p:spPr>
        <p:txBody>
          <a:bodyPr/>
          <a:lstStyle/>
          <a:p>
            <a:pPr marL="0" lvl="0" indent="0">
              <a:buNone/>
            </a:pPr>
            <a:endParaRPr lang="hu-HU" dirty="0" smtClean="0"/>
          </a:p>
          <a:p>
            <a:pPr marL="0" lvl="0" indent="0">
              <a:buNone/>
            </a:pPr>
            <a:r>
              <a:rPr lang="hu-HU" dirty="0" smtClean="0"/>
              <a:t>Benyújtja </a:t>
            </a:r>
            <a:r>
              <a:rPr lang="hu-HU" dirty="0"/>
              <a:t>a saját és a </a:t>
            </a:r>
            <a:r>
              <a:rPr lang="hu-HU" dirty="0" smtClean="0"/>
              <a:t>partnerei </a:t>
            </a:r>
            <a:r>
              <a:rPr lang="hu-HU" dirty="0" err="1"/>
              <a:t>záróbeszámolóit</a:t>
            </a:r>
            <a:r>
              <a:rPr lang="hu-HU" dirty="0"/>
              <a:t>.</a:t>
            </a:r>
          </a:p>
          <a:p>
            <a:pPr marL="0" indent="0" eaLnBrk="1" hangingPunct="1">
              <a:buFontTx/>
              <a:buNone/>
            </a:pPr>
            <a:endParaRPr lang="hu-HU" altLang="hu-HU" dirty="0" smtClean="0"/>
          </a:p>
          <a:p>
            <a:pPr marL="0" indent="0" eaLnBrk="1" hangingPunct="1">
              <a:buFontTx/>
              <a:buNone/>
            </a:pPr>
            <a:r>
              <a:rPr lang="hu-HU" altLang="hu-HU" b="1" dirty="0" smtClean="0"/>
              <a:t>Értesíti a partnereket a tartalmi részről kapott visszajelzésről</a:t>
            </a:r>
          </a:p>
        </p:txBody>
      </p:sp>
      <p:pic>
        <p:nvPicPr>
          <p:cNvPr id="14340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138" y="6238875"/>
            <a:ext cx="90963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908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altLang="hu-HU" sz="5400" dirty="0" smtClean="0">
                <a:solidFill>
                  <a:schemeClr val="tx2">
                    <a:lumMod val="75000"/>
                  </a:schemeClr>
                </a:solidFill>
              </a:rPr>
              <a:t>Beszámolók</a:t>
            </a:r>
          </a:p>
        </p:txBody>
      </p:sp>
      <p:sp>
        <p:nvSpPr>
          <p:cNvPr id="3075" name="Tartalom helye 2"/>
          <p:cNvSpPr>
            <a:spLocks noGrp="1"/>
          </p:cNvSpPr>
          <p:nvPr>
            <p:ph idx="1"/>
          </p:nvPr>
        </p:nvSpPr>
        <p:spPr>
          <a:xfrm>
            <a:off x="395536" y="1628800"/>
            <a:ext cx="8568952" cy="45259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endParaRPr lang="hu-HU" altLang="hu-HU" b="1" dirty="0" smtClean="0"/>
          </a:p>
          <a:p>
            <a:pPr marL="0" indent="0" eaLnBrk="1" hangingPunct="1">
              <a:buFontTx/>
              <a:buNone/>
            </a:pPr>
            <a:r>
              <a:rPr lang="hu-HU" altLang="hu-HU" sz="3600" b="1" dirty="0" smtClean="0"/>
              <a:t>Részbeszámolók</a:t>
            </a:r>
            <a:r>
              <a:rPr lang="hu-HU" altLang="hu-HU" sz="3600" dirty="0" smtClean="0"/>
              <a:t>: a projekt futamideje alatt</a:t>
            </a:r>
          </a:p>
          <a:p>
            <a:pPr marL="0" indent="0" eaLnBrk="1" hangingPunct="1">
              <a:buFontTx/>
              <a:buNone/>
            </a:pPr>
            <a:endParaRPr lang="hu-HU" altLang="hu-HU" sz="3600" dirty="0"/>
          </a:p>
          <a:p>
            <a:pPr marL="0" indent="0" eaLnBrk="1" hangingPunct="1">
              <a:buFontTx/>
              <a:buNone/>
            </a:pPr>
            <a:r>
              <a:rPr lang="hu-HU" altLang="hu-HU" sz="3600" b="1" dirty="0" err="1" smtClean="0"/>
              <a:t>Záróbeszámoló</a:t>
            </a:r>
            <a:r>
              <a:rPr lang="hu-HU" altLang="hu-HU" sz="3600" dirty="0" smtClean="0"/>
              <a:t>: a projekt után</a:t>
            </a:r>
            <a:endParaRPr lang="hu-HU" altLang="hu-HU" sz="3600" dirty="0"/>
          </a:p>
        </p:txBody>
      </p:sp>
      <p:pic>
        <p:nvPicPr>
          <p:cNvPr id="3076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138" y="6238875"/>
            <a:ext cx="90963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207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150" cy="1143000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5400" dirty="0" smtClean="0">
                <a:solidFill>
                  <a:schemeClr val="tx2">
                    <a:lumMod val="75000"/>
                  </a:schemeClr>
                </a:solidFill>
              </a:rPr>
              <a:t>Partner intézmény(</a:t>
            </a:r>
            <a:r>
              <a:rPr lang="hu-HU" altLang="hu-HU" sz="5400" dirty="0" err="1" smtClean="0">
                <a:solidFill>
                  <a:schemeClr val="tx2">
                    <a:lumMod val="75000"/>
                  </a:schemeClr>
                </a:solidFill>
              </a:rPr>
              <a:t>ek</a:t>
            </a:r>
            <a:r>
              <a:rPr lang="hu-HU" altLang="hu-HU" sz="5400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15363" name="Tartalom helye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5259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endParaRPr lang="hu-HU" altLang="hu-HU" sz="3600" dirty="0" smtClean="0"/>
          </a:p>
          <a:p>
            <a:pPr marL="0" indent="0" eaLnBrk="1" hangingPunct="1">
              <a:buFontTx/>
              <a:buNone/>
            </a:pPr>
            <a:r>
              <a:rPr lang="hu-HU" altLang="hu-HU" sz="4000" b="1" dirty="0" smtClean="0"/>
              <a:t>Együttműködnek a koordinátor intézménnyel</a:t>
            </a:r>
          </a:p>
          <a:p>
            <a:pPr marL="0" indent="0" eaLnBrk="1" hangingPunct="1">
              <a:buFontTx/>
              <a:buNone/>
            </a:pPr>
            <a:endParaRPr lang="hu-HU" altLang="hu-HU" sz="4000" dirty="0" smtClean="0"/>
          </a:p>
          <a:p>
            <a:pPr marL="0" indent="0" eaLnBrk="1" hangingPunct="1">
              <a:buFontTx/>
              <a:buNone/>
            </a:pPr>
            <a:r>
              <a:rPr lang="hu-HU" altLang="hu-HU" sz="4000" dirty="0" smtClean="0"/>
              <a:t>Elkészítik a saját támogatásra vonatkozó pénzügyi beszámolót </a:t>
            </a:r>
            <a:r>
              <a:rPr lang="hu-HU" altLang="hu-HU" sz="4000" b="1" dirty="0" smtClean="0"/>
              <a:t>(Nincs tartalmi beszámoló)</a:t>
            </a:r>
          </a:p>
          <a:p>
            <a:pPr marL="0" indent="0" eaLnBrk="1" hangingPunct="1">
              <a:buFontTx/>
              <a:buNone/>
            </a:pPr>
            <a:endParaRPr lang="hu-HU" altLang="hu-HU" dirty="0" smtClean="0"/>
          </a:p>
        </p:txBody>
      </p:sp>
      <p:pic>
        <p:nvPicPr>
          <p:cNvPr id="1536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138" y="6238875"/>
            <a:ext cx="90963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54938" cy="1143000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5400" dirty="0" smtClean="0">
                <a:solidFill>
                  <a:schemeClr val="tx2">
                    <a:lumMod val="75000"/>
                  </a:schemeClr>
                </a:solidFill>
              </a:rPr>
              <a:t>Koordinátor nemzeti iroda</a:t>
            </a:r>
          </a:p>
        </p:txBody>
      </p:sp>
      <p:sp>
        <p:nvSpPr>
          <p:cNvPr id="16387" name="Tartalom helye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45259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endParaRPr lang="hu-HU" altLang="hu-HU" sz="3600" dirty="0" smtClean="0"/>
          </a:p>
          <a:p>
            <a:pPr marL="0" indent="0" eaLnBrk="1" hangingPunct="1">
              <a:buFont typeface="Arial" charset="0"/>
              <a:buNone/>
            </a:pPr>
            <a:r>
              <a:rPr lang="hu-HU" altLang="hu-HU" sz="3600" b="1" dirty="0" smtClean="0"/>
              <a:t>Értékeli a projekt közös tartalmi beszámolóját</a:t>
            </a:r>
          </a:p>
          <a:p>
            <a:pPr marL="0" indent="0" eaLnBrk="1" hangingPunct="1">
              <a:buFont typeface="Arial" charset="0"/>
              <a:buNone/>
            </a:pPr>
            <a:endParaRPr lang="hu-HU" altLang="hu-HU" sz="3600" dirty="0" smtClean="0"/>
          </a:p>
          <a:p>
            <a:pPr marL="0" indent="0" eaLnBrk="1" hangingPunct="1">
              <a:buFont typeface="Arial" charset="0"/>
              <a:buNone/>
            </a:pPr>
            <a:r>
              <a:rPr lang="hu-HU" altLang="hu-HU" sz="3600" dirty="0" smtClean="0"/>
              <a:t>Elbírálja a koordinátor pénzügyi beszámolóját</a:t>
            </a:r>
          </a:p>
          <a:p>
            <a:pPr marL="0" indent="0" eaLnBrk="1" hangingPunct="1">
              <a:buFont typeface="Arial" charset="0"/>
              <a:buNone/>
            </a:pPr>
            <a:endParaRPr lang="hu-HU" altLang="hu-HU" sz="3600" dirty="0" smtClean="0"/>
          </a:p>
          <a:p>
            <a:pPr marL="0" indent="0" eaLnBrk="1" hangingPunct="1">
              <a:buFontTx/>
              <a:buNone/>
            </a:pPr>
            <a:r>
              <a:rPr lang="hu-HU" altLang="hu-HU" sz="3600" b="1" dirty="0" smtClean="0"/>
              <a:t>Értesíti a koordinátort a bírálat eredményéről</a:t>
            </a:r>
          </a:p>
        </p:txBody>
      </p:sp>
      <p:pic>
        <p:nvPicPr>
          <p:cNvPr id="16388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138" y="6238875"/>
            <a:ext cx="90963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54938" cy="1143000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5400" dirty="0" smtClean="0">
                <a:solidFill>
                  <a:schemeClr val="tx2">
                    <a:lumMod val="75000"/>
                  </a:schemeClr>
                </a:solidFill>
              </a:rPr>
              <a:t>Partner nemzeti irodák</a:t>
            </a:r>
          </a:p>
        </p:txBody>
      </p:sp>
      <p:sp>
        <p:nvSpPr>
          <p:cNvPr id="17411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hu-HU" altLang="hu-HU" b="1" dirty="0"/>
              <a:t>Elbírálják a partner intézmény pénzügyi beszámolóját</a:t>
            </a:r>
          </a:p>
          <a:p>
            <a:pPr marL="0" indent="0" eaLnBrk="1" hangingPunct="1">
              <a:buFontTx/>
              <a:buNone/>
            </a:pPr>
            <a:endParaRPr lang="hu-HU" altLang="hu-HU" dirty="0"/>
          </a:p>
          <a:p>
            <a:pPr marL="0" indent="0" eaLnBrk="1" hangingPunct="1">
              <a:buFontTx/>
              <a:buNone/>
            </a:pPr>
            <a:r>
              <a:rPr lang="hu-HU" altLang="hu-HU" dirty="0"/>
              <a:t>Értesítik a saját intézményt:</a:t>
            </a:r>
          </a:p>
          <a:p>
            <a:pPr lvl="2" eaLnBrk="1" hangingPunct="1"/>
            <a:r>
              <a:rPr lang="hu-HU" altLang="hu-HU" sz="3200" dirty="0"/>
              <a:t>A pénzügyi bírálatról</a:t>
            </a:r>
          </a:p>
          <a:p>
            <a:pPr lvl="2" eaLnBrk="1" hangingPunct="1"/>
            <a:r>
              <a:rPr lang="hu-HU" altLang="hu-HU" sz="3200" dirty="0"/>
              <a:t>A koordinátor NI által adott tartalmi pontszámról</a:t>
            </a:r>
          </a:p>
        </p:txBody>
      </p:sp>
      <p:pic>
        <p:nvPicPr>
          <p:cNvPr id="17412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138" y="6238875"/>
            <a:ext cx="90963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altLang="hu-HU" sz="5400" dirty="0" smtClean="0">
                <a:solidFill>
                  <a:schemeClr val="tx2">
                    <a:lumMod val="75000"/>
                  </a:schemeClr>
                </a:solidFill>
              </a:rPr>
              <a:t>Összefoglalva</a:t>
            </a:r>
            <a:endParaRPr lang="hu-HU" altLang="hu-HU" sz="48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8435" name="Tartalom helye 2"/>
          <p:cNvSpPr>
            <a:spLocks noGrp="1"/>
          </p:cNvSpPr>
          <p:nvPr>
            <p:ph idx="1"/>
          </p:nvPr>
        </p:nvSpPr>
        <p:spPr>
          <a:xfrm>
            <a:off x="107950" y="1600200"/>
            <a:ext cx="8928100" cy="4525963"/>
          </a:xfrm>
        </p:spPr>
        <p:txBody>
          <a:bodyPr lIns="90000"/>
          <a:lstStyle/>
          <a:p>
            <a:pPr marL="514350" indent="-514350" eaLnBrk="1" hangingPunct="1">
              <a:buFontTx/>
              <a:buAutoNum type="arabicPeriod"/>
            </a:pPr>
            <a:r>
              <a:rPr lang="hu-HU" altLang="hu-HU" dirty="0" smtClean="0"/>
              <a:t>Koordinátor egyszerre beküldi a saját és a partnerek beszámolóját</a:t>
            </a:r>
          </a:p>
          <a:p>
            <a:pPr marL="514350" indent="-514350" eaLnBrk="1" hangingPunct="1">
              <a:buFontTx/>
              <a:buAutoNum type="arabicPeriod"/>
            </a:pPr>
            <a:r>
              <a:rPr lang="hu-HU" altLang="hu-HU" dirty="0" smtClean="0"/>
              <a:t>Nemzeti irodák formai ellenőrzést végeznek</a:t>
            </a:r>
          </a:p>
          <a:p>
            <a:pPr marL="514350" indent="-514350" eaLnBrk="1" hangingPunct="1">
              <a:buFontTx/>
              <a:buAutoNum type="arabicPeriod"/>
            </a:pPr>
            <a:r>
              <a:rPr lang="hu-HU" altLang="hu-HU" dirty="0" smtClean="0"/>
              <a:t>Közös tartalmi beszámoló bírálata       csak, ha a partnerek formai ellenőrzése is elvégezve </a:t>
            </a:r>
          </a:p>
          <a:p>
            <a:pPr marL="514350" indent="-514350" eaLnBrk="1" hangingPunct="1">
              <a:buFontTx/>
              <a:buAutoNum type="arabicPeriod"/>
            </a:pPr>
            <a:r>
              <a:rPr lang="hu-HU" altLang="hu-HU" dirty="0" smtClean="0"/>
              <a:t>Pénzügyi bírálatok        csak, ha a koordinátor NI kész a tartalmi bírálattal</a:t>
            </a:r>
          </a:p>
          <a:p>
            <a:pPr marL="514350" indent="-514350" eaLnBrk="1" hangingPunct="1">
              <a:buFontTx/>
              <a:buAutoNum type="arabicPeriod"/>
            </a:pPr>
            <a:r>
              <a:rPr lang="hu-HU" altLang="hu-HU" dirty="0" smtClean="0"/>
              <a:t>Beszámolók bírálatának lezárása, kiértesítés</a:t>
            </a:r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429000"/>
            <a:ext cx="5746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7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138" y="6238875"/>
            <a:ext cx="90963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509120"/>
            <a:ext cx="5762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ím 1"/>
          <p:cNvSpPr>
            <a:spLocks noGrp="1"/>
          </p:cNvSpPr>
          <p:nvPr>
            <p:ph type="title"/>
          </p:nvPr>
        </p:nvSpPr>
        <p:spPr>
          <a:xfrm>
            <a:off x="437356" y="15032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5400" dirty="0" smtClean="0">
                <a:solidFill>
                  <a:schemeClr val="tx2">
                    <a:lumMod val="75000"/>
                  </a:schemeClr>
                </a:solidFill>
              </a:rPr>
              <a:t>Egyebek </a:t>
            </a:r>
          </a:p>
        </p:txBody>
      </p:sp>
      <p:sp>
        <p:nvSpPr>
          <p:cNvPr id="14339" name="Tartalom helye 2"/>
          <p:cNvSpPr>
            <a:spLocks noGrp="1"/>
          </p:cNvSpPr>
          <p:nvPr>
            <p:ph idx="1"/>
          </p:nvPr>
        </p:nvSpPr>
        <p:spPr>
          <a:xfrm>
            <a:off x="323528" y="980728"/>
            <a:ext cx="8229600" cy="4525962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endParaRPr lang="hu-HU" altLang="hu-HU" b="1" dirty="0" smtClean="0"/>
          </a:p>
          <a:p>
            <a:pPr marL="0" indent="0" eaLnBrk="1" hangingPunct="1">
              <a:buFontTx/>
              <a:buNone/>
              <a:defRPr/>
            </a:pPr>
            <a:r>
              <a:rPr lang="hu-HU" altLang="hu-HU" b="1" dirty="0" smtClean="0"/>
              <a:t>Határidő </a:t>
            </a:r>
            <a:r>
              <a:rPr lang="hu-HU" altLang="hu-HU" dirty="0" smtClean="0"/>
              <a:t>a szerződésük I.4.4. pontjában rögzítve</a:t>
            </a:r>
          </a:p>
          <a:p>
            <a:pPr lvl="2" eaLnBrk="1" hangingPunct="1">
              <a:defRPr/>
            </a:pPr>
            <a:r>
              <a:rPr lang="hu-HU" sz="2800" dirty="0"/>
              <a:t>projekt záró </a:t>
            </a:r>
            <a:r>
              <a:rPr lang="hu-HU" sz="2800" dirty="0" smtClean="0"/>
              <a:t>időpontját </a:t>
            </a:r>
            <a:r>
              <a:rPr lang="hu-HU" sz="2800" dirty="0"/>
              <a:t>követő 60 napon belül </a:t>
            </a:r>
            <a:endParaRPr lang="hu-HU" sz="2800" dirty="0" smtClean="0"/>
          </a:p>
          <a:p>
            <a:pPr marL="914400" lvl="2" indent="0" eaLnBrk="1" hangingPunct="1">
              <a:buFont typeface="Arial" charset="0"/>
              <a:buNone/>
              <a:defRPr/>
            </a:pPr>
            <a:endParaRPr lang="hu-HU" altLang="hu-HU" dirty="0" smtClean="0"/>
          </a:p>
          <a:p>
            <a:pPr marL="0" indent="0" eaLnBrk="1" hangingPunct="1">
              <a:buFontTx/>
              <a:buNone/>
              <a:defRPr/>
            </a:pPr>
            <a:r>
              <a:rPr lang="hu-HU" altLang="hu-HU" dirty="0" smtClean="0"/>
              <a:t>Beszámolók </a:t>
            </a:r>
            <a:r>
              <a:rPr lang="hu-HU" altLang="hu-HU" b="1" dirty="0" smtClean="0"/>
              <a:t>feldolgozása</a:t>
            </a:r>
            <a:r>
              <a:rPr lang="hu-HU" altLang="hu-HU" dirty="0" smtClean="0"/>
              <a:t>: </a:t>
            </a:r>
            <a:r>
              <a:rPr lang="hu-HU" altLang="hu-HU" i="1" u="sng" dirty="0" smtClean="0"/>
              <a:t>ideális esetben</a:t>
            </a:r>
            <a:r>
              <a:rPr lang="hu-HU" altLang="hu-HU" i="1" dirty="0" smtClean="0"/>
              <a:t> </a:t>
            </a:r>
            <a:r>
              <a:rPr lang="hu-HU" altLang="hu-HU" dirty="0" smtClean="0"/>
              <a:t>60 nap alatt</a:t>
            </a:r>
          </a:p>
          <a:p>
            <a:pPr marL="0" indent="0" eaLnBrk="1" hangingPunct="1">
              <a:buFontTx/>
              <a:buNone/>
              <a:defRPr/>
            </a:pPr>
            <a:endParaRPr lang="hu-HU" altLang="hu-HU" dirty="0"/>
          </a:p>
        </p:txBody>
      </p:sp>
      <p:pic>
        <p:nvPicPr>
          <p:cNvPr id="22532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138" y="6238875"/>
            <a:ext cx="90963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ím 1"/>
          <p:cNvSpPr>
            <a:spLocks noGrp="1"/>
          </p:cNvSpPr>
          <p:nvPr>
            <p:ph type="title"/>
          </p:nvPr>
        </p:nvSpPr>
        <p:spPr>
          <a:xfrm>
            <a:off x="323850" y="11588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5400" dirty="0" smtClean="0">
                <a:solidFill>
                  <a:schemeClr val="tx2">
                    <a:lumMod val="75000"/>
                  </a:schemeClr>
                </a:solidFill>
              </a:rPr>
              <a:t>A tartalmi beszámoló</a:t>
            </a:r>
          </a:p>
        </p:txBody>
      </p:sp>
      <p:sp>
        <p:nvSpPr>
          <p:cNvPr id="26627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hu-HU" altLang="hu-HU" sz="3600" b="1" dirty="0" smtClean="0"/>
              <a:t>Csak a koordinátornak kell elkészítenie</a:t>
            </a:r>
          </a:p>
          <a:p>
            <a:pPr marL="0" indent="0" eaLnBrk="1" hangingPunct="1">
              <a:buFontTx/>
              <a:buNone/>
            </a:pPr>
            <a:endParaRPr lang="hu-HU" altLang="hu-HU" sz="3600" dirty="0"/>
          </a:p>
          <a:p>
            <a:pPr marL="0" indent="0" eaLnBrk="1" hangingPunct="1">
              <a:buFontTx/>
              <a:buNone/>
            </a:pPr>
            <a:r>
              <a:rPr lang="hu-HU" altLang="hu-HU" sz="3600" dirty="0" smtClean="0"/>
              <a:t>Teljes </a:t>
            </a:r>
            <a:r>
              <a:rPr lang="hu-HU" altLang="hu-HU" sz="3600" dirty="0"/>
              <a:t>projektről, annak minden elemével – a partnerekkel együttműködve</a:t>
            </a:r>
          </a:p>
          <a:p>
            <a:pPr marL="0" indent="0" eaLnBrk="1" hangingPunct="1">
              <a:buFontTx/>
              <a:buNone/>
            </a:pPr>
            <a:endParaRPr lang="hu-HU" altLang="hu-HU" sz="3600" dirty="0" smtClean="0"/>
          </a:p>
          <a:p>
            <a:pPr marL="0" indent="0" eaLnBrk="1" hangingPunct="1">
              <a:buNone/>
            </a:pPr>
            <a:r>
              <a:rPr lang="hu-HU" altLang="hu-HU" sz="3600" b="1" dirty="0"/>
              <a:t>Ne a saját intézményükről írjanak</a:t>
            </a:r>
          </a:p>
          <a:p>
            <a:pPr marL="0" indent="0" eaLnBrk="1" hangingPunct="1">
              <a:buFontTx/>
              <a:buNone/>
            </a:pPr>
            <a:endParaRPr lang="hu-HU" altLang="hu-HU" dirty="0"/>
          </a:p>
          <a:p>
            <a:pPr marL="0" indent="0" eaLnBrk="1" hangingPunct="1">
              <a:buFontTx/>
              <a:buNone/>
            </a:pPr>
            <a:endParaRPr lang="hu-HU" altLang="hu-HU" dirty="0" smtClean="0"/>
          </a:p>
        </p:txBody>
      </p:sp>
      <p:pic>
        <p:nvPicPr>
          <p:cNvPr id="26628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138" y="6238875"/>
            <a:ext cx="90963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ím 1"/>
          <p:cNvSpPr>
            <a:spLocks noGrp="1"/>
          </p:cNvSpPr>
          <p:nvPr>
            <p:ph type="title"/>
          </p:nvPr>
        </p:nvSpPr>
        <p:spPr>
          <a:xfrm>
            <a:off x="468312" y="115888"/>
            <a:ext cx="8064127" cy="1143000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5400" dirty="0" smtClean="0">
                <a:solidFill>
                  <a:schemeClr val="tx2">
                    <a:lumMod val="75000"/>
                  </a:schemeClr>
                </a:solidFill>
              </a:rPr>
              <a:t>Tartalmi beszámoló</a:t>
            </a:r>
          </a:p>
        </p:txBody>
      </p:sp>
      <p:sp>
        <p:nvSpPr>
          <p:cNvPr id="25603" name="Tartalom helye 2"/>
          <p:cNvSpPr>
            <a:spLocks noGrp="1"/>
          </p:cNvSpPr>
          <p:nvPr>
            <p:ph idx="1"/>
          </p:nvPr>
        </p:nvSpPr>
        <p:spPr>
          <a:xfrm>
            <a:off x="971600" y="1600200"/>
            <a:ext cx="7416824" cy="45259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endParaRPr lang="hu-HU" altLang="hu-HU" dirty="0" smtClean="0"/>
          </a:p>
          <a:p>
            <a:pPr marL="0" indent="0" eaLnBrk="1" hangingPunct="1">
              <a:buNone/>
            </a:pPr>
            <a:endParaRPr lang="hu-HU" altLang="hu-HU" dirty="0" smtClean="0"/>
          </a:p>
          <a:p>
            <a:pPr marL="0" indent="0" algn="ctr" eaLnBrk="1" hangingPunct="1">
              <a:buNone/>
            </a:pPr>
            <a:r>
              <a:rPr lang="hu-HU" altLang="hu-HU" dirty="0" smtClean="0"/>
              <a:t>A </a:t>
            </a:r>
            <a:r>
              <a:rPr lang="hu-HU" altLang="hu-HU" dirty="0"/>
              <a:t>pályázati űrlap kérdéseivel </a:t>
            </a:r>
            <a:r>
              <a:rPr lang="hu-HU" altLang="hu-HU" dirty="0" smtClean="0"/>
              <a:t>összhangban – a 2019. évi pályázati kalauz segítségével </a:t>
            </a:r>
          </a:p>
          <a:p>
            <a:pPr marL="0" indent="0" algn="ctr" eaLnBrk="1" hangingPunct="1">
              <a:buNone/>
            </a:pPr>
            <a:endParaRPr lang="hu-HU" altLang="hu-HU" dirty="0"/>
          </a:p>
        </p:txBody>
      </p:sp>
      <p:pic>
        <p:nvPicPr>
          <p:cNvPr id="2560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138" y="6238875"/>
            <a:ext cx="90963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725143"/>
            <a:ext cx="1080021" cy="310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dirty="0">
                <a:solidFill>
                  <a:schemeClr val="tx2">
                    <a:lumMod val="75000"/>
                  </a:schemeClr>
                </a:solidFill>
              </a:rPr>
              <a:t>Tartalmi beszámoló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>
                <a:solidFill>
                  <a:srgbClr val="FF0000"/>
                </a:solidFill>
              </a:rPr>
              <a:t>!Helytelen eljárás</a:t>
            </a:r>
            <a:endParaRPr lang="hu-HU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hu-HU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hu-HU" dirty="0" smtClean="0"/>
              <a:t>Pályázat szövegének átmásolása és átírása múlt időbe</a:t>
            </a:r>
            <a:endParaRPr lang="hu-HU" dirty="0"/>
          </a:p>
        </p:txBody>
      </p:sp>
      <p:cxnSp>
        <p:nvCxnSpPr>
          <p:cNvPr id="5" name="Egyenes összekötő 4"/>
          <p:cNvCxnSpPr/>
          <p:nvPr/>
        </p:nvCxnSpPr>
        <p:spPr>
          <a:xfrm>
            <a:off x="539552" y="3068960"/>
            <a:ext cx="7848872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Egyenes összekötő 6"/>
          <p:cNvCxnSpPr/>
          <p:nvPr/>
        </p:nvCxnSpPr>
        <p:spPr>
          <a:xfrm>
            <a:off x="539552" y="3573016"/>
            <a:ext cx="1008112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8229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sz="5400" dirty="0" smtClean="0">
                <a:solidFill>
                  <a:schemeClr val="tx2">
                    <a:lumMod val="75000"/>
                  </a:schemeClr>
                </a:solidFill>
              </a:rPr>
              <a:t>Tartalmi beszámoló</a:t>
            </a:r>
            <a:endParaRPr lang="hu-HU" sz="5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3555" name="Tartalom helye 2"/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45259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hu-HU" altLang="hu-HU" dirty="0" smtClean="0"/>
              <a:t>Pályázatot </a:t>
            </a:r>
            <a:r>
              <a:rPr lang="hu-HU" altLang="hu-HU" dirty="0"/>
              <a:t>bíráló szakértők javaslatainak </a:t>
            </a:r>
            <a:r>
              <a:rPr lang="hu-HU" altLang="hu-HU" dirty="0" smtClean="0"/>
              <a:t>beépüléséről (amennyiben voltak)</a:t>
            </a:r>
            <a:endParaRPr lang="hu-HU" altLang="hu-HU" dirty="0"/>
          </a:p>
          <a:p>
            <a:pPr marL="0" indent="0" eaLnBrk="1" hangingPunct="1">
              <a:buFont typeface="Arial" charset="0"/>
              <a:buNone/>
            </a:pPr>
            <a:endParaRPr lang="hu-HU" altLang="hu-HU" dirty="0" smtClean="0"/>
          </a:p>
          <a:p>
            <a:pPr marL="0" indent="0" eaLnBrk="1" hangingPunct="1">
              <a:buFont typeface="Arial" charset="0"/>
              <a:buNone/>
            </a:pPr>
            <a:r>
              <a:rPr lang="hu-HU" altLang="hu-HU" dirty="0" smtClean="0"/>
              <a:t>Az összegzés: Projektjük bemutatása a kívülállóknak - Miről szólt a projektjük? </a:t>
            </a:r>
          </a:p>
          <a:p>
            <a:pPr marL="0" indent="0" eaLnBrk="1" hangingPunct="1">
              <a:buFont typeface="Arial" charset="0"/>
              <a:buNone/>
            </a:pPr>
            <a:endParaRPr lang="hu-HU" altLang="hu-HU" dirty="0"/>
          </a:p>
          <a:p>
            <a:pPr marL="0" indent="0" eaLnBrk="1" hangingPunct="1">
              <a:buFont typeface="Arial" charset="0"/>
              <a:buNone/>
            </a:pPr>
            <a:r>
              <a:rPr lang="hu-HU" altLang="hu-HU" dirty="0" smtClean="0"/>
              <a:t>Részbeszámolóknál ismertetett tartalmi elvárásoknak meg kell felelni.</a:t>
            </a:r>
          </a:p>
        </p:txBody>
      </p:sp>
      <p:pic>
        <p:nvPicPr>
          <p:cNvPr id="2355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138" y="6238875"/>
            <a:ext cx="90963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hu-HU" altLang="hu-HU" dirty="0" smtClean="0"/>
              <a:t>A projekt után, mit, kik és hogyan</a:t>
            </a:r>
          </a:p>
          <a:p>
            <a:pPr marL="0" indent="0" eaLnBrk="1" hangingPunct="1">
              <a:buFontTx/>
              <a:buNone/>
            </a:pPr>
            <a:endParaRPr lang="hu-HU" altLang="hu-HU" dirty="0" smtClean="0"/>
          </a:p>
          <a:p>
            <a:pPr marL="0" indent="0" eaLnBrk="1" hangingPunct="1">
              <a:buFontTx/>
              <a:buNone/>
            </a:pPr>
            <a:r>
              <a:rPr lang="hu-HU" altLang="hu-HU" dirty="0" smtClean="0"/>
              <a:t>Ne csak a lehetőségeket…</a:t>
            </a:r>
          </a:p>
          <a:p>
            <a:pPr marL="0" indent="0" eaLnBrk="1" hangingPunct="1">
              <a:buFontTx/>
              <a:buNone/>
            </a:pPr>
            <a:endParaRPr lang="hu-HU" altLang="hu-HU" dirty="0" smtClean="0"/>
          </a:p>
          <a:p>
            <a:pPr marL="0" indent="0" eaLnBrk="1" hangingPunct="1">
              <a:buFontTx/>
              <a:buNone/>
            </a:pPr>
            <a:r>
              <a:rPr lang="hu-HU" altLang="hu-HU" dirty="0" smtClean="0"/>
              <a:t>Az eredmények hasznosuljanak az érintett oktatási szektorokban szűkebb vagy tágabb körben</a:t>
            </a:r>
          </a:p>
        </p:txBody>
      </p:sp>
      <p:pic>
        <p:nvPicPr>
          <p:cNvPr id="28675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138" y="6238875"/>
            <a:ext cx="90963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ím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61648" cy="1143000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dirty="0" smtClean="0">
                <a:solidFill>
                  <a:schemeClr val="tx2">
                    <a:lumMod val="75000"/>
                  </a:schemeClr>
                </a:solidFill>
              </a:rPr>
              <a:t>Tartalmi beszámoló - Fenntarthatóság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altLang="hu-HU" sz="5400" dirty="0" smtClean="0">
                <a:solidFill>
                  <a:schemeClr val="tx2">
                    <a:lumMod val="75000"/>
                  </a:schemeClr>
                </a:solidFill>
              </a:rPr>
              <a:t>Hogyan?</a:t>
            </a:r>
          </a:p>
        </p:txBody>
      </p:sp>
      <p:sp>
        <p:nvSpPr>
          <p:cNvPr id="4099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hu-HU" altLang="hu-HU" sz="3600" b="1" i="1" dirty="0" smtClean="0"/>
              <a:t>Pályázott: </a:t>
            </a:r>
            <a:r>
              <a:rPr lang="hu-HU" altLang="hu-HU" sz="3600" dirty="0" smtClean="0"/>
              <a:t>csak a koordinátor</a:t>
            </a:r>
          </a:p>
          <a:p>
            <a:pPr marL="0" indent="0" eaLnBrk="1" hangingPunct="1">
              <a:buFontTx/>
              <a:buNone/>
            </a:pPr>
            <a:r>
              <a:rPr lang="hu-HU" altLang="hu-HU" sz="3600" b="1" i="1" dirty="0" smtClean="0"/>
              <a:t>Szerződött: </a:t>
            </a:r>
            <a:r>
              <a:rPr lang="hu-HU" altLang="hu-HU" sz="3600" dirty="0" smtClean="0"/>
              <a:t>koordinátor és partner(</a:t>
            </a:r>
            <a:r>
              <a:rPr lang="hu-HU" altLang="hu-HU" sz="3600" dirty="0" err="1" smtClean="0"/>
              <a:t>ek</a:t>
            </a:r>
            <a:r>
              <a:rPr lang="hu-HU" altLang="hu-HU" sz="3600" dirty="0" smtClean="0"/>
              <a:t>)</a:t>
            </a:r>
          </a:p>
          <a:p>
            <a:pPr marL="0" indent="0" eaLnBrk="1" hangingPunct="1">
              <a:buFontTx/>
              <a:buNone/>
            </a:pPr>
            <a:endParaRPr lang="hu-HU" altLang="hu-HU" sz="3600" dirty="0" smtClean="0"/>
          </a:p>
          <a:p>
            <a:pPr marL="0" indent="0" eaLnBrk="1" hangingPunct="1">
              <a:buFontTx/>
              <a:buNone/>
            </a:pPr>
            <a:r>
              <a:rPr lang="hu-HU" altLang="hu-HU" sz="3600" b="1" i="1" dirty="0" smtClean="0"/>
              <a:t>Beszámol: </a:t>
            </a:r>
            <a:r>
              <a:rPr lang="hu-HU" altLang="hu-HU" sz="3600" dirty="0" smtClean="0"/>
              <a:t>mindenki, de nem teljesen ugyanúgy          saját felület az MT+</a:t>
            </a:r>
            <a:r>
              <a:rPr lang="hu-HU" altLang="hu-HU" sz="3600" dirty="0" err="1" smtClean="0"/>
              <a:t>-ban</a:t>
            </a:r>
            <a:endParaRPr lang="hu-HU" altLang="hu-HU" sz="3600" dirty="0" smtClean="0"/>
          </a:p>
        </p:txBody>
      </p:sp>
      <p:sp>
        <p:nvSpPr>
          <p:cNvPr id="5" name="Jobbra nyíl 4"/>
          <p:cNvSpPr/>
          <p:nvPr/>
        </p:nvSpPr>
        <p:spPr>
          <a:xfrm>
            <a:off x="2483768" y="4365104"/>
            <a:ext cx="719137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pic>
        <p:nvPicPr>
          <p:cNvPr id="4101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138" y="6238875"/>
            <a:ext cx="90963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ím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136904" cy="1143000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5400" dirty="0" smtClean="0">
                <a:solidFill>
                  <a:schemeClr val="tx2">
                    <a:lumMod val="75000"/>
                  </a:schemeClr>
                </a:solidFill>
              </a:rPr>
              <a:t>Partnerek </a:t>
            </a:r>
            <a:r>
              <a:rPr lang="hu-HU" altLang="hu-HU" sz="5400" dirty="0" err="1" smtClean="0">
                <a:solidFill>
                  <a:schemeClr val="tx2">
                    <a:lumMod val="75000"/>
                  </a:schemeClr>
                </a:solidFill>
              </a:rPr>
              <a:t>záróbeszámolója</a:t>
            </a:r>
            <a:endParaRPr lang="hu-HU" altLang="hu-HU" sz="54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560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endParaRPr lang="hu-HU" altLang="hu-HU" dirty="0" smtClean="0"/>
          </a:p>
          <a:p>
            <a:pPr marL="0" indent="0" algn="ctr" eaLnBrk="1" hangingPunct="1">
              <a:buNone/>
            </a:pPr>
            <a:r>
              <a:rPr lang="hu-HU" altLang="hu-HU" sz="4000" dirty="0" smtClean="0"/>
              <a:t>Csak pénzügyi beszámoló</a:t>
            </a:r>
          </a:p>
        </p:txBody>
      </p:sp>
      <p:pic>
        <p:nvPicPr>
          <p:cNvPr id="2560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138" y="6238875"/>
            <a:ext cx="90963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437112"/>
            <a:ext cx="1079500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79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5400" dirty="0" smtClean="0">
                <a:solidFill>
                  <a:schemeClr val="tx2">
                    <a:lumMod val="75000"/>
                  </a:schemeClr>
                </a:solidFill>
              </a:rPr>
              <a:t>Csatolandó mellékletek</a:t>
            </a:r>
          </a:p>
        </p:txBody>
      </p:sp>
      <p:sp>
        <p:nvSpPr>
          <p:cNvPr id="3072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hu-HU" altLang="hu-HU" dirty="0" smtClean="0"/>
              <a:t>Hivatalos képviselő(k) nyilatkozata</a:t>
            </a:r>
            <a:endParaRPr lang="hu-HU" altLang="hu-HU" i="1" dirty="0" smtClean="0"/>
          </a:p>
          <a:p>
            <a:pPr marL="0" indent="0" eaLnBrk="1" hangingPunct="1">
              <a:buFontTx/>
              <a:buNone/>
            </a:pPr>
            <a:endParaRPr lang="hu-HU" altLang="hu-HU" dirty="0" smtClean="0"/>
          </a:p>
          <a:p>
            <a:pPr marL="0" indent="0" eaLnBrk="1" hangingPunct="1">
              <a:buFontTx/>
              <a:buNone/>
            </a:pPr>
            <a:r>
              <a:rPr lang="hu-HU" altLang="hu-HU" dirty="0" smtClean="0"/>
              <a:t>Számlák – csak a valós költségelemek esetén</a:t>
            </a:r>
          </a:p>
        </p:txBody>
      </p:sp>
      <p:pic>
        <p:nvPicPr>
          <p:cNvPr id="3072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138" y="6238875"/>
            <a:ext cx="90963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1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138" y="6238875"/>
            <a:ext cx="90963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857375"/>
            <a:ext cx="7620000" cy="3143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2588" cy="1143000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5400" dirty="0" smtClean="0">
                <a:solidFill>
                  <a:schemeClr val="tx2">
                    <a:lumMod val="75000"/>
                  </a:schemeClr>
                </a:solidFill>
              </a:rPr>
              <a:t>E+ </a:t>
            </a:r>
            <a:r>
              <a:rPr lang="hu-HU" altLang="hu-HU" sz="5400" dirty="0" err="1" smtClean="0">
                <a:solidFill>
                  <a:schemeClr val="tx2">
                    <a:lumMod val="75000"/>
                  </a:schemeClr>
                </a:solidFill>
              </a:rPr>
              <a:t>disszeminációs</a:t>
            </a:r>
            <a:r>
              <a:rPr lang="hu-HU" altLang="hu-HU" sz="5400" dirty="0" smtClean="0">
                <a:solidFill>
                  <a:schemeClr val="tx2">
                    <a:lumMod val="75000"/>
                  </a:schemeClr>
                </a:solidFill>
              </a:rPr>
              <a:t> felület (EPRP)</a:t>
            </a:r>
          </a:p>
        </p:txBody>
      </p:sp>
      <p:sp>
        <p:nvSpPr>
          <p:cNvPr id="33795" name="Tartalom helye 2"/>
          <p:cNvSpPr>
            <a:spLocks noGrp="1"/>
          </p:cNvSpPr>
          <p:nvPr>
            <p:ph idx="1"/>
          </p:nvPr>
        </p:nvSpPr>
        <p:spPr>
          <a:xfrm>
            <a:off x="437356" y="1556792"/>
            <a:ext cx="8229600" cy="45259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hu-HU" altLang="hu-HU" sz="3600" b="1" dirty="0" smtClean="0"/>
              <a:t>Nemcsak projektet megvalósítók számára</a:t>
            </a:r>
          </a:p>
          <a:p>
            <a:pPr marL="0" indent="0" eaLnBrk="1" hangingPunct="1">
              <a:buFontTx/>
              <a:buNone/>
            </a:pPr>
            <a:endParaRPr lang="hu-HU" altLang="hu-HU" dirty="0" smtClean="0"/>
          </a:p>
          <a:p>
            <a:pPr marL="0" indent="0" eaLnBrk="1" hangingPunct="1">
              <a:buFontTx/>
              <a:buNone/>
            </a:pPr>
            <a:r>
              <a:rPr lang="hu-HU" altLang="hu-HU" dirty="0" smtClean="0"/>
              <a:t>Projekt ötletek, partnerkeresés</a:t>
            </a:r>
          </a:p>
          <a:p>
            <a:pPr marL="0" indent="0" eaLnBrk="1" hangingPunct="1">
              <a:buFontTx/>
              <a:buNone/>
            </a:pPr>
            <a:endParaRPr lang="hu-HU" altLang="hu-HU" dirty="0" smtClean="0"/>
          </a:p>
          <a:p>
            <a:pPr marL="0" indent="0" eaLnBrk="1" hangingPunct="1">
              <a:buFontTx/>
              <a:buNone/>
            </a:pPr>
            <a:r>
              <a:rPr lang="hu-HU" altLang="hu-HU" sz="3600" b="1" dirty="0" smtClean="0"/>
              <a:t>Nem váltja ki a </a:t>
            </a:r>
            <a:r>
              <a:rPr lang="hu-HU" altLang="hu-HU" sz="3600" b="1" dirty="0" err="1" smtClean="0"/>
              <a:t>disszeminációt</a:t>
            </a:r>
            <a:endParaRPr lang="hu-HU" altLang="hu-HU" sz="3600" b="1" dirty="0" smtClean="0"/>
          </a:p>
          <a:p>
            <a:pPr marL="0" indent="0" eaLnBrk="1" hangingPunct="1">
              <a:buFontTx/>
              <a:buNone/>
            </a:pPr>
            <a:endParaRPr lang="hu-HU" altLang="hu-HU" dirty="0" smtClean="0"/>
          </a:p>
          <a:p>
            <a:pPr marL="0" indent="0" eaLnBrk="1" hangingPunct="1">
              <a:buFontTx/>
              <a:buNone/>
            </a:pPr>
            <a:r>
              <a:rPr lang="hu-HU" altLang="hu-HU" dirty="0" smtClean="0"/>
              <a:t>Csak a koordinátorok </a:t>
            </a:r>
          </a:p>
          <a:p>
            <a:pPr marL="0" indent="0" eaLnBrk="1" hangingPunct="1">
              <a:buFontTx/>
              <a:buNone/>
            </a:pPr>
            <a:endParaRPr lang="hu-HU" altLang="hu-HU" dirty="0" smtClean="0"/>
          </a:p>
          <a:p>
            <a:pPr marL="0" indent="0" eaLnBrk="1" hangingPunct="1">
              <a:buFontTx/>
              <a:buNone/>
            </a:pPr>
            <a:endParaRPr lang="hu-HU" altLang="hu-HU" dirty="0" smtClean="0"/>
          </a:p>
        </p:txBody>
      </p:sp>
      <p:pic>
        <p:nvPicPr>
          <p:cNvPr id="33796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138" y="6238875"/>
            <a:ext cx="90963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hu-HU" altLang="hu-HU" b="1" i="1" dirty="0" smtClean="0"/>
              <a:t>Jól érthető útmutató</a:t>
            </a:r>
          </a:p>
          <a:p>
            <a:pPr marL="0" indent="0" eaLnBrk="1" hangingPunct="1">
              <a:buFontTx/>
              <a:buNone/>
            </a:pPr>
            <a:endParaRPr lang="hu-HU" altLang="hu-HU" dirty="0" smtClean="0"/>
          </a:p>
          <a:p>
            <a:pPr marL="0" indent="0" eaLnBrk="1" hangingPunct="1">
              <a:buFontTx/>
              <a:buNone/>
            </a:pPr>
            <a:r>
              <a:rPr lang="hu-HU" altLang="hu-HU" dirty="0" smtClean="0"/>
              <a:t>Értesítés e-mailben – megkapták?</a:t>
            </a:r>
          </a:p>
          <a:p>
            <a:pPr marL="0" indent="0" eaLnBrk="1" hangingPunct="1">
              <a:buFontTx/>
              <a:buNone/>
            </a:pPr>
            <a:endParaRPr lang="hu-HU" altLang="hu-HU" dirty="0" smtClean="0"/>
          </a:p>
          <a:p>
            <a:pPr marL="0" indent="0" eaLnBrk="1" hangingPunct="1">
              <a:buFontTx/>
              <a:buNone/>
            </a:pPr>
            <a:r>
              <a:rPr lang="hu-HU" altLang="hu-HU" b="1" i="1" dirty="0" smtClean="0"/>
              <a:t>Véglegesítés</a:t>
            </a:r>
          </a:p>
          <a:p>
            <a:pPr marL="0" indent="0" eaLnBrk="1" hangingPunct="1">
              <a:buFontTx/>
              <a:buNone/>
            </a:pPr>
            <a:endParaRPr lang="hu-HU" altLang="hu-HU" dirty="0"/>
          </a:p>
          <a:p>
            <a:pPr marL="0" indent="0" eaLnBrk="1" hangingPunct="1">
              <a:buFontTx/>
              <a:buNone/>
            </a:pPr>
            <a:r>
              <a:rPr lang="hu-HU" altLang="hu-HU" dirty="0" smtClean="0"/>
              <a:t>A </a:t>
            </a:r>
            <a:r>
              <a:rPr lang="hu-HU" altLang="hu-HU" dirty="0" err="1" smtClean="0"/>
              <a:t>záróbeszámoló</a:t>
            </a:r>
            <a:r>
              <a:rPr lang="hu-HU" altLang="hu-HU" dirty="0" smtClean="0"/>
              <a:t> benyújtásáig</a:t>
            </a:r>
          </a:p>
        </p:txBody>
      </p:sp>
      <p:pic>
        <p:nvPicPr>
          <p:cNvPr id="34819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138" y="6238875"/>
            <a:ext cx="90963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2588" cy="1143000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5400" dirty="0" smtClean="0">
                <a:solidFill>
                  <a:schemeClr val="tx2">
                    <a:lumMod val="75000"/>
                  </a:schemeClr>
                </a:solidFill>
              </a:rPr>
              <a:t>E+ </a:t>
            </a:r>
            <a:r>
              <a:rPr lang="hu-HU" altLang="hu-HU" sz="5400" dirty="0" err="1" smtClean="0">
                <a:solidFill>
                  <a:schemeClr val="tx2">
                    <a:lumMod val="75000"/>
                  </a:schemeClr>
                </a:solidFill>
              </a:rPr>
              <a:t>disszeminációs</a:t>
            </a:r>
            <a:r>
              <a:rPr lang="hu-HU" altLang="hu-HU" sz="5400" dirty="0" smtClean="0">
                <a:solidFill>
                  <a:schemeClr val="tx2">
                    <a:lumMod val="75000"/>
                  </a:schemeClr>
                </a:solidFill>
              </a:rPr>
              <a:t> felület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hu-HU" altLang="hu-HU" b="1" dirty="0" smtClean="0"/>
              <a:t>Könyv, katalógus, kalauz</a:t>
            </a:r>
          </a:p>
          <a:p>
            <a:pPr marL="0" indent="0" eaLnBrk="1" hangingPunct="1">
              <a:buFontTx/>
              <a:buNone/>
            </a:pPr>
            <a:r>
              <a:rPr lang="hu-HU" altLang="hu-HU" i="1" dirty="0" smtClean="0"/>
              <a:t>Tanulmány</a:t>
            </a:r>
          </a:p>
          <a:p>
            <a:pPr marL="0" indent="0" eaLnBrk="1" hangingPunct="1">
              <a:buFontTx/>
              <a:buNone/>
            </a:pPr>
            <a:r>
              <a:rPr lang="hu-HU" altLang="hu-HU" b="1" dirty="0" smtClean="0"/>
              <a:t>Útmutató (írásos, fényképes és mozgóképi)</a:t>
            </a:r>
          </a:p>
          <a:p>
            <a:pPr marL="0" indent="0" eaLnBrk="1" hangingPunct="1">
              <a:buFontTx/>
              <a:buNone/>
            </a:pPr>
            <a:r>
              <a:rPr lang="hu-HU" altLang="hu-HU" i="1" dirty="0" err="1" smtClean="0"/>
              <a:t>Disszeminációs</a:t>
            </a:r>
            <a:r>
              <a:rPr lang="hu-HU" altLang="hu-HU" i="1" dirty="0" smtClean="0"/>
              <a:t> kiadvány (szórólap, poszter, </a:t>
            </a:r>
            <a:r>
              <a:rPr lang="hu-HU" altLang="hu-HU" i="1" dirty="0" err="1" smtClean="0"/>
              <a:t>lepo</a:t>
            </a:r>
            <a:r>
              <a:rPr lang="hu-HU" altLang="hu-HU" i="1" dirty="0" smtClean="0"/>
              <a:t>)</a:t>
            </a:r>
          </a:p>
          <a:p>
            <a:pPr marL="0" indent="0" eaLnBrk="1" hangingPunct="1">
              <a:buFontTx/>
              <a:buNone/>
            </a:pPr>
            <a:r>
              <a:rPr lang="hu-HU" altLang="hu-HU" b="1" i="1" dirty="0" smtClean="0"/>
              <a:t>Szakmai, módszertani anyagok</a:t>
            </a:r>
          </a:p>
        </p:txBody>
      </p:sp>
      <p:pic>
        <p:nvPicPr>
          <p:cNvPr id="34819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138" y="6238875"/>
            <a:ext cx="90963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2588" cy="1143000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5400" dirty="0" smtClean="0">
                <a:solidFill>
                  <a:schemeClr val="tx2">
                    <a:lumMod val="75000"/>
                  </a:schemeClr>
                </a:solidFill>
              </a:rPr>
              <a:t>EPRP - Mit </a:t>
            </a:r>
            <a:r>
              <a:rPr lang="hu-HU" altLang="hu-HU" sz="5400" dirty="0" err="1" smtClean="0">
                <a:solidFill>
                  <a:schemeClr val="tx2">
                    <a:lumMod val="75000"/>
                  </a:schemeClr>
                </a:solidFill>
              </a:rPr>
              <a:t>töltsünk</a:t>
            </a:r>
            <a:r>
              <a:rPr lang="hu-HU" altLang="hu-HU" sz="5400" dirty="0" smtClean="0">
                <a:solidFill>
                  <a:schemeClr val="tx2">
                    <a:lumMod val="75000"/>
                  </a:schemeClr>
                </a:solidFill>
              </a:rPr>
              <a:t> fel?</a:t>
            </a:r>
          </a:p>
        </p:txBody>
      </p:sp>
    </p:spTree>
    <p:extLst>
      <p:ext uri="{BB962C8B-B14F-4D97-AF65-F5344CB8AC3E}">
        <p14:creationId xmlns:p14="http://schemas.microsoft.com/office/powerpoint/2010/main" val="144132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altLang="hu-HU" sz="5400" dirty="0" smtClean="0">
                <a:solidFill>
                  <a:schemeClr val="tx2">
                    <a:lumMod val="75000"/>
                  </a:schemeClr>
                </a:solidFill>
              </a:rPr>
              <a:t>Erasmus+ Nívódíj</a:t>
            </a:r>
          </a:p>
        </p:txBody>
      </p:sp>
      <p:sp>
        <p:nvSpPr>
          <p:cNvPr id="35843" name="Tartalom helye 2"/>
          <p:cNvSpPr>
            <a:spLocks noGrp="1"/>
          </p:cNvSpPr>
          <p:nvPr>
            <p:ph idx="1"/>
          </p:nvPr>
        </p:nvSpPr>
        <p:spPr>
          <a:xfrm>
            <a:off x="107950" y="1600200"/>
            <a:ext cx="8928100" cy="45259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hu-HU" altLang="hu-HU" sz="3600" dirty="0" smtClean="0"/>
              <a:t>A legjobb minősítést kapott koordinátori beszámolók/projektek</a:t>
            </a:r>
          </a:p>
          <a:p>
            <a:pPr marL="0" indent="0" eaLnBrk="1" hangingPunct="1">
              <a:buFont typeface="Arial" charset="0"/>
              <a:buNone/>
            </a:pPr>
            <a:endParaRPr lang="hu-HU" altLang="hu-HU" dirty="0" smtClean="0"/>
          </a:p>
          <a:p>
            <a:pPr marL="0" indent="0" eaLnBrk="1" hangingPunct="1">
              <a:buFont typeface="Arial" charset="0"/>
              <a:buNone/>
            </a:pPr>
            <a:r>
              <a:rPr lang="hu-HU" altLang="hu-HU" sz="3600" dirty="0" smtClean="0"/>
              <a:t>Évente egy Iskolai, óvodai partnerségek projekt</a:t>
            </a:r>
          </a:p>
          <a:p>
            <a:pPr marL="0" indent="0" eaLnBrk="1" hangingPunct="1">
              <a:buFont typeface="Arial" charset="0"/>
              <a:buNone/>
            </a:pPr>
            <a:endParaRPr lang="hu-HU" altLang="hu-HU" sz="3600" dirty="0" smtClean="0"/>
          </a:p>
          <a:p>
            <a:pPr marL="0" indent="0" eaLnBrk="1" hangingPunct="1">
              <a:buFont typeface="Arial" charset="0"/>
              <a:buNone/>
            </a:pPr>
            <a:r>
              <a:rPr lang="hu-HU" altLang="hu-HU" sz="3600" dirty="0" smtClean="0"/>
              <a:t>Nem kell külön pályázni rá</a:t>
            </a:r>
          </a:p>
        </p:txBody>
      </p:sp>
      <p:pic>
        <p:nvPicPr>
          <p:cNvPr id="3584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138" y="6238875"/>
            <a:ext cx="90963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altLang="hu-HU" sz="5400" dirty="0" smtClean="0">
                <a:solidFill>
                  <a:schemeClr val="tx2">
                    <a:lumMod val="75000"/>
                  </a:schemeClr>
                </a:solidFill>
              </a:rPr>
              <a:t>Változásokról</a:t>
            </a:r>
            <a:endParaRPr lang="hu-HU" altLang="hu-HU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6867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hu-HU" altLang="hu-HU" dirty="0" smtClean="0"/>
              <a:t>Továbbra is értesítsenek minket:</a:t>
            </a:r>
          </a:p>
          <a:p>
            <a:pPr marL="0" indent="0" eaLnBrk="1" hangingPunct="1">
              <a:buFontTx/>
              <a:buNone/>
            </a:pPr>
            <a:endParaRPr lang="hu-HU" altLang="hu-HU" dirty="0" smtClean="0"/>
          </a:p>
          <a:p>
            <a:pPr lvl="2" eaLnBrk="1" hangingPunct="1"/>
            <a:r>
              <a:rPr lang="hu-HU" altLang="hu-HU" sz="3200" dirty="0" smtClean="0"/>
              <a:t>Intézményi adatok</a:t>
            </a:r>
          </a:p>
          <a:p>
            <a:pPr lvl="2" eaLnBrk="1" hangingPunct="1"/>
            <a:r>
              <a:rPr lang="hu-HU" altLang="hu-HU" sz="3200" dirty="0" smtClean="0"/>
              <a:t>Kapcsolattartó személye, elérhetőségei</a:t>
            </a:r>
          </a:p>
          <a:p>
            <a:pPr lvl="2" eaLnBrk="1" hangingPunct="1"/>
            <a:r>
              <a:rPr lang="hu-HU" altLang="hu-HU" sz="3200" dirty="0" smtClean="0"/>
              <a:t>BANKSZÁMLASZÁM</a:t>
            </a:r>
          </a:p>
          <a:p>
            <a:pPr marL="0" indent="0" eaLnBrk="1" hangingPunct="1">
              <a:buFontTx/>
              <a:buNone/>
            </a:pPr>
            <a:endParaRPr lang="hu-HU" altLang="hu-HU" dirty="0" smtClean="0"/>
          </a:p>
          <a:p>
            <a:pPr marL="0" indent="0" eaLnBrk="1" hangingPunct="1">
              <a:buFontTx/>
              <a:buNone/>
            </a:pPr>
            <a:r>
              <a:rPr lang="hu-HU" altLang="hu-HU" dirty="0" smtClean="0"/>
              <a:t>Regisztrációs felület</a:t>
            </a:r>
          </a:p>
        </p:txBody>
      </p:sp>
      <p:pic>
        <p:nvPicPr>
          <p:cNvPr id="36868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138" y="6238875"/>
            <a:ext cx="90963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5400" dirty="0" smtClean="0">
                <a:solidFill>
                  <a:schemeClr val="accent1">
                    <a:lumMod val="50000"/>
                  </a:schemeClr>
                </a:solidFill>
              </a:rPr>
              <a:t>Változásokról</a:t>
            </a:r>
            <a:endParaRPr lang="hu-HU" sz="5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5616" y="1844824"/>
            <a:ext cx="7499176" cy="4525963"/>
          </a:xfrm>
        </p:spPr>
        <p:txBody>
          <a:bodyPr/>
          <a:lstStyle/>
          <a:p>
            <a:pPr marL="0" indent="0">
              <a:buNone/>
            </a:pPr>
            <a:r>
              <a:rPr lang="hu-HU" sz="4000" dirty="0" smtClean="0"/>
              <a:t>A fenntartó tájékoztatása is fontos</a:t>
            </a:r>
          </a:p>
          <a:p>
            <a:pPr marL="0" indent="0">
              <a:buNone/>
            </a:pPr>
            <a:endParaRPr lang="hu-HU" sz="4000" dirty="0"/>
          </a:p>
          <a:p>
            <a:pPr marL="0" indent="0">
              <a:buNone/>
            </a:pPr>
            <a:r>
              <a:rPr lang="hu-HU" sz="4000" dirty="0" smtClean="0"/>
              <a:t>A pénzügyi tervezést és a támogatás felhasználásának ütemezését érintő változásokról</a:t>
            </a: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148442136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hu-HU" altLang="hu-HU" sz="3600" dirty="0" smtClean="0"/>
              <a:t>Dokumentumok frissülnek a honlapunkon: </a:t>
            </a:r>
          </a:p>
          <a:p>
            <a:pPr marL="0" indent="0">
              <a:buFont typeface="Arial" charset="0"/>
              <a:buNone/>
            </a:pPr>
            <a:r>
              <a:rPr lang="hu-HU" altLang="hu-HU" dirty="0" smtClean="0">
                <a:hlinkClick r:id="rId2"/>
              </a:rPr>
              <a:t>Pályázatok/Erasmus+/Köznevelés/Támogatott pályázóknak</a:t>
            </a:r>
            <a:endParaRPr lang="hu-HU" altLang="hu-HU" dirty="0" smtClean="0"/>
          </a:p>
          <a:p>
            <a:pPr marL="0" indent="0">
              <a:buFont typeface="Arial" charset="0"/>
              <a:buNone/>
            </a:pPr>
            <a:endParaRPr lang="hu-HU" altLang="hu-HU" dirty="0" smtClean="0"/>
          </a:p>
          <a:p>
            <a:pPr marL="0" indent="0">
              <a:buFont typeface="Arial" charset="0"/>
              <a:buNone/>
            </a:pPr>
            <a:r>
              <a:rPr lang="hu-HU" altLang="hu-HU" sz="4000" b="1" i="1" dirty="0" smtClean="0"/>
              <a:t>Projektmenedzsment kézikönyv</a:t>
            </a:r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413514" y="26064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5400" dirty="0" smtClean="0">
                <a:solidFill>
                  <a:schemeClr val="tx2">
                    <a:lumMod val="75000"/>
                  </a:schemeClr>
                </a:solidFill>
              </a:rPr>
              <a:t>Támogató Közalapítvány</a:t>
            </a:r>
          </a:p>
        </p:txBody>
      </p:sp>
      <p:pic>
        <p:nvPicPr>
          <p:cNvPr id="37892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138" y="6238875"/>
            <a:ext cx="90963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55875" y="2708275"/>
            <a:ext cx="3744317" cy="1074843"/>
          </a:xfrm>
        </p:spPr>
      </p:pic>
      <p:pic>
        <p:nvPicPr>
          <p:cNvPr id="5123" name="Kép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138" y="6238875"/>
            <a:ext cx="90963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altLang="hu-HU" sz="5400" dirty="0" smtClean="0">
                <a:solidFill>
                  <a:schemeClr val="tx2">
                    <a:lumMod val="75000"/>
                  </a:schemeClr>
                </a:solidFill>
              </a:rPr>
              <a:t>Támogató Közalapítvány</a:t>
            </a:r>
          </a:p>
        </p:txBody>
      </p:sp>
      <p:sp>
        <p:nvSpPr>
          <p:cNvPr id="38915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endParaRPr lang="hu-HU" altLang="hu-HU" dirty="0" smtClean="0"/>
          </a:p>
          <a:p>
            <a:pPr marL="0" indent="0" eaLnBrk="1" hangingPunct="1">
              <a:buFontTx/>
              <a:buNone/>
            </a:pPr>
            <a:r>
              <a:rPr lang="hu-HU" altLang="hu-HU" b="1" i="1" dirty="0" smtClean="0"/>
              <a:t>A beszámoló készítéséhez</a:t>
            </a:r>
          </a:p>
          <a:p>
            <a:pPr marL="0" indent="0" eaLnBrk="1" hangingPunct="1">
              <a:buFontTx/>
              <a:buNone/>
            </a:pPr>
            <a:endParaRPr lang="hu-HU" altLang="hu-HU" dirty="0" smtClean="0"/>
          </a:p>
          <a:p>
            <a:pPr marL="0" indent="0" eaLnBrk="1" hangingPunct="1">
              <a:buNone/>
            </a:pPr>
            <a:r>
              <a:rPr lang="hu-HU" altLang="hu-HU" dirty="0" err="1" smtClean="0"/>
              <a:t>Mobility</a:t>
            </a:r>
            <a:r>
              <a:rPr lang="hu-HU" altLang="hu-HU" dirty="0" smtClean="0"/>
              <a:t> </a:t>
            </a:r>
            <a:r>
              <a:rPr lang="hu-HU" altLang="hu-HU" dirty="0" err="1" smtClean="0"/>
              <a:t>Tool</a:t>
            </a:r>
            <a:r>
              <a:rPr lang="hu-HU" altLang="hu-HU" dirty="0" smtClean="0"/>
              <a:t>+ felülethez (angol nyelvű)</a:t>
            </a:r>
          </a:p>
          <a:p>
            <a:pPr marL="0" indent="0" eaLnBrk="1" hangingPunct="1">
              <a:buFontTx/>
              <a:buNone/>
            </a:pPr>
            <a:endParaRPr lang="hu-HU" altLang="hu-HU" dirty="0" smtClean="0"/>
          </a:p>
          <a:p>
            <a:pPr marL="0" indent="0" eaLnBrk="1" hangingPunct="1">
              <a:buFontTx/>
              <a:buNone/>
            </a:pPr>
            <a:r>
              <a:rPr lang="hu-HU" altLang="hu-HU" b="1" i="1" dirty="0" smtClean="0"/>
              <a:t>E+ Project </a:t>
            </a:r>
            <a:r>
              <a:rPr lang="hu-HU" altLang="hu-HU" b="1" i="1" dirty="0" err="1" smtClean="0"/>
              <a:t>results</a:t>
            </a:r>
            <a:r>
              <a:rPr lang="hu-HU" altLang="hu-HU" b="1" i="1" dirty="0" smtClean="0"/>
              <a:t> felülethez (magyar nyelvű)</a:t>
            </a:r>
          </a:p>
        </p:txBody>
      </p:sp>
      <p:pic>
        <p:nvPicPr>
          <p:cNvPr id="38916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138" y="6238875"/>
            <a:ext cx="90963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artalom helye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5259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hu-HU" altLang="hu-HU" dirty="0" smtClean="0"/>
              <a:t>Jakab Réka(</a:t>
            </a:r>
            <a:r>
              <a:rPr lang="hu-HU" altLang="hu-HU" u="sng" dirty="0" smtClean="0">
                <a:solidFill>
                  <a:srgbClr val="0000FF"/>
                </a:solidFill>
                <a:hlinkClick r:id="rId2"/>
              </a:rPr>
              <a:t>reka.jakab@tpf.hu</a:t>
            </a:r>
            <a:r>
              <a:rPr lang="hu-HU" altLang="hu-HU" dirty="0" smtClean="0"/>
              <a:t>)</a:t>
            </a:r>
          </a:p>
          <a:p>
            <a:pPr marL="0" indent="0" eaLnBrk="1" hangingPunct="1">
              <a:buFontTx/>
              <a:buNone/>
            </a:pPr>
            <a:r>
              <a:rPr lang="hu-HU" altLang="hu-HU" dirty="0" smtClean="0"/>
              <a:t>Kormos Kata (</a:t>
            </a:r>
            <a:r>
              <a:rPr lang="hu-HU" altLang="hu-HU" dirty="0" smtClean="0">
                <a:hlinkClick r:id="rId3"/>
              </a:rPr>
              <a:t>kata.kormos@tpf.hu</a:t>
            </a:r>
            <a:r>
              <a:rPr lang="hu-HU" altLang="hu-HU" dirty="0" smtClean="0"/>
              <a:t>) </a:t>
            </a:r>
          </a:p>
          <a:p>
            <a:pPr marL="0" indent="0" eaLnBrk="1" hangingPunct="1">
              <a:buFontTx/>
              <a:buNone/>
            </a:pPr>
            <a:r>
              <a:rPr lang="hu-HU" altLang="hu-HU" dirty="0" smtClean="0"/>
              <a:t>Kovács Eszter (</a:t>
            </a:r>
            <a:r>
              <a:rPr lang="hu-HU" altLang="hu-HU" dirty="0" err="1" smtClean="0">
                <a:hlinkClick r:id="rId4"/>
              </a:rPr>
              <a:t>eszter.kovacs</a:t>
            </a:r>
            <a:r>
              <a:rPr lang="hu-HU" altLang="hu-HU" dirty="0" smtClean="0">
                <a:hlinkClick r:id="rId4"/>
              </a:rPr>
              <a:t>@</a:t>
            </a:r>
            <a:r>
              <a:rPr lang="hu-HU" altLang="hu-HU" dirty="0" err="1" smtClean="0">
                <a:hlinkClick r:id="rId4"/>
              </a:rPr>
              <a:t>tpf.hu</a:t>
            </a:r>
            <a:r>
              <a:rPr lang="hu-HU" altLang="hu-HU" dirty="0" smtClean="0"/>
              <a:t>)  </a:t>
            </a:r>
          </a:p>
          <a:p>
            <a:pPr marL="0" indent="0" eaLnBrk="1" hangingPunct="1">
              <a:buFontTx/>
              <a:buNone/>
            </a:pPr>
            <a:r>
              <a:rPr lang="hu-HU" altLang="hu-HU" dirty="0" smtClean="0"/>
              <a:t>Balogh Tamás (</a:t>
            </a:r>
            <a:r>
              <a:rPr lang="hu-HU" altLang="hu-HU" dirty="0" err="1" smtClean="0">
                <a:hlinkClick r:id="rId5"/>
              </a:rPr>
              <a:t>tamas.balogh</a:t>
            </a:r>
            <a:r>
              <a:rPr lang="hu-HU" altLang="hu-HU" dirty="0" smtClean="0">
                <a:hlinkClick r:id="rId5"/>
              </a:rPr>
              <a:t>@</a:t>
            </a:r>
            <a:r>
              <a:rPr lang="hu-HU" altLang="hu-HU" dirty="0" err="1" smtClean="0">
                <a:hlinkClick r:id="rId5"/>
              </a:rPr>
              <a:t>tpf.hu</a:t>
            </a:r>
            <a:r>
              <a:rPr lang="hu-HU" altLang="hu-HU" dirty="0" smtClean="0"/>
              <a:t>) </a:t>
            </a:r>
          </a:p>
          <a:p>
            <a:pPr marL="0" indent="0" eaLnBrk="1" hangingPunct="1">
              <a:buFontTx/>
              <a:buNone/>
            </a:pPr>
            <a:endParaRPr lang="hu-HU" altLang="hu-HU" dirty="0" smtClean="0"/>
          </a:p>
          <a:p>
            <a:pPr marL="0" indent="0" eaLnBrk="1" hangingPunct="1">
              <a:buFont typeface="Arial" charset="0"/>
              <a:buNone/>
            </a:pPr>
            <a:r>
              <a:rPr lang="hu-HU" altLang="hu-HU" dirty="0" smtClean="0"/>
              <a:t>Pénzügyek: Cseke Ildikó(</a:t>
            </a:r>
            <a:r>
              <a:rPr lang="hu-HU" altLang="hu-HU" dirty="0" smtClean="0">
                <a:hlinkClick r:id="rId6"/>
              </a:rPr>
              <a:t>ildiko.cseke@tpf.hu</a:t>
            </a:r>
            <a:r>
              <a:rPr lang="hu-HU" altLang="hu-HU" dirty="0" smtClean="0"/>
              <a:t>) </a:t>
            </a:r>
          </a:p>
          <a:p>
            <a:pPr marL="0" indent="0" eaLnBrk="1" hangingPunct="1">
              <a:buFontTx/>
              <a:buNone/>
            </a:pPr>
            <a:endParaRPr lang="hu-HU" altLang="hu-HU" dirty="0" smtClean="0"/>
          </a:p>
          <a:p>
            <a:pPr marL="0" indent="0" algn="ctr" eaLnBrk="1" hangingPunct="1">
              <a:buFontTx/>
              <a:buNone/>
            </a:pPr>
            <a:r>
              <a:rPr lang="hu-HU" altLang="hu-HU" dirty="0" smtClean="0"/>
              <a:t>Tel.:1/237-1300</a:t>
            </a:r>
          </a:p>
        </p:txBody>
      </p:sp>
      <p:pic>
        <p:nvPicPr>
          <p:cNvPr id="39939" name="Kép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138" y="6238875"/>
            <a:ext cx="90963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altLang="hu-HU" sz="5400" dirty="0" smtClean="0">
                <a:solidFill>
                  <a:schemeClr val="tx2">
                    <a:lumMod val="75000"/>
                  </a:schemeClr>
                </a:solidFill>
              </a:rPr>
              <a:t>Támogató Közalapítvány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altLang="hu-HU" dirty="0" smtClean="0">
                <a:solidFill>
                  <a:schemeClr val="tx2">
                    <a:lumMod val="75000"/>
                  </a:schemeClr>
                </a:solidFill>
              </a:rPr>
              <a:t>Kérdések</a:t>
            </a:r>
          </a:p>
        </p:txBody>
      </p:sp>
      <p:pic>
        <p:nvPicPr>
          <p:cNvPr id="40963" name="Picture 4" descr="raised hands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52713" y="1944688"/>
            <a:ext cx="3838575" cy="3838575"/>
          </a:xfrm>
          <a:noFill/>
        </p:spPr>
      </p:pic>
      <p:pic>
        <p:nvPicPr>
          <p:cNvPr id="4096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138" y="6238875"/>
            <a:ext cx="90963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Tx/>
              <a:buNone/>
              <a:defRPr/>
            </a:pPr>
            <a:endParaRPr lang="hu-HU" altLang="hu-HU" sz="6000" dirty="0" smtClean="0"/>
          </a:p>
          <a:p>
            <a:pPr marL="0" indent="0" algn="ctr" eaLnBrk="1" hangingPunct="1">
              <a:buFontTx/>
              <a:buNone/>
              <a:defRPr/>
            </a:pPr>
            <a:r>
              <a:rPr lang="hu-HU" altLang="hu-HU" sz="6000" dirty="0" smtClean="0">
                <a:solidFill>
                  <a:schemeClr val="tx2">
                    <a:lumMod val="75000"/>
                  </a:schemeClr>
                </a:solidFill>
              </a:rPr>
              <a:t>Köszönöm a figyelmet!</a:t>
            </a:r>
          </a:p>
        </p:txBody>
      </p:sp>
      <p:pic>
        <p:nvPicPr>
          <p:cNvPr id="41987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138" y="6238875"/>
            <a:ext cx="90963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artalom helye 2"/>
          <p:cNvSpPr>
            <a:spLocks noGrp="1"/>
          </p:cNvSpPr>
          <p:nvPr>
            <p:ph idx="1"/>
          </p:nvPr>
        </p:nvSpPr>
        <p:spPr>
          <a:xfrm>
            <a:off x="755576" y="836713"/>
            <a:ext cx="7942337" cy="4670326"/>
          </a:xfrm>
        </p:spPr>
        <p:txBody>
          <a:bodyPr/>
          <a:lstStyle/>
          <a:p>
            <a:pPr marL="0" indent="0" eaLnBrk="1" hangingPunct="1">
              <a:buNone/>
            </a:pPr>
            <a:endParaRPr lang="hu-HU" altLang="hu-HU" sz="3600" b="1" dirty="0" smtClean="0"/>
          </a:p>
          <a:p>
            <a:pPr marL="0" indent="0" eaLnBrk="1" hangingPunct="1">
              <a:buNone/>
            </a:pPr>
            <a:r>
              <a:rPr lang="hu-HU" altLang="hu-HU" sz="3600" b="1" dirty="0" smtClean="0"/>
              <a:t>Értesítő levél </a:t>
            </a:r>
            <a:r>
              <a:rPr lang="hu-HU" altLang="hu-HU" sz="3600" b="1" dirty="0"/>
              <a:t>a létrehozásról – </a:t>
            </a:r>
            <a:r>
              <a:rPr lang="hu-HU" altLang="hu-HU" sz="3600" b="1" dirty="0" smtClean="0"/>
              <a:t>2019. november 25-én</a:t>
            </a:r>
            <a:endParaRPr lang="hu-HU" altLang="hu-HU" sz="3600" b="1" dirty="0"/>
          </a:p>
          <a:p>
            <a:pPr marL="0" indent="0" eaLnBrk="1" hangingPunct="1">
              <a:buFontTx/>
              <a:buNone/>
            </a:pPr>
            <a:endParaRPr lang="hu-HU" altLang="hu-HU" sz="3600" b="1" dirty="0" smtClean="0"/>
          </a:p>
          <a:p>
            <a:pPr marL="0" indent="0" eaLnBrk="1" hangingPunct="1">
              <a:buNone/>
            </a:pPr>
            <a:r>
              <a:rPr lang="hu-HU" altLang="hu-HU" sz="3600" dirty="0" smtClean="0"/>
              <a:t>Minden koordinátor </a:t>
            </a:r>
            <a:r>
              <a:rPr lang="hu-HU" altLang="hu-HU" sz="3600" dirty="0"/>
              <a:t>és </a:t>
            </a:r>
            <a:r>
              <a:rPr lang="hu-HU" altLang="hu-HU" sz="3600" dirty="0" smtClean="0"/>
              <a:t>partner számára</a:t>
            </a:r>
            <a:endParaRPr lang="hu-HU" altLang="hu-HU" sz="3600" dirty="0"/>
          </a:p>
          <a:p>
            <a:pPr marL="0" indent="0" eaLnBrk="1" hangingPunct="1">
              <a:buFontTx/>
              <a:buNone/>
            </a:pPr>
            <a:r>
              <a:rPr lang="hu-HU" altLang="hu-HU" sz="3600" dirty="0" smtClean="0"/>
              <a:t>saját felület</a:t>
            </a:r>
          </a:p>
          <a:p>
            <a:pPr marL="0" indent="0" eaLnBrk="1" hangingPunct="1">
              <a:buFontTx/>
              <a:buNone/>
            </a:pPr>
            <a:endParaRPr lang="hu-HU" altLang="hu-HU" sz="3600" dirty="0" smtClean="0"/>
          </a:p>
          <a:p>
            <a:pPr marL="0" indent="0" eaLnBrk="1" hangingPunct="1">
              <a:buFontTx/>
              <a:buNone/>
            </a:pPr>
            <a:endParaRPr lang="hu-HU" altLang="hu-HU" sz="3600" dirty="0" smtClean="0"/>
          </a:p>
        </p:txBody>
      </p:sp>
      <p:pic>
        <p:nvPicPr>
          <p:cNvPr id="6147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138" y="6238875"/>
            <a:ext cx="90963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5584" y="260648"/>
            <a:ext cx="1650305" cy="47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ím 1"/>
          <p:cNvSpPr>
            <a:spLocks noGrp="1"/>
          </p:cNvSpPr>
          <p:nvPr>
            <p:ph type="title"/>
          </p:nvPr>
        </p:nvSpPr>
        <p:spPr>
          <a:xfrm>
            <a:off x="179387" y="7938"/>
            <a:ext cx="8942387" cy="1143000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5400" dirty="0" smtClean="0">
                <a:solidFill>
                  <a:schemeClr val="tx2">
                    <a:lumMod val="75000"/>
                  </a:schemeClr>
                </a:solidFill>
              </a:rPr>
              <a:t>Ki látja a felületet?</a:t>
            </a:r>
          </a:p>
        </p:txBody>
      </p:sp>
      <p:sp>
        <p:nvSpPr>
          <p:cNvPr id="7171" name="Tartalom helye 5"/>
          <p:cNvSpPr>
            <a:spLocks noGrp="1"/>
          </p:cNvSpPr>
          <p:nvPr>
            <p:ph sz="half" idx="1"/>
          </p:nvPr>
        </p:nvSpPr>
        <p:spPr>
          <a:xfrm>
            <a:off x="323528" y="1268760"/>
            <a:ext cx="4038600" cy="190182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hu-HU" altLang="hu-HU" sz="3200" dirty="0" smtClean="0"/>
              <a:t>EU Login fiók e-mail címe</a:t>
            </a:r>
          </a:p>
        </p:txBody>
      </p:sp>
      <p:sp>
        <p:nvSpPr>
          <p:cNvPr id="7172" name="Tartalom helye 6"/>
          <p:cNvSpPr>
            <a:spLocks noGrp="1"/>
          </p:cNvSpPr>
          <p:nvPr>
            <p:ph sz="half" idx="2"/>
          </p:nvPr>
        </p:nvSpPr>
        <p:spPr>
          <a:xfrm>
            <a:off x="4859338" y="1268413"/>
            <a:ext cx="4038600" cy="190182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hu-HU" altLang="hu-HU" sz="3200" dirty="0" smtClean="0"/>
              <a:t>Intézményi koordinátor e-mail címe</a:t>
            </a:r>
          </a:p>
        </p:txBody>
      </p:sp>
      <p:sp>
        <p:nvSpPr>
          <p:cNvPr id="4" name="Egyenlő 3"/>
          <p:cNvSpPr/>
          <p:nvPr/>
        </p:nvSpPr>
        <p:spPr>
          <a:xfrm>
            <a:off x="3909987" y="1556792"/>
            <a:ext cx="733425" cy="538163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>
              <a:solidFill>
                <a:schemeClr val="tx1"/>
              </a:solidFill>
            </a:endParaRPr>
          </a:p>
        </p:txBody>
      </p:sp>
      <p:sp>
        <p:nvSpPr>
          <p:cNvPr id="9" name="Cím 1"/>
          <p:cNvSpPr txBox="1">
            <a:spLocks/>
          </p:cNvSpPr>
          <p:nvPr/>
        </p:nvSpPr>
        <p:spPr bwMode="auto">
          <a:xfrm>
            <a:off x="44730" y="2852936"/>
            <a:ext cx="91090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hu-HU" sz="3200" kern="0" dirty="0" smtClean="0"/>
          </a:p>
          <a:p>
            <a:pPr>
              <a:defRPr/>
            </a:pPr>
            <a:endParaRPr lang="hu-HU" sz="3600" b="1" kern="0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hu-HU" sz="3600" b="1" kern="0" dirty="0" smtClean="0">
                <a:solidFill>
                  <a:schemeClr val="tx1"/>
                </a:solidFill>
              </a:rPr>
              <a:t>Ha nem azonos a kettő, vagy nem látják a felületüket, jelentkezzenek</a:t>
            </a:r>
            <a:endParaRPr lang="hu-HU" sz="3600" b="1" kern="0" dirty="0">
              <a:solidFill>
                <a:schemeClr val="tx1"/>
              </a:solidFill>
            </a:endParaRPr>
          </a:p>
          <a:p>
            <a:pPr>
              <a:defRPr/>
            </a:pPr>
            <a:endParaRPr lang="hu-HU" sz="3600" kern="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hu-HU" sz="3600" kern="0" dirty="0" smtClean="0">
                <a:solidFill>
                  <a:schemeClr val="tx1"/>
                </a:solidFill>
              </a:rPr>
              <a:t>Betekintési jogosultsága bárkinek lehet</a:t>
            </a:r>
            <a:endParaRPr lang="hu-HU" sz="3200" kern="0" dirty="0" smtClean="0">
              <a:solidFill>
                <a:schemeClr val="tx1"/>
              </a:solidFill>
            </a:endParaRPr>
          </a:p>
        </p:txBody>
      </p:sp>
      <p:pic>
        <p:nvPicPr>
          <p:cNvPr id="7175" name="Kép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138" y="6238875"/>
            <a:ext cx="90963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ím 1"/>
          <p:cNvSpPr>
            <a:spLocks noGrp="1"/>
          </p:cNvSpPr>
          <p:nvPr>
            <p:ph type="title"/>
          </p:nvPr>
        </p:nvSpPr>
        <p:spPr>
          <a:xfrm>
            <a:off x="437356" y="116632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5400" dirty="0" smtClean="0">
                <a:solidFill>
                  <a:schemeClr val="tx2">
                    <a:lumMod val="75000"/>
                  </a:schemeClr>
                </a:solidFill>
              </a:rPr>
              <a:t>Technikai</a:t>
            </a:r>
            <a:r>
              <a:rPr lang="hu-HU" altLang="hu-HU" sz="4800" dirty="0" smtClean="0">
                <a:solidFill>
                  <a:schemeClr val="tx2">
                    <a:lumMod val="75000"/>
                  </a:schemeClr>
                </a:solidFill>
              </a:rPr>
              <a:t> információ</a:t>
            </a:r>
          </a:p>
        </p:txBody>
      </p:sp>
      <p:sp>
        <p:nvSpPr>
          <p:cNvPr id="8195" name="Tartalom helye 2"/>
          <p:cNvSpPr>
            <a:spLocks noGrp="1"/>
          </p:cNvSpPr>
          <p:nvPr>
            <p:ph idx="1"/>
          </p:nvPr>
        </p:nvSpPr>
        <p:spPr>
          <a:xfrm>
            <a:off x="179512" y="1628775"/>
            <a:ext cx="8856983" cy="45259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hu-HU" altLang="hu-HU" sz="3600" b="1" dirty="0" smtClean="0"/>
              <a:t>A felület nyelve magyarul is elérhető</a:t>
            </a:r>
          </a:p>
          <a:p>
            <a:pPr marL="0" indent="0" eaLnBrk="1" hangingPunct="1">
              <a:buFontTx/>
              <a:buNone/>
            </a:pPr>
            <a:endParaRPr lang="hu-HU" altLang="hu-HU" dirty="0" smtClean="0"/>
          </a:p>
          <a:p>
            <a:pPr marL="0" indent="0" eaLnBrk="1" hangingPunct="1">
              <a:buFontTx/>
              <a:buNone/>
            </a:pPr>
            <a:r>
              <a:rPr lang="hu-HU" altLang="hu-HU" dirty="0" smtClean="0"/>
              <a:t>Ajánlott böngésző:             ,ugyanakkor… </a:t>
            </a:r>
          </a:p>
          <a:p>
            <a:pPr marL="0" indent="0" eaLnBrk="1" hangingPunct="1">
              <a:buFontTx/>
              <a:buNone/>
            </a:pPr>
            <a:r>
              <a:rPr lang="hu-HU" altLang="hu-HU" dirty="0" smtClean="0"/>
              <a:t>… általában                  is megfelelő.   </a:t>
            </a:r>
          </a:p>
          <a:p>
            <a:pPr marL="0" indent="0" eaLnBrk="1" hangingPunct="1">
              <a:buFontTx/>
              <a:buNone/>
            </a:pPr>
            <a:endParaRPr lang="hu-HU" altLang="hu-HU" dirty="0" smtClean="0"/>
          </a:p>
          <a:p>
            <a:pPr marL="0" indent="0" eaLnBrk="1" hangingPunct="1">
              <a:buFontTx/>
              <a:buNone/>
            </a:pPr>
            <a:r>
              <a:rPr lang="hu-HU" altLang="hu-HU" sz="3600" b="1" dirty="0" smtClean="0"/>
              <a:t>A felület különböző lapfülekből áll…</a:t>
            </a: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429000"/>
            <a:ext cx="129540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138" y="6238875"/>
            <a:ext cx="90963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7904" y="2688481"/>
            <a:ext cx="673199" cy="7405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ím 1"/>
          <p:cNvSpPr>
            <a:spLocks noGrp="1"/>
          </p:cNvSpPr>
          <p:nvPr>
            <p:ph type="title"/>
          </p:nvPr>
        </p:nvSpPr>
        <p:spPr>
          <a:xfrm>
            <a:off x="179387" y="7938"/>
            <a:ext cx="8942387" cy="1143000"/>
          </a:xfrm>
        </p:spPr>
        <p:txBody>
          <a:bodyPr/>
          <a:lstStyle/>
          <a:p>
            <a:pPr eaLnBrk="1" hangingPunct="1">
              <a:defRPr/>
            </a:pPr>
            <a:endParaRPr lang="hu-HU" altLang="hu-HU" sz="54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Cím 1"/>
          <p:cNvSpPr txBox="1">
            <a:spLocks/>
          </p:cNvSpPr>
          <p:nvPr/>
        </p:nvSpPr>
        <p:spPr bwMode="auto">
          <a:xfrm>
            <a:off x="44730" y="2852936"/>
            <a:ext cx="91090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hu-HU" sz="3200" kern="0" dirty="0" smtClean="0"/>
          </a:p>
        </p:txBody>
      </p:sp>
      <p:pic>
        <p:nvPicPr>
          <p:cNvPr id="7175" name="Kép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138" y="6238875"/>
            <a:ext cx="909637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636912"/>
            <a:ext cx="3528392" cy="1012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982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3396</TotalTime>
  <Words>924</Words>
  <Application>Microsoft Office PowerPoint</Application>
  <PresentationFormat>Diavetítés a képernyőre (4:3 oldalarány)</PresentationFormat>
  <Paragraphs>292</Paragraphs>
  <Slides>53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53</vt:i4>
      </vt:variant>
    </vt:vector>
  </HeadingPairs>
  <TitlesOfParts>
    <vt:vector size="56" baseType="lpstr">
      <vt:lpstr>Arial</vt:lpstr>
      <vt:lpstr>Calibri</vt:lpstr>
      <vt:lpstr>Office-téma</vt:lpstr>
      <vt:lpstr> Beszámoló információs nap 2020. március 5. </vt:lpstr>
      <vt:lpstr>A beszámolásról</vt:lpstr>
      <vt:lpstr>Beszámolók</vt:lpstr>
      <vt:lpstr>Hogyan?</vt:lpstr>
      <vt:lpstr>PowerPoint-bemutató</vt:lpstr>
      <vt:lpstr>PowerPoint-bemutató</vt:lpstr>
      <vt:lpstr>Ki látja a felületet?</vt:lpstr>
      <vt:lpstr>Technikai információ</vt:lpstr>
      <vt:lpstr>PowerPoint-bemutató</vt:lpstr>
      <vt:lpstr>Mit kell tölteni?</vt:lpstr>
      <vt:lpstr>PowerPoint-bemutató</vt:lpstr>
      <vt:lpstr>PowerPoint-bemutató</vt:lpstr>
      <vt:lpstr>PowerPoint-bemutató</vt:lpstr>
      <vt:lpstr>Részbeszámolók</vt:lpstr>
      <vt:lpstr>Mi a különbség a kettő között?</vt:lpstr>
      <vt:lpstr>Kinek melyiket kell küldenie?</vt:lpstr>
      <vt:lpstr>Mi a határidő?</vt:lpstr>
      <vt:lpstr>Milyen nyelven?</vt:lpstr>
      <vt:lpstr>Csatolandó melléklet</vt:lpstr>
      <vt:lpstr>Tartalmi elvárások  Mitől lesz tartalmilag megfelelő a beszámoló?</vt:lpstr>
      <vt:lpstr>Tartalmi elvárások 2.</vt:lpstr>
      <vt:lpstr>Tartalmi elvárások 3.</vt:lpstr>
      <vt:lpstr>Tartalmi elvárások 4.</vt:lpstr>
      <vt:lpstr>Tartalmi elvárások</vt:lpstr>
      <vt:lpstr>Hogyan is néz ki az űrlap?</vt:lpstr>
      <vt:lpstr>PowerPoint-bemutató</vt:lpstr>
      <vt:lpstr>Szereplők</vt:lpstr>
      <vt:lpstr>Koordinátor intézmény</vt:lpstr>
      <vt:lpstr>Koordinátor intézmény</vt:lpstr>
      <vt:lpstr>Partner intézmény(ek)</vt:lpstr>
      <vt:lpstr>Koordinátor nemzeti iroda</vt:lpstr>
      <vt:lpstr>Partner nemzeti irodák</vt:lpstr>
      <vt:lpstr>Összefoglalva</vt:lpstr>
      <vt:lpstr>Egyebek </vt:lpstr>
      <vt:lpstr>A tartalmi beszámoló</vt:lpstr>
      <vt:lpstr>Tartalmi beszámoló</vt:lpstr>
      <vt:lpstr>Tartalmi beszámoló</vt:lpstr>
      <vt:lpstr>Tartalmi beszámoló</vt:lpstr>
      <vt:lpstr>Tartalmi beszámoló - Fenntarthatóság</vt:lpstr>
      <vt:lpstr>Partnerek záróbeszámolója</vt:lpstr>
      <vt:lpstr>Csatolandó mellékletek</vt:lpstr>
      <vt:lpstr>PowerPoint-bemutató</vt:lpstr>
      <vt:lpstr>E+ disszeminációs felület (EPRP)</vt:lpstr>
      <vt:lpstr>E+ disszeminációs felület</vt:lpstr>
      <vt:lpstr>EPRP - Mit töltsünk fel?</vt:lpstr>
      <vt:lpstr>Erasmus+ Nívódíj</vt:lpstr>
      <vt:lpstr>Változásokról</vt:lpstr>
      <vt:lpstr>Változásokról</vt:lpstr>
      <vt:lpstr>Támogató Közalapítvány</vt:lpstr>
      <vt:lpstr>Támogató Közalapítvány</vt:lpstr>
      <vt:lpstr>Támogató Közalapítvány</vt:lpstr>
      <vt:lpstr>Kérdések</vt:lpstr>
      <vt:lpstr>PowerPoint-bemutató</vt:lpstr>
    </vt:vector>
  </TitlesOfParts>
  <Company>Tempus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bbauko</dc:creator>
  <cp:lastModifiedBy>Brüsszel</cp:lastModifiedBy>
  <cp:revision>211</cp:revision>
  <cp:lastPrinted>2018-05-03T06:27:10Z</cp:lastPrinted>
  <dcterms:created xsi:type="dcterms:W3CDTF">2014-01-16T10:06:36Z</dcterms:created>
  <dcterms:modified xsi:type="dcterms:W3CDTF">2020-03-05T08:36:19Z</dcterms:modified>
</cp:coreProperties>
</file>