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6" r:id="rId2"/>
  </p:sldMasterIdLst>
  <p:notesMasterIdLst>
    <p:notesMasterId r:id="rId29"/>
  </p:notesMasterIdLst>
  <p:sldIdLst>
    <p:sldId id="256" r:id="rId3"/>
    <p:sldId id="288" r:id="rId4"/>
    <p:sldId id="259" r:id="rId5"/>
    <p:sldId id="291" r:id="rId6"/>
    <p:sldId id="292" r:id="rId7"/>
    <p:sldId id="295" r:id="rId8"/>
    <p:sldId id="294" r:id="rId9"/>
    <p:sldId id="275" r:id="rId10"/>
    <p:sldId id="296" r:id="rId11"/>
    <p:sldId id="282" r:id="rId12"/>
    <p:sldId id="276" r:id="rId13"/>
    <p:sldId id="277" r:id="rId14"/>
    <p:sldId id="278" r:id="rId15"/>
    <p:sldId id="279" r:id="rId16"/>
    <p:sldId id="280" r:id="rId17"/>
    <p:sldId id="297" r:id="rId18"/>
    <p:sldId id="300" r:id="rId19"/>
    <p:sldId id="293" r:id="rId20"/>
    <p:sldId id="281" r:id="rId21"/>
    <p:sldId id="271" r:id="rId22"/>
    <p:sldId id="270" r:id="rId23"/>
    <p:sldId id="303" r:id="rId24"/>
    <p:sldId id="263" r:id="rId25"/>
    <p:sldId id="266" r:id="rId26"/>
    <p:sldId id="301" r:id="rId27"/>
    <p:sldId id="304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FF33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>
        <p:scale>
          <a:sx n="60" d="100"/>
          <a:sy n="60" d="100"/>
        </p:scale>
        <p:origin x="-11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skola%202011-2012\K&#252;l&#252;gy%20int&#233;zm&#233;nyi\Kamara\Mobilit&#225;si%20diagram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skola%202011-2012\K&#252;l&#252;gy%20int&#233;zm&#233;nyi\Kamara\Mobilit&#225;si%20diagramo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skola%202011-2012\K&#252;l&#252;gy%20int&#233;zm&#233;nyi\Kamara\Mobilit&#225;si%20diagramo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skola%202011-2012\K&#252;l&#252;gy%20int&#233;zm&#233;nyi\Kamara\Mobilit&#225;si%20diagramo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skola%202011-2012\K&#252;l&#252;gy%20int&#233;zm&#233;nyi\Kamara\Mobilit&#225;si%20diagram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Munka2!$A$2:$A$9</c:f>
              <c:strCache>
                <c:ptCount val="8"/>
                <c:pt idx="0">
                  <c:v>Croatia</c:v>
                </c:pt>
                <c:pt idx="1">
                  <c:v>France</c:v>
                </c:pt>
                <c:pt idx="2">
                  <c:v>Germany</c:v>
                </c:pt>
                <c:pt idx="3">
                  <c:v>Great Britain</c:v>
                </c:pt>
                <c:pt idx="4">
                  <c:v>Portugal</c:v>
                </c:pt>
                <c:pt idx="5">
                  <c:v>Slovakia</c:v>
                </c:pt>
                <c:pt idx="6">
                  <c:v>Sweden</c:v>
                </c:pt>
                <c:pt idx="7">
                  <c:v>Holland</c:v>
                </c:pt>
              </c:strCache>
            </c:strRef>
          </c:cat>
          <c:val>
            <c:numRef>
              <c:f>Munka2!$B$2:$B$9</c:f>
              <c:numCache>
                <c:formatCode>General</c:formatCode>
                <c:ptCount val="8"/>
                <c:pt idx="0">
                  <c:v>2</c:v>
                </c:pt>
                <c:pt idx="1">
                  <c:v>9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  <c:pt idx="6">
                  <c:v>12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Munka1!$A$1:$A$10</c:f>
              <c:strCache>
                <c:ptCount val="10"/>
                <c:pt idx="0">
                  <c:v>Croatia</c:v>
                </c:pt>
                <c:pt idx="1">
                  <c:v>France</c:v>
                </c:pt>
                <c:pt idx="2">
                  <c:v>Germany</c:v>
                </c:pt>
                <c:pt idx="3">
                  <c:v>Great Britain</c:v>
                </c:pt>
                <c:pt idx="4">
                  <c:v>Ireland</c:v>
                </c:pt>
                <c:pt idx="5">
                  <c:v>Portugal</c:v>
                </c:pt>
                <c:pt idx="6">
                  <c:v>Slovakia</c:v>
                </c:pt>
                <c:pt idx="7">
                  <c:v>Slovenia</c:v>
                </c:pt>
                <c:pt idx="8">
                  <c:v>Sweden</c:v>
                </c:pt>
                <c:pt idx="9">
                  <c:v>Holland</c:v>
                </c:pt>
              </c:strCache>
            </c:strRef>
          </c:cat>
          <c:val>
            <c:numRef>
              <c:f>Munka1!$B$1:$B$10</c:f>
              <c:numCache>
                <c:formatCode>General</c:formatCode>
                <c:ptCount val="10"/>
                <c:pt idx="0">
                  <c:v>2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8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Munka3!$A$3:$A$7</c:f>
              <c:strCache>
                <c:ptCount val="5"/>
                <c:pt idx="0">
                  <c:v>France</c:v>
                </c:pt>
                <c:pt idx="1">
                  <c:v>Germany</c:v>
                </c:pt>
                <c:pt idx="2">
                  <c:v>Great Britain</c:v>
                </c:pt>
                <c:pt idx="3">
                  <c:v>Italy</c:v>
                </c:pt>
                <c:pt idx="4">
                  <c:v>Sweden</c:v>
                </c:pt>
              </c:strCache>
            </c:strRef>
          </c:cat>
          <c:val>
            <c:numRef>
              <c:f>Munka3!$B$3:$B$7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Munka4!$A$2:$A$7</c:f>
              <c:strCache>
                <c:ptCount val="6"/>
                <c:pt idx="0">
                  <c:v>France</c:v>
                </c:pt>
                <c:pt idx="1">
                  <c:v>Germany</c:v>
                </c:pt>
                <c:pt idx="2">
                  <c:v>Great Britain</c:v>
                </c:pt>
                <c:pt idx="3">
                  <c:v>Italy</c:v>
                </c:pt>
                <c:pt idx="4">
                  <c:v>Romania</c:v>
                </c:pt>
                <c:pt idx="5">
                  <c:v>Sweden</c:v>
                </c:pt>
              </c:strCache>
            </c:strRef>
          </c:cat>
          <c:val>
            <c:numRef>
              <c:f>Munka4!$B$2:$B$7</c:f>
              <c:numCache>
                <c:formatCode>General</c:formatCode>
                <c:ptCount val="6"/>
                <c:pt idx="0">
                  <c:v>20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BF956-CF3D-450E-A520-F5D0BD2DF317}" type="datetimeFigureOut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464B5-0646-40DD-BF84-88179AFB39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9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23E26E-2F1A-4E14-A3EF-7D6CC79FD31D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2D3C5-11DC-4F8C-A8DC-8FDCE899DD09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16D00B-C0DF-4459-B679-B4BBF058C836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EB7DDC-2188-4B65-8D52-1C72EAEE6A93}" type="datetime1">
              <a:rPr lang="en-US">
                <a:solidFill>
                  <a:srgbClr val="FFFFFF"/>
                </a:solidFill>
              </a:rPr>
              <a:pPr/>
              <a:t>11/25/2014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1A828B-66B5-4412-AB76-C7956AD29B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3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C9BC21-C251-4C6A-A75C-687FC7D1BC7F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32E6-1870-49C8-A836-56418A906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01716-E6D5-4086-A502-0855144EB9FF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8130F-8F1D-428B-B032-E58069297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9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14017-4532-4129-A7E3-2D632B6F8C03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1B379-5342-4472-B1E4-CD334BE74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978DF5-E11C-4AB7-B400-5F81E3BC39C2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AD05F-4FBB-4153-BD70-6A874EEEE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9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DAB30-487E-4FFF-B8B9-B224D9BF0574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0DC7-A458-42E0-A6DD-285E1E084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277D9-A3DE-47DA-A752-CE16A729D795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EA7C-B33A-4234-A385-7B99311565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8C9205-1EEA-4B3D-B3D3-9E841933000A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511F2-9D77-49D1-A9C3-BDCD8BDB6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7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423A83-34ED-4959-9FE4-06E8CDD469D8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E1BFB-DB33-4865-A7C5-9E21AB076D64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BE5D-33CF-4091-A8D6-15A4DE1DE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3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7DE3A-F265-423B-A9F6-3F889B45DD6E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97262-1673-4F54-AF24-37474B047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7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22AA51-F5CB-42DB-817F-39C22240E1C1}" type="datetime1">
              <a:rPr lang="en-US">
                <a:solidFill>
                  <a:srgbClr val="000000"/>
                </a:solidFill>
              </a:rPr>
              <a:pPr/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17B20-5A9B-467F-A311-D75A9225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D9177-E0E7-4844-B93B-3A748737E1A5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C0153-843F-4AD8-8465-EA4059391A0E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78A95-430C-49BC-8AF5-9A00A33CCB72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A67451-B063-4454-B857-1141B15D8BB9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F4E8A5-8814-4687-9DB3-F2C256C10771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30625F6-A00D-4C1E-AB0F-7D730C1D521E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6B25CF-687A-4B1F-85C0-36AC63DF7924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D3D8F1-F27B-491E-819F-75B3EF2F81CB}" type="datetime1">
              <a:rPr lang="hu-HU" smtClean="0"/>
              <a:pPr/>
              <a:t>2014.11.25.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hu-HU" smtClean="0"/>
              <a:t>VALORIZÁCIÓS KONFERENCIA   2011.05.10.</a:t>
            </a: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1068AD-3D86-44CC-B7B8-A6B965825FC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226812-3C50-4E89-85A5-9F5230D9818B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11/25/2014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0033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775A6-BCCA-4292-807C-D5268434706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8134672" cy="302433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EURÓPAI PARTNERSÉG A BEFOGADÓ ÉS ÖKOTUDATOS VENDÉGLÁTÓ-IPARI ÉS IDEGENFORGALMI SZAKKÉPZÉS 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JÓ GYAKORLATAINAK CSERÉJÉRE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8640960" cy="1008111"/>
          </a:xfrm>
        </p:spPr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pPr algn="l"/>
            <a:r>
              <a:rPr lang="hu-HU" sz="9600" dirty="0" smtClean="0">
                <a:solidFill>
                  <a:schemeClr val="bg1"/>
                </a:solidFill>
              </a:rPr>
              <a:t>Együd János Lászlóné nemzetközi kapcsolati vezető</a:t>
            </a:r>
          </a:p>
          <a:p>
            <a:pPr algn="l"/>
            <a:r>
              <a:rPr lang="hu-HU" sz="9600" dirty="0" smtClean="0">
                <a:solidFill>
                  <a:schemeClr val="bg1"/>
                </a:solidFill>
              </a:rPr>
              <a:t> Szegedi </a:t>
            </a:r>
            <a:r>
              <a:rPr lang="hu-HU" sz="9600" dirty="0" err="1" smtClean="0">
                <a:solidFill>
                  <a:schemeClr val="bg1"/>
                </a:solidFill>
              </a:rPr>
              <a:t>Kőrösy</a:t>
            </a:r>
            <a:r>
              <a:rPr lang="hu-HU" sz="9600" dirty="0" smtClean="0">
                <a:solidFill>
                  <a:schemeClr val="bg1"/>
                </a:solidFill>
              </a:rPr>
              <a:t> József Gazdasági Szakképző Iskola</a:t>
            </a:r>
          </a:p>
          <a:p>
            <a:pPr algn="l"/>
            <a:r>
              <a:rPr lang="hu-HU" sz="9600" dirty="0" smtClean="0">
                <a:solidFill>
                  <a:schemeClr val="bg1"/>
                </a:solidFill>
              </a:rPr>
              <a:t> </a:t>
            </a:r>
            <a:br>
              <a:rPr lang="hu-HU" sz="9600" dirty="0" smtClean="0">
                <a:solidFill>
                  <a:schemeClr val="bg1"/>
                </a:solidFill>
              </a:rPr>
            </a:br>
            <a:endParaRPr lang="hu-HU" sz="9600" dirty="0">
              <a:solidFill>
                <a:schemeClr val="bg1"/>
              </a:solidFill>
            </a:endParaRPr>
          </a:p>
        </p:txBody>
      </p:sp>
      <p:pic>
        <p:nvPicPr>
          <p:cNvPr id="1029" name="Kép 4" descr="krudy-kkvszi_logo"/>
          <p:cNvPicPr>
            <a:picLocks noChangeAspect="1" noChangeArrowheads="1"/>
          </p:cNvPicPr>
          <p:nvPr/>
        </p:nvPicPr>
        <p:blipFill>
          <a:blip r:embed="rId2" cstate="print"/>
          <a:srcRect l="1694" t="873" r="1585"/>
          <a:stretch>
            <a:fillRect/>
          </a:stretch>
        </p:blipFill>
        <p:spPr bwMode="auto">
          <a:xfrm>
            <a:off x="1115616" y="260648"/>
            <a:ext cx="1586542" cy="142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:\GYORGYI\Leonardo 2010-2011\Partnerség\Templates 2011 april\logo_small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1943936" cy="1943936"/>
          </a:xfrm>
          <a:prstGeom prst="rect">
            <a:avLst/>
          </a:prstGeom>
          <a:noFill/>
        </p:spPr>
      </p:pic>
      <p:pic>
        <p:nvPicPr>
          <p:cNvPr id="1026" name="Picture 2" descr="programlogo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29478"/>
            <a:ext cx="2520280" cy="12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Konferencia: A Tempus Közalapítvány képviselőjének előadása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egyudne\AppData\Local\Microsoft\Windows\Temporary Internet Files\Content.IE5\O6VTYSPL\2012április18_2_konferencia -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Nemzetközi turisztikai </a:t>
            </a:r>
            <a:r>
              <a:rPr lang="hu-HU" sz="2800" dirty="0" err="1" smtClean="0">
                <a:solidFill>
                  <a:schemeClr val="bg1"/>
                </a:solidFill>
              </a:rPr>
              <a:t>desztináció</a:t>
            </a:r>
            <a:r>
              <a:rPr lang="hu-HU" sz="2800" dirty="0" smtClean="0">
                <a:solidFill>
                  <a:schemeClr val="bg1"/>
                </a:solidFill>
              </a:rPr>
              <a:t> csapatverseny angol, olasz, svéd és magyar résztvevőkkel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egyudne\AppData\Local\Microsoft\Windows\Temporary Internet Files\Content.IE5\NQ0CPE4H\2012április18_3_tourist_verse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nemzetközi grill csapatok ismerkednek az alapanyagokkal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egyudne\AppData\Local\Microsoft\Windows\Temporary Internet Files\Content.IE5\O6VTYSPL\2012április18_4_sorszámhúzá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solidFill>
                  <a:schemeClr val="bg1"/>
                </a:solidFill>
              </a:rPr>
              <a:t>Angol-svéd-magyar</a:t>
            </a:r>
            <a:r>
              <a:rPr lang="hu-HU" dirty="0" smtClean="0">
                <a:solidFill>
                  <a:schemeClr val="bg1"/>
                </a:solidFill>
              </a:rPr>
              <a:t> vegyes csapat az elkészült grill ételsorral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egyudne\AppData\Local\Microsoft\Windows\Temporary Internet Files\Content.IE5\HGRWC02K\2012április19_grillverse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Fogyatékkal élők és </a:t>
            </a:r>
            <a:r>
              <a:rPr lang="hu-HU" sz="3200" dirty="0" err="1" smtClean="0">
                <a:solidFill>
                  <a:schemeClr val="bg1"/>
                </a:solidFill>
              </a:rPr>
              <a:t>SNI-s</a:t>
            </a:r>
            <a:r>
              <a:rPr lang="hu-HU" sz="3200" dirty="0" smtClean="0">
                <a:solidFill>
                  <a:schemeClr val="bg1"/>
                </a:solidFill>
              </a:rPr>
              <a:t> versenyzők a szendvicsbár kategóriában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KORTÁRS SEGÍTŐKKEL!</a:t>
            </a:r>
          </a:p>
          <a:p>
            <a:pPr algn="ctr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egyudne\AppData\Local\Microsoft\Windows\Temporary Internet Files\Content.IE5\516BYAXQ\2012április19_szendvicsverse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5064562" cy="379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Dél-alföldi borok és sajtok szemináriuma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egyudne\AppData\Local\Microsoft\Windows\Temporary Internet Files\Content.IE5\NQ0CPE4H\2012április19_bor_és_sajt_szeminár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000" b="1" dirty="0" smtClean="0">
                <a:solidFill>
                  <a:schemeClr val="bg1"/>
                </a:solidFill>
                <a:latin typeface="Bodoni MT" pitchFamily="18" charset="0"/>
              </a:rPr>
              <a:t>Nemzetközi projektmenedzsment működtetése</a:t>
            </a:r>
          </a:p>
          <a:p>
            <a:pPr>
              <a:buNone/>
            </a:pPr>
            <a:endParaRPr lang="hu-HU" sz="3000" b="1" dirty="0">
              <a:solidFill>
                <a:srgbClr val="FF0066"/>
              </a:solidFill>
              <a:latin typeface="Bodoni MT" pitchFamily="18" charset="0"/>
            </a:endParaRPr>
          </a:p>
          <a:p>
            <a:pPr>
              <a:buNone/>
            </a:pPr>
            <a:endParaRPr lang="hu-HU" sz="3000" b="1" dirty="0" smtClean="0">
              <a:solidFill>
                <a:srgbClr val="FF0066"/>
              </a:solidFill>
              <a:latin typeface="Bodoni MT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/>
            <a:r>
              <a:rPr lang="hu-HU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„</a:t>
            </a:r>
            <a:r>
              <a:rPr lang="de-AT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Ha </a:t>
            </a:r>
            <a:r>
              <a:rPr lang="de-AT" sz="2400" i="1" dirty="0" err="1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összetartunk</a:t>
            </a:r>
            <a:r>
              <a:rPr lang="de-AT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, </a:t>
            </a:r>
            <a:r>
              <a:rPr lang="de-AT" sz="2400" i="1" dirty="0" err="1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semi</a:t>
            </a:r>
            <a:r>
              <a:rPr lang="de-AT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de-AT" sz="2400" i="1" dirty="0" err="1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sem</a:t>
            </a:r>
            <a:r>
              <a:rPr lang="de-AT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de-AT" sz="2400" i="1" dirty="0" err="1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lehetetlen</a:t>
            </a:r>
            <a:r>
              <a:rPr lang="de-AT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. </a:t>
            </a:r>
            <a:r>
              <a:rPr lang="hu-HU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/>
            </a:r>
            <a:br>
              <a:rPr lang="hu-HU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Ha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széthúzunk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,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mindannyian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en-US" sz="2400" i="1" dirty="0" err="1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elbukunk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.”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/>
            </a:r>
            <a:br>
              <a:rPr lang="hu-HU" sz="2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</a:b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</a:rPr>
              <a:t>(Winston Churchill)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860032" y="1997839"/>
            <a:ext cx="4104456" cy="40934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egyenletes munkamegosztás 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időarányos feladatteljesítés 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projekttevékenységek   	megszervezése, irányítása 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mobilitások  nyomon követése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projektdokumentálás monitorozása</a:t>
            </a:r>
          </a:p>
          <a:p>
            <a:pPr>
              <a:buFontTx/>
              <a:buChar char="-"/>
            </a:pPr>
            <a:r>
              <a:rPr lang="hu-HU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disszemináció</a:t>
            </a: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biztosítása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folyamatos kapcsolattartás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segítségnyújtás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konfliktusok kezelése a partnerek     között, mediátori szerep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vészhelyzetek megoldása úgy, hogy a  szakmai tartalom ne sérüljön</a:t>
            </a:r>
          </a:p>
        </p:txBody>
      </p:sp>
      <p:pic>
        <p:nvPicPr>
          <p:cNvPr id="9" name="il_fi" descr="http://vweb.youth.cn/cms/2006/2006news/ayywb/headlines/200808/W0200808016057201627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672840" cy="36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755576" y="1052737"/>
          <a:ext cx="7931224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06"/>
                <a:gridCol w="1982806"/>
                <a:gridCol w="1982806"/>
                <a:gridCol w="1982806"/>
              </a:tblGrid>
              <a:tr h="751683">
                <a:tc gridSpan="4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Intézményvezető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Intézményvezető-helyettes,</a:t>
                      </a:r>
                      <a:r>
                        <a:rPr lang="hu-HU" b="1" baseline="0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hu-HU" b="1" baseline="0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Nemzetközi </a:t>
                      </a:r>
                      <a:r>
                        <a:rPr lang="hu-HU" b="1" baseline="0" dirty="0" err="1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kapcs</a:t>
                      </a:r>
                      <a:r>
                        <a:rPr lang="hu-HU" b="1" baseline="0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. vezető</a:t>
                      </a:r>
                      <a:r>
                        <a:rPr lang="hu-HU" b="1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,</a:t>
                      </a:r>
                      <a:r>
                        <a:rPr lang="hu-HU" b="1" baseline="0" dirty="0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hu-HU" b="1" baseline="0" dirty="0" err="1" smtClean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</a:rPr>
                        <a:t>Tagintézményvezetők</a:t>
                      </a:r>
                      <a:endParaRPr lang="en-GB" b="1" dirty="0">
                        <a:solidFill>
                          <a:schemeClr val="bg1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5498">
                <a:tc gridSpan="4"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3366CC"/>
                          </a:solidFill>
                          <a:latin typeface="Baskerville Old Face" panose="02020602080505020303" pitchFamily="18" charset="0"/>
                        </a:rPr>
                        <a:t>Szakmai</a:t>
                      </a:r>
                      <a:r>
                        <a:rPr lang="hu-HU" b="1" baseline="0" dirty="0" smtClean="0">
                          <a:solidFill>
                            <a:srgbClr val="3366CC"/>
                          </a:solidFill>
                          <a:latin typeface="Baskerville Old Face" panose="02020602080505020303" pitchFamily="18" charset="0"/>
                        </a:rPr>
                        <a:t> vezetők</a:t>
                      </a:r>
                      <a:endParaRPr lang="en-GB" b="1" dirty="0">
                        <a:solidFill>
                          <a:srgbClr val="3366CC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73832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Diák</a:t>
                      </a:r>
                      <a:r>
                        <a:rPr lang="hu-HU" b="1" baseline="0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 mobilitások</a:t>
                      </a:r>
                      <a:endParaRPr lang="en-GB" b="1" dirty="0">
                        <a:solidFill>
                          <a:schemeClr val="accent2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Oktatók,</a:t>
                      </a:r>
                      <a:r>
                        <a:rPr lang="hu-HU" b="1" baseline="0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 szakértők, képzési partnerek mobilitása</a:t>
                      </a:r>
                      <a:endParaRPr lang="en-GB" b="1" dirty="0">
                        <a:solidFill>
                          <a:schemeClr val="accent2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Partnerségek</a:t>
                      </a:r>
                      <a:endParaRPr lang="en-GB" b="1" dirty="0">
                        <a:solidFill>
                          <a:schemeClr val="accent2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Egyéb</a:t>
                      </a:r>
                      <a:r>
                        <a:rPr lang="hu-HU" b="1" baseline="0" dirty="0" smtClean="0">
                          <a:solidFill>
                            <a:schemeClr val="accent2"/>
                          </a:solidFill>
                          <a:latin typeface="Baskerville Old Face" panose="02020602080505020303" pitchFamily="18" charset="0"/>
                        </a:rPr>
                        <a:t> nemzetközi tevékenységek</a:t>
                      </a:r>
                      <a:endParaRPr lang="hu-HU" b="1" dirty="0" smtClean="0">
                        <a:solidFill>
                          <a:schemeClr val="accent2"/>
                        </a:solidFill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</a:tr>
              <a:tr h="2995571">
                <a:tc gridSpan="4">
                  <a:txBody>
                    <a:bodyPr/>
                    <a:lstStyle/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</a:rPr>
                        <a:t>     </a:t>
                      </a: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</a:rPr>
                        <a:t>Projekt koordinátorok, munkacsoport vezetők, kísérők, projektadminisztrátorok, PR szakemberek, IKT szakértők, minőségbiztosítási szakértő, iskolapszichológus, gyermekvédelmi felelős, pénzügyi vezető, stb. (jelenleg kb. 25 kolléga) </a:t>
                      </a:r>
                      <a:endParaRPr kumimoji="0" lang="hu-H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uLnTx/>
                        <a:uFillTx/>
                        <a:latin typeface="Baskerville Old Face" panose="02020602080505020303" pitchFamily="18" charset="0"/>
                      </a:endParaRP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</a:rPr>
                        <a:t>Standardizált projektciklus-menedzsment, standard algoritmusok, folyamatos operatív kommunikáció az éppen folyó projektek között, folyamatos minőség-ellenőrzés és minőségbiztosítás. </a:t>
                      </a: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Baskerville Old Face" panose="02020602080505020303" pitchFamily="18" charset="0"/>
                        </a:rPr>
                        <a:t>A PROJEKTEK SZAKMAI TARTALMA AZ INTÉZMÉNYI CÉLOKAT SZOLGÁLJA, BEÉPÜL!</a:t>
                      </a:r>
                      <a:endParaRPr lang="en-GB" sz="20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Az intézményi menedzsment szervezeti fejlődése a projekt hatására </a:t>
            </a:r>
            <a:endParaRPr lang="hu-HU" sz="2800" dirty="0">
              <a:solidFill>
                <a:schemeClr val="accent2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 smtClean="0">
                <a:solidFill>
                  <a:srgbClr val="FF0066"/>
                </a:solidFill>
                <a:latin typeface="Bodoni MT" pitchFamily="18" charset="0"/>
              </a:rPr>
              <a:t>A HU-2010-Leo-PA-6018 partnerségi projekt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5365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Hatás, valorizáció:</a:t>
            </a:r>
            <a:br>
              <a:rPr lang="hu-HU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r>
              <a:rPr lang="hu-HU" sz="4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Nemzetközi hálózatépítés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AEHT Európai Karácsony</a:t>
            </a:r>
            <a:br>
              <a:rPr lang="hu-HU" sz="3200" dirty="0" smtClean="0">
                <a:solidFill>
                  <a:schemeClr val="bg1"/>
                </a:solidFill>
              </a:rPr>
            </a:br>
            <a:r>
              <a:rPr lang="hu-HU" sz="2800" dirty="0" smtClean="0">
                <a:solidFill>
                  <a:schemeClr val="bg1"/>
                </a:solidFill>
              </a:rPr>
              <a:t>Zágráb, Horvátország, 2011. 12.01-07.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5" name="Kép 4" descr="D:\Christmas in Europe 2011\IMG_09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11568" cy="480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5576" y="2708920"/>
            <a:ext cx="7931224" cy="32983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sz="2400" b="1" u="sng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Típus</a:t>
            </a:r>
            <a:r>
              <a:rPr lang="hu-HU" sz="24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: bokorintézmény vegyes profillal (EKK 1-5. szint)</a:t>
            </a:r>
          </a:p>
          <a:p>
            <a:pPr>
              <a:buNone/>
            </a:pPr>
            <a:r>
              <a:rPr lang="hu-HU" sz="2400" b="1" u="sng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Szerkezet</a:t>
            </a:r>
            <a:r>
              <a:rPr lang="hu-HU" sz="24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: 3 tagintézmény (2009 óta)</a:t>
            </a:r>
          </a:p>
          <a:p>
            <a:pPr>
              <a:buNone/>
            </a:pPr>
            <a:r>
              <a:rPr lang="hu-HU" sz="24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Diákok száma: 1753 fő    Tantestület létszáma: 141 fő</a:t>
            </a:r>
          </a:p>
          <a:p>
            <a:pPr>
              <a:buNone/>
            </a:pPr>
            <a:r>
              <a:rPr lang="hu-HU" sz="2400" b="1" u="sng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Képzési szektorok</a:t>
            </a:r>
            <a:r>
              <a:rPr lang="hu-HU" sz="24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>
              <a:buNone/>
            </a:pPr>
            <a:r>
              <a:rPr lang="hu-HU" sz="24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vendéglátás, idegenforgalom, kereskedelem, IKT (szoftverfejlesztés, üzleti informatika), üzleti és közgazdasági képzések, üzleti adminisztráció</a:t>
            </a:r>
          </a:p>
          <a:p>
            <a:pPr>
              <a:buNone/>
            </a:pPr>
            <a:r>
              <a:rPr lang="hu-HU" sz="24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A partnerségi projekt megvalósítója a Krúdy Gyula Tagintézmény.</a:t>
            </a:r>
            <a:endParaRPr lang="hu-HU" sz="2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hu-HU" sz="3600" cap="all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az intézmény</a:t>
            </a:r>
            <a:endParaRPr lang="hu-HU" sz="3600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Kép 4" descr="http://upload.wikimedia.org/wikipedia/commons/thumb/c/c6/Hungary_topographic_map.jpg/800px-Hungary_topographic_ma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148301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zis 5"/>
          <p:cNvSpPr/>
          <p:nvPr/>
        </p:nvSpPr>
        <p:spPr>
          <a:xfrm>
            <a:off x="6372200" y="1988840"/>
            <a:ext cx="576064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57177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Mobilitási aktivitás a Krúdyban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100" dirty="0" smtClean="0">
                <a:solidFill>
                  <a:schemeClr val="bg1"/>
                </a:solidFill>
              </a:rPr>
              <a:t>2010-2012</a:t>
            </a:r>
            <a:endParaRPr lang="hu-HU" sz="3100" dirty="0">
              <a:solidFill>
                <a:schemeClr val="bg1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hu-HU" b="1" dirty="0" smtClean="0"/>
              <a:t>41diák mobilitás</a:t>
            </a:r>
          </a:p>
          <a:p>
            <a:pPr algn="ctr"/>
            <a:r>
              <a:rPr lang="hu-HU" dirty="0" smtClean="0"/>
              <a:t>737 mobilitási nap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hu-HU" b="1" dirty="0" smtClean="0"/>
              <a:t>34 tanári/szakértői mobilitás</a:t>
            </a:r>
          </a:p>
          <a:p>
            <a:pPr algn="ctr"/>
            <a:r>
              <a:rPr lang="hu-HU" dirty="0" smtClean="0"/>
              <a:t>167 mobilitási nap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20</a:t>
            </a:fld>
            <a:endParaRPr lang="hu-HU"/>
          </a:p>
        </p:txBody>
      </p:sp>
      <p:graphicFrame>
        <p:nvGraphicFramePr>
          <p:cNvPr id="8" name="Tartalom helye 5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rtalom helye 4"/>
          <p:cNvGraphicFramePr>
            <a:graphicFrameLocks noGrp="1"/>
          </p:cNvGraphicFramePr>
          <p:nvPr>
            <p:ph sz="quarter" idx="4"/>
          </p:nvPr>
        </p:nvGraphicFramePr>
        <p:xfrm>
          <a:off x="4499992" y="1628800"/>
          <a:ext cx="418680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67544" y="1556792"/>
          <a:ext cx="38884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788024" y="2057400"/>
          <a:ext cx="38164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78779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Szakmai programok a Krúdy szervezésében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2012-2012</a:t>
            </a:r>
            <a:br>
              <a:rPr lang="hu-HU" sz="3600" dirty="0" smtClean="0">
                <a:solidFill>
                  <a:schemeClr val="bg1"/>
                </a:solidFill>
              </a:rPr>
            </a:br>
            <a:r>
              <a:rPr lang="hu-HU" sz="3600" dirty="0" smtClean="0">
                <a:solidFill>
                  <a:schemeClr val="bg1"/>
                </a:solidFill>
              </a:rPr>
              <a:t>(400 Szegeden eltöltött nap)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hu-HU" b="1" dirty="0" smtClean="0"/>
              <a:t>46 tanár és szakképzési szakértő</a:t>
            </a:r>
            <a:endParaRPr lang="hu-HU" b="1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hu-HU" b="1" dirty="0" smtClean="0"/>
              <a:t>33 diák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21</a:t>
            </a:fld>
            <a:endParaRPr lang="hu-HU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sz="quarter" idx="4"/>
          </p:nvPr>
        </p:nvGraphicFramePr>
        <p:xfrm>
          <a:off x="4572000" y="1124744"/>
          <a:ext cx="404177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rtalom helye 9"/>
          <p:cNvGraphicFramePr>
            <a:graphicFrameLocks noGrp="1"/>
          </p:cNvGraphicFramePr>
          <p:nvPr>
            <p:ph sz="quarter" idx="2"/>
          </p:nvPr>
        </p:nvGraphicFramePr>
        <p:xfrm>
          <a:off x="457200" y="1988840"/>
          <a:ext cx="4040188" cy="339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11560" y="6381328"/>
            <a:ext cx="2880320" cy="476671"/>
          </a:xfrm>
        </p:spPr>
        <p:txBody>
          <a:bodyPr/>
          <a:lstStyle/>
          <a:p>
            <a:r>
              <a:rPr lang="hu-HU" sz="1600" b="1" dirty="0" err="1" smtClean="0">
                <a:solidFill>
                  <a:srgbClr val="0066CC"/>
                </a:solidFill>
                <a:latin typeface="Baskerville Old Face" pitchFamily="18" charset="0"/>
              </a:rPr>
              <a:t>Internalisation</a:t>
            </a:r>
            <a:r>
              <a:rPr lang="hu-HU" sz="1600" b="1" dirty="0" smtClean="0">
                <a:solidFill>
                  <a:srgbClr val="0066CC"/>
                </a:solidFill>
                <a:latin typeface="Baskerville Old Face" pitchFamily="18" charset="0"/>
              </a:rPr>
              <a:t> </a:t>
            </a:r>
            <a:r>
              <a:rPr lang="hu-HU" sz="1600" b="1" dirty="0" err="1" smtClean="0">
                <a:solidFill>
                  <a:srgbClr val="0066CC"/>
                </a:solidFill>
                <a:latin typeface="Baskerville Old Face" pitchFamily="18" charset="0"/>
              </a:rPr>
              <a:t>Strategies</a:t>
            </a:r>
            <a:r>
              <a:rPr lang="hu-HU" sz="1600" b="1" dirty="0" smtClean="0">
                <a:solidFill>
                  <a:srgbClr val="0066CC"/>
                </a:solidFill>
                <a:latin typeface="Baskerville Old Face" pitchFamily="18" charset="0"/>
              </a:rPr>
              <a:t> </a:t>
            </a:r>
            <a:r>
              <a:rPr lang="hu-HU" sz="1600" b="1" dirty="0" err="1" smtClean="0">
                <a:solidFill>
                  <a:srgbClr val="0066CC"/>
                </a:solidFill>
                <a:latin typeface="Baskerville Old Face" pitchFamily="18" charset="0"/>
              </a:rPr>
              <a:t>in</a:t>
            </a:r>
            <a:r>
              <a:rPr lang="hu-HU" sz="1600" b="1" dirty="0" smtClean="0">
                <a:solidFill>
                  <a:srgbClr val="0066CC"/>
                </a:solidFill>
                <a:latin typeface="Baskerville Old Face" pitchFamily="18" charset="0"/>
              </a:rPr>
              <a:t> VET   </a:t>
            </a:r>
          </a:p>
          <a:p>
            <a:r>
              <a:rPr lang="hu-HU" b="1" dirty="0" smtClean="0">
                <a:solidFill>
                  <a:srgbClr val="0066CC"/>
                </a:solidFill>
                <a:latin typeface="Baskerville Old Face" pitchFamily="18" charset="0"/>
              </a:rPr>
              <a:t>Helsinki, 15-18/06/2014</a:t>
            </a:r>
            <a:endParaRPr lang="en-US" b="1" dirty="0">
              <a:solidFill>
                <a:srgbClr val="0066CC"/>
              </a:solidFill>
              <a:latin typeface="Baskerville Old Face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012160" y="6477000"/>
            <a:ext cx="3131840" cy="381000"/>
          </a:xfrm>
        </p:spPr>
        <p:txBody>
          <a:bodyPr/>
          <a:lstStyle/>
          <a:p>
            <a:fld id="{0D60539D-3DA2-4CBF-B33E-5F8C3C19CFEE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hu-HU" b="1" dirty="0" smtClean="0">
                <a:latin typeface="Baskerville Old Face" panose="02020602080505020303" pitchFamily="18" charset="0"/>
              </a:rPr>
              <a:t>EGYÉB HATÁSOK</a:t>
            </a:r>
            <a:endParaRPr lang="hu-HU" b="1" dirty="0">
              <a:latin typeface="Baskerville Old Face" panose="02020602080505020303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78" y="1600200"/>
            <a:ext cx="9007018" cy="4709120"/>
          </a:xfrm>
          <a:ln w="28575">
            <a:noFill/>
          </a:ln>
        </p:spPr>
        <p:txBody>
          <a:bodyPr/>
          <a:lstStyle/>
          <a:p>
            <a:pPr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            állandó</a:t>
            </a:r>
            <a:endParaRPr lang="hu-HU" sz="2000" b="1" dirty="0" smtClean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partnerek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országból</a:t>
            </a:r>
            <a:endParaRPr lang="hu-HU" sz="2000" b="1" dirty="0" smtClean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								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sikeres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LEO  </a:t>
            </a:r>
            <a:endParaRPr lang="hu-HU" sz="2000" b="1" dirty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kb.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40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diák és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15                                                                      partnerség, Erasmus+</a:t>
            </a:r>
          </a:p>
          <a:p>
            <a:pPr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  felnőtt mobilitás évente</a:t>
            </a:r>
          </a:p>
          <a:p>
            <a:pPr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			                                                                         </a:t>
            </a:r>
            <a:r>
              <a:rPr lang="hu-HU" sz="2000" b="1" dirty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országosan regisztrált </a:t>
            </a:r>
            <a:endParaRPr lang="hu-HU" sz="2000" b="1" dirty="0" smtClean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  a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tív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AEHT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tagság           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			                                              							   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jó gyakorlatok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	</a:t>
            </a:r>
            <a:endParaRPr lang="hu-HU" sz="2000" b="1" dirty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dominóhatás a                                                                                 </a:t>
            </a:r>
            <a:endParaRPr lang="hu-HU" sz="2000" b="1" dirty="0" smtClean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a hálózatépítésben                                                                            előminősített</a:t>
            </a:r>
            <a:endParaRPr lang="hu-HU" sz="2000" b="1" dirty="0" smtClean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(hazai és nemzetközi                                                                       referenciaiskola,</a:t>
            </a:r>
          </a:p>
          <a:p>
            <a:pPr>
              <a:spcBef>
                <a:spcPts val="0"/>
              </a:spcBef>
              <a:buNone/>
            </a:pP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        partnerek)                                                                                 </a:t>
            </a:r>
            <a:r>
              <a:rPr lang="hu-HU" sz="2000" b="1" dirty="0" err="1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mentoráló</a:t>
            </a:r>
            <a:r>
              <a:rPr lang="hu-HU" sz="2000" b="1" dirty="0" smtClean="0">
                <a:solidFill>
                  <a:srgbClr val="00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iskola</a:t>
            </a:r>
            <a:endParaRPr lang="hu-HU" sz="2000" b="1" dirty="0" smtClean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endParaRPr lang="hu-HU" sz="2000" b="1" dirty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hu-HU" sz="2000" b="1" dirty="0">
              <a:solidFill>
                <a:srgbClr val="00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480179"/>
            <a:ext cx="1207008" cy="24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E:\00_ERASMUS+\Helsinki\europe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838346" cy="439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zis 1"/>
          <p:cNvSpPr/>
          <p:nvPr/>
        </p:nvSpPr>
        <p:spPr>
          <a:xfrm>
            <a:off x="5220072" y="4581128"/>
            <a:ext cx="216024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 flipH="1" flipV="1">
            <a:off x="3635896" y="3828008"/>
            <a:ext cx="1692188" cy="753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4644008" y="3828008"/>
            <a:ext cx="684076" cy="825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3563888" y="4653136"/>
            <a:ext cx="176419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 flipV="1">
            <a:off x="4355976" y="4581128"/>
            <a:ext cx="972108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5328084" y="4365104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2" idx="5"/>
          </p:cNvCxnSpPr>
          <p:nvPr/>
        </p:nvCxnSpPr>
        <p:spPr>
          <a:xfrm flipH="1">
            <a:off x="4716016" y="4704053"/>
            <a:ext cx="688444" cy="381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 flipV="1">
            <a:off x="4922979" y="3426003"/>
            <a:ext cx="450050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2" idx="0"/>
          </p:cNvCxnSpPr>
          <p:nvPr/>
        </p:nvCxnSpPr>
        <p:spPr>
          <a:xfrm>
            <a:off x="5328084" y="4581128"/>
            <a:ext cx="324036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5373029" y="4725144"/>
            <a:ext cx="0" cy="169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zis 2"/>
          <p:cNvSpPr/>
          <p:nvPr/>
        </p:nvSpPr>
        <p:spPr>
          <a:xfrm>
            <a:off x="53479" y="1700808"/>
            <a:ext cx="2808312" cy="788842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29478" y="2564904"/>
            <a:ext cx="3102361" cy="108012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53479" y="3611488"/>
            <a:ext cx="2808312" cy="7200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179512" y="4509120"/>
            <a:ext cx="2448272" cy="1518095"/>
          </a:xfrm>
          <a:prstGeom prst="round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6466130" y="2204864"/>
            <a:ext cx="2498358" cy="108012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588224" y="3426004"/>
            <a:ext cx="2376264" cy="1227132"/>
          </a:xfrm>
          <a:prstGeom prst="rect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466130" y="4656099"/>
            <a:ext cx="2558372" cy="1371116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Lefelé nyíl 17"/>
          <p:cNvSpPr/>
          <p:nvPr/>
        </p:nvSpPr>
        <p:spPr>
          <a:xfrm flipH="1">
            <a:off x="7744932" y="4331202"/>
            <a:ext cx="45719" cy="478679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hu-HU" sz="2400" b="1" dirty="0" smtClean="0">
              <a:solidFill>
                <a:srgbClr val="FF0066"/>
              </a:solidFill>
              <a:latin typeface="Bodoni MT" pitchFamily="18" charset="0"/>
            </a:endParaRPr>
          </a:p>
          <a:p>
            <a:pPr>
              <a:buFontTx/>
              <a:buChar char="-"/>
            </a:pPr>
            <a:endParaRPr lang="hu-HU" sz="2400" b="1" dirty="0">
              <a:solidFill>
                <a:srgbClr val="FF0066"/>
              </a:solidFill>
              <a:latin typeface="Bodoni MT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Bodoni MT" pitchFamily="18" charset="0"/>
              </a:rPr>
              <a:t>„A pozitív megerősítések ismétlése az, ami a hithez vezet. Amint a hit meggyőződéssé érik, álmaink elkezdenek megvalósulni…”</a:t>
            </a:r>
            <a:br>
              <a:rPr lang="hu-HU" sz="2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Bodoni MT" pitchFamily="18" charset="0"/>
              </a:rPr>
            </a:br>
            <a:r>
              <a:rPr lang="hu-HU" sz="24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Bodoni MT" pitchFamily="18" charset="0"/>
              </a:rPr>
              <a:t>(Claude M. Bristol)</a:t>
            </a:r>
            <a:endParaRPr lang="hu-HU" sz="2400" b="0" dirty="0"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12776"/>
            <a:ext cx="3810000" cy="28575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0"/>
            <a:ext cx="9193213" cy="2476500"/>
          </a:xfrm>
          <a:prstGeom prst="rect">
            <a:avLst/>
          </a:prstGeom>
          <a:ln>
            <a:solidFill>
              <a:srgbClr val="FF0066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8" name="Ellipszis 7"/>
          <p:cNvSpPr/>
          <p:nvPr/>
        </p:nvSpPr>
        <p:spPr>
          <a:xfrm>
            <a:off x="6084168" y="5445224"/>
            <a:ext cx="2880320" cy="141277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4355976" y="1556793"/>
            <a:ext cx="453650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600" b="1" dirty="0" smtClean="0">
                <a:solidFill>
                  <a:srgbClr val="FF0066"/>
                </a:solidFill>
                <a:latin typeface="Bodoni MT" pitchFamily="18" charset="0"/>
              </a:rPr>
              <a:t>A 2010. évi lisszaboni  szakmai Európa Bajnokság </a:t>
            </a:r>
          </a:p>
          <a:p>
            <a:pPr algn="ctr"/>
            <a:endParaRPr lang="hu-HU" sz="2600" b="1" dirty="0" smtClean="0">
              <a:solidFill>
                <a:srgbClr val="FF0066"/>
              </a:solidFill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hu-HU" sz="2000" dirty="0" smtClean="0">
                <a:solidFill>
                  <a:srgbClr val="FF0066"/>
                </a:solidFill>
                <a:latin typeface="Bodoni MT" pitchFamily="18" charset="0"/>
              </a:rPr>
              <a:t>A turisztikai </a:t>
            </a:r>
            <a:r>
              <a:rPr lang="hu-HU" sz="2000" dirty="0" err="1" smtClean="0">
                <a:solidFill>
                  <a:srgbClr val="FF0066"/>
                </a:solidFill>
                <a:latin typeface="Bodoni MT" pitchFamily="18" charset="0"/>
              </a:rPr>
              <a:t>desztináció</a:t>
            </a:r>
            <a:r>
              <a:rPr lang="hu-HU" sz="2000" dirty="0" smtClean="0">
                <a:solidFill>
                  <a:srgbClr val="FF0066"/>
                </a:solidFill>
                <a:latin typeface="Bodoni MT" pitchFamily="18" charset="0"/>
              </a:rPr>
              <a:t> zsűrijébe felkérték a projekt szakmai vezetőjét. </a:t>
            </a:r>
          </a:p>
          <a:p>
            <a:pPr>
              <a:buFontTx/>
              <a:buChar char="-"/>
            </a:pPr>
            <a:endParaRPr lang="hu-HU" sz="2000" dirty="0" smtClean="0">
              <a:solidFill>
                <a:srgbClr val="FF0066"/>
              </a:solidFill>
              <a:latin typeface="Bodoni MT" pitchFamily="18" charset="0"/>
            </a:endParaRPr>
          </a:p>
          <a:p>
            <a:r>
              <a:rPr lang="hu-HU" sz="2000" dirty="0" smtClean="0">
                <a:solidFill>
                  <a:srgbClr val="FF0066"/>
                </a:solidFill>
                <a:latin typeface="Bodoni MT" pitchFamily="18" charset="0"/>
              </a:rPr>
              <a:t>- Vendéglátó szakmenedzser diákunk bronzérmet nyert nemzetközi csapatban. </a:t>
            </a:r>
          </a:p>
          <a:p>
            <a:endParaRPr lang="hu-HU" b="1" dirty="0" smtClean="0">
              <a:solidFill>
                <a:srgbClr val="FF0066"/>
              </a:solidFill>
            </a:endParaRPr>
          </a:p>
          <a:p>
            <a:endParaRPr lang="hu-HU" b="1" dirty="0" smtClean="0">
              <a:solidFill>
                <a:srgbClr val="FF0066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907704" y="2060848"/>
            <a:ext cx="576064" cy="432048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866330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A 2011.  novemberi hágai</a:t>
            </a:r>
            <a:r>
              <a:rPr lang="hu-HU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hu-HU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hu-HU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Turizmus Menedzsment Európa Bajnokságon Rácz Erika szakmenedzser diákunk svéd és svájci csapattársával</a:t>
            </a:r>
            <a:br>
              <a:rPr lang="hu-HU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hu-HU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Európa bajnoki ezüstérmet és a legjobb versenyprezentáció</a:t>
            </a:r>
            <a:r>
              <a:rPr lang="hu-HU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</a:t>
            </a:r>
            <a:br>
              <a:rPr lang="hu-HU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hu-HU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díját nyerte. Versenyfeladatuk komparatív üzleti terv készítése és prezentálása volt angol nyelven két létező hágai szálloda </a:t>
            </a:r>
            <a:r>
              <a:rPr lang="hu-HU" sz="2400" dirty="0" err="1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öko-tudatos</a:t>
            </a:r>
            <a:r>
              <a:rPr lang="hu-HU" sz="24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felújításáról.</a:t>
            </a:r>
            <a:r>
              <a:rPr lang="hu-HU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hu-HU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endParaRPr lang="hu-HU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7" descr="DSCF30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2936"/>
            <a:ext cx="4212000" cy="2808000"/>
          </a:xfrm>
          <a:prstGeom prst="rect">
            <a:avLst/>
          </a:prstGeom>
          <a:noFill/>
        </p:spPr>
      </p:pic>
      <p:pic>
        <p:nvPicPr>
          <p:cNvPr id="9" name="Picture 8" descr="P1100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3059113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2013. május 23. </a:t>
            </a:r>
            <a:br>
              <a:rPr lang="hu-HU" sz="2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OKTATÁS A FENNTARTHATÓSÁG SZOLGÁLATÁBAN KONFERENCIA NÍVÓDÍJ ÁTADÁSI ÜNNEPSÉG</a:t>
            </a:r>
            <a:endParaRPr lang="hu-HU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 descr="W:\fényképek\2012-2013\2013.05.23_leonardo_nivo_dij\DSCN5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hu-HU" sz="2400" dirty="0" smtClean="0">
                <a:solidFill>
                  <a:srgbClr val="0033CC"/>
                </a:solidFill>
              </a:rPr>
              <a:t>5. Európai Szakképzési Kerekasztal Konferencia</a:t>
            </a:r>
            <a:br>
              <a:rPr lang="hu-HU" sz="2400" dirty="0" smtClean="0">
                <a:solidFill>
                  <a:srgbClr val="0033CC"/>
                </a:solidFill>
              </a:rPr>
            </a:br>
            <a:r>
              <a:rPr lang="hu-HU" sz="2400" dirty="0" smtClean="0">
                <a:solidFill>
                  <a:srgbClr val="0033CC"/>
                </a:solidFill>
              </a:rPr>
              <a:t>Saint Michel Mont </a:t>
            </a:r>
            <a:r>
              <a:rPr lang="hu-HU" sz="2400" dirty="0" err="1" smtClean="0">
                <a:solidFill>
                  <a:srgbClr val="0033CC"/>
                </a:solidFill>
              </a:rPr>
              <a:t>Mercure</a:t>
            </a:r>
            <a:r>
              <a:rPr lang="hu-HU" sz="2400" dirty="0" smtClean="0">
                <a:solidFill>
                  <a:srgbClr val="0033CC"/>
                </a:solidFill>
              </a:rPr>
              <a:t> (FR) 2014.11.17-21.</a:t>
            </a:r>
            <a:br>
              <a:rPr lang="hu-HU" sz="2400" dirty="0" smtClean="0">
                <a:solidFill>
                  <a:srgbClr val="0033CC"/>
                </a:solidFill>
              </a:rPr>
            </a:br>
            <a:r>
              <a:rPr lang="hu-HU" sz="2400" dirty="0" smtClean="0">
                <a:solidFill>
                  <a:srgbClr val="0033CC"/>
                </a:solidFill>
              </a:rPr>
              <a:t>27 ország 50 szakképző intézménye</a:t>
            </a:r>
            <a:r>
              <a:rPr lang="hu-HU" sz="2400" smtClean="0">
                <a:solidFill>
                  <a:srgbClr val="0033CC"/>
                </a:solidFill>
              </a:rPr>
              <a:t/>
            </a:r>
            <a:br>
              <a:rPr lang="hu-HU" sz="2400" smtClean="0">
                <a:solidFill>
                  <a:srgbClr val="0033CC"/>
                </a:solidFill>
              </a:rPr>
            </a:br>
            <a:r>
              <a:rPr lang="hu-HU" sz="2400" smtClean="0">
                <a:solidFill>
                  <a:srgbClr val="0033CC"/>
                </a:solidFill>
              </a:rPr>
              <a:t>Iskolánk diákjai</a:t>
            </a:r>
            <a:r>
              <a:rPr lang="hu-HU" sz="2400" dirty="0" smtClean="0">
                <a:solidFill>
                  <a:srgbClr val="0033CC"/>
                </a:solidFill>
              </a:rPr>
              <a:t>, tanárai és külső képzőhelyei</a:t>
            </a:r>
            <a:endParaRPr lang="en-GB" sz="2400" dirty="0">
              <a:solidFill>
                <a:srgbClr val="0033CC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56646"/>
            <a:ext cx="2624778" cy="196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938905" cy="284226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288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400" dirty="0" smtClean="0">
              <a:solidFill>
                <a:schemeClr val="accent1">
                  <a:lumMod val="50000"/>
                </a:schemeClr>
              </a:solidFill>
              <a:latin typeface="Bodoni MT" pitchFamily="18" charset="0"/>
            </a:endParaRPr>
          </a:p>
          <a:p>
            <a:pPr>
              <a:buNone/>
            </a:pPr>
            <a:endParaRPr lang="hu-HU" sz="2400" dirty="0">
              <a:solidFill>
                <a:schemeClr val="accent1">
                  <a:lumMod val="50000"/>
                </a:schemeClr>
              </a:solidFill>
              <a:latin typeface="Bodoni MT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Bodoni MT" pitchFamily="18" charset="0"/>
              </a:rPr>
              <a:t/>
            </a:r>
            <a:br>
              <a:rPr lang="hu-HU" sz="3200" dirty="0" smtClean="0">
                <a:solidFill>
                  <a:schemeClr val="bg1"/>
                </a:solidFill>
                <a:latin typeface="Bodoni MT" pitchFamily="18" charset="0"/>
              </a:rPr>
            </a:br>
            <a:r>
              <a:rPr lang="hu-HU" sz="3200" dirty="0" smtClean="0">
                <a:solidFill>
                  <a:schemeClr val="bg1"/>
                </a:solidFill>
                <a:latin typeface="Bodoni MT" pitchFamily="18" charset="0"/>
              </a:rPr>
              <a:t>KÜLDETÉS, JÖVŐKÉP KIALAKÍTÁSA (2009)</a:t>
            </a:r>
            <a:br>
              <a:rPr lang="hu-HU" sz="3200" dirty="0" smtClean="0">
                <a:solidFill>
                  <a:schemeClr val="bg1"/>
                </a:solidFill>
                <a:latin typeface="Bodoni MT" pitchFamily="18" charset="0"/>
              </a:rPr>
            </a:br>
            <a:endParaRPr lang="hu-HU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70080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 b="1" dirty="0" smtClean="0">
                <a:solidFill>
                  <a:srgbClr val="33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Kontextus: </a:t>
            </a:r>
          </a:p>
          <a:p>
            <a:pPr>
              <a:buFontTx/>
              <a:buChar char="-"/>
            </a:pPr>
            <a:r>
              <a:rPr lang="hu-HU" sz="2800" b="1" dirty="0" smtClean="0">
                <a:solidFill>
                  <a:srgbClr val="33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3 korábban önálló szakképző intézmény nagyon   különböző képzési profillal, értékekkel és </a:t>
            </a:r>
            <a:r>
              <a:rPr lang="hu-HU" sz="2800" b="1" dirty="0" err="1" smtClean="0">
                <a:solidFill>
                  <a:srgbClr val="33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startégiákkal</a:t>
            </a:r>
            <a:endParaRPr lang="hu-HU" sz="2800" b="1" dirty="0" smtClean="0">
              <a:solidFill>
                <a:srgbClr val="3366CC"/>
              </a:solidFill>
              <a:latin typeface="Baskerville Old Face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-"/>
            </a:pPr>
            <a:r>
              <a:rPr lang="hu-HU" sz="2800" b="1" dirty="0" smtClean="0">
                <a:solidFill>
                  <a:srgbClr val="3366CC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 Radikális, felülről jövő átalakítás az oktatási és szakképzési rendszerben </a:t>
            </a:r>
          </a:p>
          <a:p>
            <a:pPr algn="ctr"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SZÜKSÉGLET: </a:t>
            </a:r>
          </a:p>
          <a:p>
            <a:pPr algn="ctr"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Baskerville Old Face" pitchFamily="18" charset="0"/>
                <a:ea typeface="Arial Unicode MS" pitchFamily="34" charset="-128"/>
                <a:cs typeface="Arial Unicode MS" pitchFamily="34" charset="-128"/>
              </a:rPr>
              <a:t>Erős és rugalmas intézményi kohézió, melyben a korábbi értékekre építve új, egyedi értékeket hozunk létre.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800" dirty="0" smtClean="0">
                <a:solidFill>
                  <a:schemeClr val="accent1"/>
                </a:solidFill>
                <a:latin typeface="Bodoni MT" pitchFamily="18" charset="0"/>
              </a:rPr>
              <a:t>Előzmények:</a:t>
            </a:r>
          </a:p>
          <a:p>
            <a:pPr>
              <a:buFontTx/>
              <a:buChar char="-"/>
            </a:pPr>
            <a:r>
              <a:rPr lang="hu-HU" sz="2800" dirty="0" smtClean="0">
                <a:solidFill>
                  <a:schemeClr val="accent1"/>
                </a:solidFill>
                <a:latin typeface="Bodoni MT" pitchFamily="18" charset="0"/>
              </a:rPr>
              <a:t>Több, mint 30 sikeres Leonardo mobilitási projekt</a:t>
            </a:r>
          </a:p>
          <a:p>
            <a:pPr>
              <a:buFontTx/>
              <a:buChar char="-"/>
            </a:pPr>
            <a:r>
              <a:rPr lang="hu-HU" sz="2800" dirty="0" smtClean="0">
                <a:solidFill>
                  <a:schemeClr val="accent1"/>
                </a:solidFill>
                <a:latin typeface="Bodoni MT" pitchFamily="18" charset="0"/>
              </a:rPr>
              <a:t>Tanulói, tanári csereprogramok, AEHT aktivitás</a:t>
            </a:r>
          </a:p>
          <a:p>
            <a:pPr>
              <a:buFontTx/>
              <a:buChar char="-"/>
            </a:pPr>
            <a:r>
              <a:rPr lang="hu-HU" sz="2800" dirty="0" smtClean="0">
                <a:solidFill>
                  <a:schemeClr val="accent1"/>
                </a:solidFill>
                <a:latin typeface="Bodoni MT" pitchFamily="18" charset="0"/>
              </a:rPr>
              <a:t>Mobilitási nívódíj 2004</a:t>
            </a:r>
          </a:p>
          <a:p>
            <a:pPr>
              <a:buFontTx/>
              <a:buChar char="-"/>
            </a:pPr>
            <a:r>
              <a:rPr lang="hu-HU" sz="2800" dirty="0" smtClean="0">
                <a:solidFill>
                  <a:schemeClr val="accent1"/>
                </a:solidFill>
                <a:latin typeface="Bodoni MT" pitchFamily="18" charset="0"/>
              </a:rPr>
              <a:t>Mobilitási Tanúsítvány 2009 (hosszú távú elkötelezettség, stratégiai szemlélet a mobilitások szervezeti beépítésére) 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Bodoni MT" pitchFamily="18" charset="0"/>
              </a:rPr>
              <a:t>A HU-2010-Leo-PA-6018 </a:t>
            </a:r>
            <a:br>
              <a:rPr lang="hu-HU" sz="3600" dirty="0" smtClean="0">
                <a:solidFill>
                  <a:schemeClr val="bg1"/>
                </a:solidFill>
                <a:latin typeface="Bodoni MT" pitchFamily="18" charset="0"/>
              </a:rPr>
            </a:br>
            <a:r>
              <a:rPr lang="hu-HU" sz="3600" dirty="0" smtClean="0">
                <a:solidFill>
                  <a:schemeClr val="bg1"/>
                </a:solidFill>
                <a:latin typeface="Bodoni MT" pitchFamily="18" charset="0"/>
              </a:rPr>
              <a:t>partnerségi projekt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5" name="Picture 3" descr="I:\GYORGYI\Leonardo 2010-2011\Partnerség\Templates 2011 april\logo_small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38000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2010: az EU ranglistán (1-461) 4. helyezett partnerség</a:t>
            </a:r>
          </a:p>
          <a:p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Nemzetközi projektkoordinátori szerep</a:t>
            </a:r>
          </a:p>
          <a:p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Témák: - </a:t>
            </a:r>
            <a:r>
              <a:rPr lang="hu-HU" sz="2800" b="1" dirty="0" err="1" smtClean="0">
                <a:solidFill>
                  <a:schemeClr val="accent1"/>
                </a:solidFill>
                <a:latin typeface="Bodoni MT" pitchFamily="18" charset="0"/>
              </a:rPr>
              <a:t>öko-tudatos</a:t>
            </a:r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 szakképzés</a:t>
            </a:r>
          </a:p>
          <a:p>
            <a:pPr>
              <a:buNone/>
            </a:pPr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	- EKK harmonizáció (1-5. szintek)</a:t>
            </a:r>
          </a:p>
          <a:p>
            <a:pPr>
              <a:buNone/>
            </a:pPr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	- integráció, befogadó szakképzés</a:t>
            </a:r>
          </a:p>
          <a:p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Projekttermékek: </a:t>
            </a:r>
          </a:p>
          <a:p>
            <a:pPr>
              <a:buNone/>
            </a:pPr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		nemzetközi konferencia és</a:t>
            </a:r>
          </a:p>
          <a:p>
            <a:pPr>
              <a:buNone/>
            </a:pPr>
            <a:r>
              <a:rPr lang="hu-HU" sz="2800" b="1" dirty="0" smtClean="0">
                <a:solidFill>
                  <a:schemeClr val="accent1"/>
                </a:solidFill>
                <a:latin typeface="Bodoni MT" pitchFamily="18" charset="0"/>
              </a:rPr>
              <a:t>          szakmai verseny 2012 áprilisában Szegeden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Bodoni MT" pitchFamily="18" charset="0"/>
              </a:rPr>
              <a:t>A HU-2010-Leo-PA-6018 </a:t>
            </a:r>
            <a:br>
              <a:rPr lang="hu-HU" sz="4400" dirty="0" smtClean="0">
                <a:solidFill>
                  <a:schemeClr val="bg1"/>
                </a:solidFill>
                <a:latin typeface="Bodoni MT" pitchFamily="18" charset="0"/>
              </a:rPr>
            </a:br>
            <a:r>
              <a:rPr lang="hu-HU" sz="4400" dirty="0" smtClean="0">
                <a:solidFill>
                  <a:schemeClr val="bg1"/>
                </a:solidFill>
                <a:latin typeface="Bodoni MT" pitchFamily="18" charset="0"/>
              </a:rPr>
              <a:t>partnerségi projekt</a:t>
            </a:r>
            <a:endParaRPr lang="hu-HU" dirty="0"/>
          </a:p>
        </p:txBody>
      </p:sp>
      <p:pic>
        <p:nvPicPr>
          <p:cNvPr id="5" name="Picture 3" descr="I:\GYORGYI\Leonardo 2010-2011\Partnerség\Templates 2011 april\logo_small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667375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Projektpartnerek:</a:t>
            </a:r>
          </a:p>
          <a:p>
            <a:pPr lvl="1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A göteborgi </a:t>
            </a:r>
            <a:r>
              <a:rPr lang="hu-HU" sz="2800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Burgårdens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hu-HU" sz="2800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utbildningscentrum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‚</a:t>
            </a:r>
            <a:b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Svédországból </a:t>
            </a:r>
          </a:p>
          <a:p>
            <a:pPr lvl="1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A devoni </a:t>
            </a:r>
            <a:r>
              <a:rPr lang="hu-HU" sz="2800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Petroc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főiskola az Egyesült Királyságból</a:t>
            </a:r>
          </a:p>
          <a:p>
            <a:pPr lvl="1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Magyarország képviseletében a szegedi</a:t>
            </a:r>
            <a:b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Szegedi Krúdy Gyula Tagintézmény (koordinátori szerepben)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Bodoni MT" pitchFamily="18" charset="0"/>
              </a:rPr>
              <a:t>A HU-2010-Leo-PA-6018 </a:t>
            </a:r>
            <a:br>
              <a:rPr lang="hu-HU" sz="4400" dirty="0" smtClean="0">
                <a:solidFill>
                  <a:schemeClr val="bg1"/>
                </a:solidFill>
                <a:latin typeface="Bodoni MT" pitchFamily="18" charset="0"/>
              </a:rPr>
            </a:br>
            <a:r>
              <a:rPr lang="hu-HU" sz="4400" dirty="0" smtClean="0">
                <a:solidFill>
                  <a:schemeClr val="bg1"/>
                </a:solidFill>
                <a:latin typeface="Bodoni MT" pitchFamily="18" charset="0"/>
              </a:rPr>
              <a:t>partnerségi projekt</a:t>
            </a:r>
            <a:endParaRPr lang="hu-HU" dirty="0"/>
          </a:p>
        </p:txBody>
      </p:sp>
      <p:pic>
        <p:nvPicPr>
          <p:cNvPr id="5" name="Picture 3" descr="I:\GYORGYI\Leonardo 2010-2011\Partnerség\Templates 2011 april\logo_small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869160"/>
            <a:ext cx="1190625" cy="1190625"/>
          </a:xfrm>
          <a:prstGeom prst="rect">
            <a:avLst/>
          </a:prstGeom>
          <a:noFill/>
        </p:spPr>
      </p:pic>
      <p:pic>
        <p:nvPicPr>
          <p:cNvPr id="6" name="Picture 11" descr="burgar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1346305" cy="100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Petro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2460625" cy="107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41168"/>
            <a:ext cx="928998" cy="97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hu-HU" sz="2400" dirty="0" smtClean="0">
                <a:solidFill>
                  <a:srgbClr val="0033CC"/>
                </a:solidFill>
                <a:latin typeface="Andalus" pitchFamily="18" charset="-78"/>
                <a:cs typeface="Andalus" pitchFamily="18" charset="-78"/>
              </a:rPr>
              <a:t>A projekttevékenységekben mindhárom intézmény menedzsmentje,tantestülete és diákjai és sok esetben együttműködő partnerei is részt vettek</a:t>
            </a:r>
            <a:endParaRPr lang="hu-HU" sz="2400" dirty="0">
              <a:solidFill>
                <a:srgbClr val="0033CC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11" descr="C:\Users\Csaba\Downloads\e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:\Users\Csaba\Downloads\b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918299" cy="295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Csaba\Downloads\e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81" y="3645024"/>
            <a:ext cx="3949843" cy="2963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 nemzetközi partnerek Szeged Város Polgármesteri Hivatalában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egyudne\AppData\Local\Microsoft\Windows\Temporary Internet Files\Content.IE5\516BYAXQ\2012április18_1_megnyit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68AD-3D86-44CC-B7B8-A6B965825FC9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projekt során tanulmányoztuk egymás szakképzési rendszerét és </a:t>
            </a:r>
            <a:r>
              <a:rPr lang="hu-HU" sz="2400" dirty="0" err="1" smtClean="0">
                <a:solidFill>
                  <a:schemeClr val="bg1"/>
                </a:solidFill>
              </a:rPr>
              <a:t>inklúzív</a:t>
            </a:r>
            <a:r>
              <a:rPr lang="hu-HU" sz="2400" dirty="0" smtClean="0">
                <a:solidFill>
                  <a:schemeClr val="bg1"/>
                </a:solidFill>
              </a:rPr>
              <a:t> jó gyakorlatait. Projekttermékek: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9" name="Picture 4" descr="verseny_logo_e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8826" r="5357" b="3894"/>
          <a:stretch>
            <a:fillRect/>
          </a:stretch>
        </p:blipFill>
        <p:spPr bwMode="auto">
          <a:xfrm>
            <a:off x="4644008" y="1700808"/>
            <a:ext cx="3888432" cy="409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>
            <a:off x="395536" y="1628800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accent2"/>
                </a:solidFill>
              </a:rPr>
              <a:t>NEMZETKÖZI ÖKO-TUDATOS PARTNERSÉGI SZAKKÉPZÉSI KONFERENCIA ÉS SZAKMAI VERSENYEK:</a:t>
            </a:r>
          </a:p>
          <a:p>
            <a:pPr marL="542925" indent="-542925">
              <a:buFont typeface="+mj-lt"/>
              <a:buAutoNum type="arabicPeriod"/>
            </a:pPr>
            <a:r>
              <a:rPr lang="hu-HU" b="1" dirty="0" smtClean="0">
                <a:solidFill>
                  <a:schemeClr val="accent2"/>
                </a:solidFill>
              </a:rPr>
              <a:t>TURISZTIKAI DESZTINÁCIÓ CSAPATVERSENY </a:t>
            </a:r>
          </a:p>
          <a:p>
            <a:pPr marL="542925" indent="-542925">
              <a:buFont typeface="+mj-lt"/>
              <a:buAutoNum type="arabicPeriod"/>
            </a:pPr>
            <a:r>
              <a:rPr lang="hu-HU" b="1" dirty="0" smtClean="0">
                <a:solidFill>
                  <a:schemeClr val="accent2"/>
                </a:solidFill>
              </a:rPr>
              <a:t>CSAPATVERSENY GRILL KATEGÓRIÁBAN</a:t>
            </a:r>
          </a:p>
          <a:p>
            <a:pPr marL="542925" indent="-542925">
              <a:buFont typeface="+mj-lt"/>
              <a:buAutoNum type="arabicPeriod"/>
            </a:pPr>
            <a:r>
              <a:rPr lang="hu-HU" b="1" dirty="0" smtClean="0">
                <a:solidFill>
                  <a:schemeClr val="accent2"/>
                </a:solidFill>
              </a:rPr>
              <a:t>SZENDVICSBÁR KATEGÓRIA</a:t>
            </a:r>
          </a:p>
          <a:p>
            <a:pPr marL="542925" indent="-542925"/>
            <a:endParaRPr lang="hu-HU" b="1" dirty="0" smtClean="0">
              <a:solidFill>
                <a:schemeClr val="accent2"/>
              </a:solidFill>
            </a:endParaRPr>
          </a:p>
          <a:p>
            <a:pPr marL="542925" indent="-542925"/>
            <a:r>
              <a:rPr lang="hu-HU" b="1" dirty="0" smtClean="0">
                <a:solidFill>
                  <a:schemeClr val="accent2"/>
                </a:solidFill>
              </a:rPr>
              <a:t>SZAKMAI KÍSÉRŐPROGRAM:</a:t>
            </a:r>
          </a:p>
          <a:p>
            <a:r>
              <a:rPr lang="hu-HU" b="1" dirty="0" smtClean="0">
                <a:solidFill>
                  <a:schemeClr val="accent2"/>
                </a:solidFill>
              </a:rPr>
              <a:t>DÉL-ALFÖLDI BOROK</a:t>
            </a:r>
            <a:br>
              <a:rPr lang="hu-HU" b="1" dirty="0" smtClean="0">
                <a:solidFill>
                  <a:schemeClr val="accent2"/>
                </a:solidFill>
              </a:rPr>
            </a:br>
            <a:r>
              <a:rPr lang="hu-HU" b="1" dirty="0" smtClean="0">
                <a:solidFill>
                  <a:schemeClr val="accent2"/>
                </a:solidFill>
              </a:rPr>
              <a:t>ÉS SAJTOK SZEMINÁRIUMA</a:t>
            </a:r>
          </a:p>
          <a:p>
            <a:pPr algn="ctr"/>
            <a:endParaRPr lang="hu-H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Blue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938</TotalTime>
  <Words>569</Words>
  <Application>Microsoft Office PowerPoint</Application>
  <PresentationFormat>Diavetítés a képernyőre (4:3 oldalarány)</PresentationFormat>
  <Paragraphs>137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28" baseType="lpstr">
      <vt:lpstr>Sétatér</vt:lpstr>
      <vt:lpstr>NewBlue</vt:lpstr>
      <vt:lpstr>EURÓPAI PARTNERSÉG A BEFOGADÓ ÉS ÖKOTUDATOS VENDÉGLÁTÓ-IPARI ÉS IDEGENFORGALMI SZAKKÉPZÉS  JÓ GYAKORLATAINAK CSERÉJÉRE</vt:lpstr>
      <vt:lpstr>az intézmény</vt:lpstr>
      <vt:lpstr> KÜLDETÉS, JÖVŐKÉP KIALAKÍTÁSA (2009) </vt:lpstr>
      <vt:lpstr>A HU-2010-Leo-PA-6018  partnerségi projekt</vt:lpstr>
      <vt:lpstr>A HU-2010-Leo-PA-6018  partnerségi projekt</vt:lpstr>
      <vt:lpstr>A HU-2010-Leo-PA-6018  partnerségi projekt</vt:lpstr>
      <vt:lpstr>A projekttevékenységekben mindhárom intézmény menedzsmentje,tantestülete és diákjai és sok esetben együttműködő partnerei is részt vettek</vt:lpstr>
      <vt:lpstr>A nemzetközi partnerek Szeged Város Polgármesteri Hivatalában</vt:lpstr>
      <vt:lpstr>A projekt során tanulmányoztuk egymás szakképzési rendszerét és inklúzív jó gyakorlatait. Projekttermékek:</vt:lpstr>
      <vt:lpstr>Konferencia: A Tempus Közalapítvány képviselőjének előadása</vt:lpstr>
      <vt:lpstr>Nemzetközi turisztikai desztináció csapatverseny angol, olasz, svéd és magyar résztvevőkkel</vt:lpstr>
      <vt:lpstr>A nemzetközi grill csapatok ismerkednek az alapanyagokkal</vt:lpstr>
      <vt:lpstr>Angol-svéd-magyar vegyes csapat az elkészült grill ételsorral</vt:lpstr>
      <vt:lpstr>Fogyatékkal élők és SNI-s versenyzők a szendvicsbár kategóriában</vt:lpstr>
      <vt:lpstr>Dél-alföldi borok és sajtok szemináriuma</vt:lpstr>
      <vt:lpstr>„Ha összetartunk, semi sem lehetetlen.  Ha széthúzunk, mindannyian elbukunk.” (Winston Churchill)</vt:lpstr>
      <vt:lpstr>Az intézményi menedzsment szervezeti fejlődése a projekt hatására </vt:lpstr>
      <vt:lpstr>Hatás, valorizáció: Nemzetközi hálózatépítés </vt:lpstr>
      <vt:lpstr>AEHT Európai Karácsony Zágráb, Horvátország, 2011. 12.01-07.</vt:lpstr>
      <vt:lpstr>Mobilitási aktivitás a Krúdyban 2010-2012</vt:lpstr>
      <vt:lpstr>Szakmai programok a Krúdy szervezésében 2012-2012 (400 Szegeden eltöltött nap)</vt:lpstr>
      <vt:lpstr>EGYÉB HATÁSOK</vt:lpstr>
      <vt:lpstr>„A pozitív megerősítések ismétlése az, ami a hithez vezet. Amint a hit meggyőződéssé érik, álmaink elkezdenek megvalósulni…” (Claude M. Bristol)</vt:lpstr>
      <vt:lpstr>A 2011.  novemberi hágai Turizmus Menedzsment Európa Bajnokságon Rácz Erika szakmenedzser diákunk svéd és svájci csapattársával Európa bajnoki ezüstérmet és a legjobb versenyprezentáció   díját nyerte. Versenyfeladatuk komparatív üzleti terv készítése és prezentálása volt angol nyelven két létező hágai szálloda öko-tudatos felújításáról. </vt:lpstr>
      <vt:lpstr>2013. május 23.  OKTATÁS A FENNTARTHATÓSÁG SZOLGÁLATÁBAN KONFERENCIA NÍVÓDÍJ ÁTADÁSI ÜNNEPSÉG</vt:lpstr>
      <vt:lpstr>5. Európai Szakképzési Kerekasztal Konferencia Saint Michel Mont Mercure (FR) 2014.11.17-21. 27 ország 50 szakképző intézménye Iskolánk diákjai, tanárai és külső képzőhelyei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Együdné</dc:creator>
  <cp:lastModifiedBy>Együdné</cp:lastModifiedBy>
  <cp:revision>158</cp:revision>
  <dcterms:created xsi:type="dcterms:W3CDTF">2011-05-06T07:43:25Z</dcterms:created>
  <dcterms:modified xsi:type="dcterms:W3CDTF">2014-11-25T14:10:57Z</dcterms:modified>
</cp:coreProperties>
</file>