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323" r:id="rId4"/>
    <p:sldId id="322" r:id="rId5"/>
    <p:sldId id="321" r:id="rId6"/>
    <p:sldId id="258" r:id="rId7"/>
    <p:sldId id="324" r:id="rId8"/>
    <p:sldId id="325" r:id="rId9"/>
    <p:sldId id="288" r:id="rId10"/>
    <p:sldId id="327" r:id="rId11"/>
    <p:sldId id="326" r:id="rId12"/>
    <p:sldId id="328" r:id="rId13"/>
    <p:sldId id="337" r:id="rId14"/>
    <p:sldId id="330" r:id="rId15"/>
    <p:sldId id="329" r:id="rId16"/>
    <p:sldId id="290" r:id="rId17"/>
    <p:sldId id="320" r:id="rId18"/>
    <p:sldId id="334" r:id="rId19"/>
    <p:sldId id="265" r:id="rId20"/>
    <p:sldId id="333" r:id="rId21"/>
    <p:sldId id="332" r:id="rId22"/>
    <p:sldId id="331" r:id="rId23"/>
    <p:sldId id="335" r:id="rId24"/>
    <p:sldId id="336" r:id="rId25"/>
    <p:sldId id="266" r:id="rId26"/>
  </p:sldIdLst>
  <p:sldSz cx="18288000" cy="10287000"/>
  <p:notesSz cx="6858000" cy="9144000"/>
  <p:embeddedFontLst>
    <p:embeddedFont>
      <p:font typeface="Courier Prime" pitchFamily="49" charset="77"/>
      <p:regular r:id="rId27"/>
    </p:embeddedFont>
    <p:embeddedFont>
      <p:font typeface="DM Sans" pitchFamily="2" charset="77"/>
      <p:regular r:id="rId28"/>
      <p:bold r:id="rId29"/>
      <p:italic r:id="rId30"/>
      <p:boldItalic r:id="rId31"/>
    </p:embeddedFont>
    <p:embeddedFont>
      <p:font typeface="Hatton Semi-Bold" pitchFamily="2" charset="77"/>
      <p:regular r:id="rId32"/>
      <p:bold r:id="rId33"/>
    </p:embeddedFont>
    <p:embeddedFont>
      <p:font typeface="Hatton Ultra-Bold" pitchFamily="2" charset="77"/>
      <p:regular r:id="rId34"/>
      <p:bold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A64C26-B994-2D47-A99B-584F6C000001}" v="54" dt="2024-05-27T07:13:16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85" autoAdjust="0"/>
    <p:restoredTop sz="94604" autoAdjust="0"/>
  </p:normalViewPr>
  <p:slideViewPr>
    <p:cSldViewPr>
      <p:cViewPr varScale="1">
        <p:scale>
          <a:sx n="108" d="100"/>
          <a:sy n="108" d="100"/>
        </p:scale>
        <p:origin x="448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8.sv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5.png"/><Relationship Id="rId10" Type="http://schemas.openxmlformats.org/officeDocument/2006/relationships/image" Target="../media/image21.svg"/><Relationship Id="rId4" Type="http://schemas.openxmlformats.org/officeDocument/2006/relationships/image" Target="../media/image8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18" Type="http://schemas.openxmlformats.org/officeDocument/2006/relationships/image" Target="../media/image29.sv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" Type="http://schemas.openxmlformats.org/officeDocument/2006/relationships/image" Target="../media/image1.jpeg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19" Type="http://schemas.openxmlformats.org/officeDocument/2006/relationships/image" Target="../media/image5.png"/><Relationship Id="rId4" Type="http://schemas.openxmlformats.org/officeDocument/2006/relationships/image" Target="../media/image8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18" Type="http://schemas.openxmlformats.org/officeDocument/2006/relationships/image" Target="../media/image29.sv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" Type="http://schemas.openxmlformats.org/officeDocument/2006/relationships/image" Target="../media/image1.jpeg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19" Type="http://schemas.openxmlformats.org/officeDocument/2006/relationships/image" Target="../media/image5.png"/><Relationship Id="rId4" Type="http://schemas.openxmlformats.org/officeDocument/2006/relationships/image" Target="../media/image8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18" Type="http://schemas.openxmlformats.org/officeDocument/2006/relationships/image" Target="../media/image29.sv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" Type="http://schemas.openxmlformats.org/officeDocument/2006/relationships/image" Target="../media/image1.jpeg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19" Type="http://schemas.openxmlformats.org/officeDocument/2006/relationships/image" Target="../media/image5.png"/><Relationship Id="rId4" Type="http://schemas.openxmlformats.org/officeDocument/2006/relationships/image" Target="../media/image8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0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396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TextBox 3"/>
          <p:cNvSpPr txBox="1"/>
          <p:nvPr/>
        </p:nvSpPr>
        <p:spPr>
          <a:xfrm>
            <a:off x="13326257" y="813609"/>
            <a:ext cx="3933043" cy="414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59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DM Sans"/>
              </a:rPr>
              <a:t>2024. </a:t>
            </a:r>
            <a:r>
              <a:rPr lang="en-US" sz="2400" dirty="0" err="1">
                <a:solidFill>
                  <a:srgbClr val="000000"/>
                </a:solidFill>
                <a:latin typeface="DM Sans"/>
              </a:rPr>
              <a:t>június</a:t>
            </a:r>
            <a:r>
              <a:rPr lang="en-US" sz="2400" dirty="0">
                <a:solidFill>
                  <a:srgbClr val="000000"/>
                </a:solidFill>
                <a:latin typeface="DM Sans"/>
              </a:rPr>
              <a:t> 5.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28700" y="696105"/>
            <a:ext cx="3933043" cy="12870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DM Sans"/>
              </a:rPr>
              <a:t>Dr. Kéri Anita</a:t>
            </a:r>
          </a:p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 dirty="0" err="1">
                <a:solidFill>
                  <a:srgbClr val="000000"/>
                </a:solidFill>
                <a:latin typeface="DM Sans"/>
              </a:rPr>
              <a:t>Adjunktus</a:t>
            </a:r>
            <a:endParaRPr lang="en-US" sz="2400" dirty="0">
              <a:solidFill>
                <a:srgbClr val="000000"/>
              </a:solidFill>
              <a:latin typeface="DM Sans"/>
            </a:endParaRPr>
          </a:p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Szegedi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Tudományegyetem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5" name="Freeform 5"/>
          <p:cNvSpPr/>
          <p:nvPr/>
        </p:nvSpPr>
        <p:spPr>
          <a:xfrm rot="14969294">
            <a:off x="10211255" y="1463903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4"/>
                </a:lnTo>
                <a:lnTo>
                  <a:pt x="0" y="48461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Freeform 6"/>
          <p:cNvSpPr/>
          <p:nvPr/>
        </p:nvSpPr>
        <p:spPr>
          <a:xfrm rot="-5514009" flipH="1">
            <a:off x="5133057" y="854861"/>
            <a:ext cx="6084290" cy="8726180"/>
          </a:xfrm>
          <a:custGeom>
            <a:avLst/>
            <a:gdLst/>
            <a:ahLst/>
            <a:cxnLst/>
            <a:rect l="l" t="t" r="r" b="b"/>
            <a:pathLst>
              <a:path w="6084290" h="8726180">
                <a:moveTo>
                  <a:pt x="6084290" y="0"/>
                </a:moveTo>
                <a:lnTo>
                  <a:pt x="0" y="0"/>
                </a:lnTo>
                <a:lnTo>
                  <a:pt x="0" y="8726180"/>
                </a:lnTo>
                <a:lnTo>
                  <a:pt x="6084290" y="8726180"/>
                </a:lnTo>
                <a:lnTo>
                  <a:pt x="6084290" y="0"/>
                </a:lnTo>
                <a:close/>
              </a:path>
            </a:pathLst>
          </a:custGeom>
          <a:blipFill>
            <a:blip r:embed="rId5"/>
            <a:stretch>
              <a:fillRect l="-3065" r="-3065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TextBox 7"/>
          <p:cNvSpPr txBox="1"/>
          <p:nvPr/>
        </p:nvSpPr>
        <p:spPr>
          <a:xfrm rot="143633">
            <a:off x="5485527" y="3465162"/>
            <a:ext cx="6812444" cy="1712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4560"/>
              </a:lnSpc>
              <a:spcBef>
                <a:spcPct val="0"/>
              </a:spcBef>
            </a:pPr>
            <a:r>
              <a:rPr lang="en-US" sz="8000" u="none" dirty="0" err="1">
                <a:latin typeface="Hatton Semi-Bold"/>
              </a:rPr>
              <a:t>Piackutatás</a:t>
            </a:r>
            <a:endParaRPr lang="en-US" sz="8000" u="none" dirty="0">
              <a:latin typeface="Hatton Semi-Bold"/>
            </a:endParaRPr>
          </a:p>
        </p:txBody>
      </p:sp>
      <p:sp>
        <p:nvSpPr>
          <p:cNvPr id="8" name="TextBox 8"/>
          <p:cNvSpPr txBox="1"/>
          <p:nvPr/>
        </p:nvSpPr>
        <p:spPr>
          <a:xfrm rot="-283590">
            <a:off x="4329413" y="5484261"/>
            <a:ext cx="8325423" cy="1712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4560"/>
              </a:lnSpc>
              <a:spcBef>
                <a:spcPct val="0"/>
              </a:spcBef>
            </a:pPr>
            <a:r>
              <a:rPr lang="en-US" sz="8000" u="none" dirty="0" err="1">
                <a:latin typeface="Hatton Semi-Bold"/>
              </a:rPr>
              <a:t>projektmunka</a:t>
            </a:r>
            <a:endParaRPr lang="en-US" sz="8000" u="none" dirty="0">
              <a:latin typeface="Hatton Semi-Bold"/>
            </a:endParaRPr>
          </a:p>
        </p:txBody>
      </p:sp>
      <p:sp>
        <p:nvSpPr>
          <p:cNvPr id="9" name="Freeform 9"/>
          <p:cNvSpPr/>
          <p:nvPr/>
        </p:nvSpPr>
        <p:spPr>
          <a:xfrm rot="183673">
            <a:off x="12073466" y="6402549"/>
            <a:ext cx="2788839" cy="2903051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0" name="Freeform 10"/>
          <p:cNvSpPr/>
          <p:nvPr/>
        </p:nvSpPr>
        <p:spPr>
          <a:xfrm rot="-1495375">
            <a:off x="11953017" y="6421786"/>
            <a:ext cx="1093111" cy="371202"/>
          </a:xfrm>
          <a:custGeom>
            <a:avLst/>
            <a:gdLst/>
            <a:ahLst/>
            <a:cxnLst/>
            <a:rect l="l" t="t" r="r" b="b"/>
            <a:pathLst>
              <a:path w="1093111" h="371202">
                <a:moveTo>
                  <a:pt x="0" y="0"/>
                </a:moveTo>
                <a:lnTo>
                  <a:pt x="1093111" y="0"/>
                </a:lnTo>
                <a:lnTo>
                  <a:pt x="1093111" y="371203"/>
                </a:lnTo>
                <a:lnTo>
                  <a:pt x="0" y="3712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1" name="TextBox 11"/>
          <p:cNvSpPr txBox="1"/>
          <p:nvPr/>
        </p:nvSpPr>
        <p:spPr>
          <a:xfrm rot="183673">
            <a:off x="12219632" y="7690440"/>
            <a:ext cx="2496507" cy="5860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400" dirty="0" err="1">
                <a:solidFill>
                  <a:srgbClr val="000000"/>
                </a:solidFill>
                <a:latin typeface="Courier Prime"/>
              </a:rPr>
              <a:t>Nemzetközi</a:t>
            </a:r>
            <a:r>
              <a:rPr lang="en-US" sz="24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Prime"/>
              </a:rPr>
              <a:t>környezetben</a:t>
            </a:r>
            <a:endParaRPr lang="en-US" sz="2400" dirty="0">
              <a:solidFill>
                <a:srgbClr val="000000"/>
              </a:solidFill>
              <a:latin typeface="Courier Prim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732176" y="2511821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468753" y="509458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 err="1">
                <a:latin typeface="Hatton Semi-Bold"/>
              </a:rPr>
              <a:t>Külföldi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hallgatók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oktatási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kihívásai</a:t>
            </a:r>
            <a:endParaRPr lang="en-US" sz="4826" dirty="0">
              <a:latin typeface="Hatton Semi-Bold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5792852" y="154015"/>
            <a:ext cx="1809647" cy="1743842"/>
          </a:xfrm>
          <a:custGeom>
            <a:avLst/>
            <a:gdLst/>
            <a:ahLst/>
            <a:cxnLst/>
            <a:rect l="l" t="t" r="r" b="b"/>
            <a:pathLst>
              <a:path w="1533914" h="1503236">
                <a:moveTo>
                  <a:pt x="0" y="0"/>
                </a:moveTo>
                <a:lnTo>
                  <a:pt x="1533914" y="0"/>
                </a:lnTo>
                <a:lnTo>
                  <a:pt x="1533914" y="1503235"/>
                </a:lnTo>
                <a:lnTo>
                  <a:pt x="0" y="15032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6" name="Freeform 16"/>
          <p:cNvSpPr/>
          <p:nvPr/>
        </p:nvSpPr>
        <p:spPr>
          <a:xfrm>
            <a:off x="13773622" y="154015"/>
            <a:ext cx="1809647" cy="1743842"/>
          </a:xfrm>
          <a:custGeom>
            <a:avLst/>
            <a:gdLst/>
            <a:ahLst/>
            <a:cxnLst/>
            <a:rect l="l" t="t" r="r" b="b"/>
            <a:pathLst>
              <a:path w="1809647" h="1743842">
                <a:moveTo>
                  <a:pt x="0" y="0"/>
                </a:moveTo>
                <a:lnTo>
                  <a:pt x="1809647" y="0"/>
                </a:lnTo>
                <a:lnTo>
                  <a:pt x="1809647" y="1743841"/>
                </a:lnTo>
                <a:lnTo>
                  <a:pt x="0" y="17438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1819DE88-E21D-4441-CAD6-D77621F73EF9}"/>
              </a:ext>
            </a:extLst>
          </p:cNvPr>
          <p:cNvSpPr txBox="1"/>
          <p:nvPr/>
        </p:nvSpPr>
        <p:spPr>
          <a:xfrm>
            <a:off x="1290773" y="3238500"/>
            <a:ext cx="16006627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15 vs. 90 </a:t>
            </a:r>
            <a:r>
              <a:rPr lang="en-GB" sz="3600" dirty="0" err="1">
                <a:latin typeface="+mj-lt"/>
              </a:rPr>
              <a:t>fős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évfolyamok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>
                <a:latin typeface="+mj-lt"/>
              </a:rPr>
              <a:t>Magyar </a:t>
            </a:r>
            <a:r>
              <a:rPr lang="en-GB" sz="3600" b="1" dirty="0" err="1">
                <a:latin typeface="+mj-lt"/>
              </a:rPr>
              <a:t>hallgatók</a:t>
            </a:r>
            <a:r>
              <a:rPr lang="en-GB" sz="3600" b="1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megjelenése</a:t>
            </a:r>
            <a:r>
              <a:rPr lang="en-GB" sz="3600" dirty="0">
                <a:latin typeface="+mj-lt"/>
              </a:rPr>
              <a:t> a BAM </a:t>
            </a:r>
            <a:r>
              <a:rPr lang="en-GB" sz="3600" dirty="0" err="1">
                <a:latin typeface="+mj-lt"/>
              </a:rPr>
              <a:t>képzéseken</a:t>
            </a:r>
            <a:endParaRPr lang="en-GB" sz="36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Nyelvi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kritériumvizsgát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teljesítők</a:t>
            </a:r>
            <a:endParaRPr lang="en-GB" sz="36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BAM </a:t>
            </a:r>
            <a:r>
              <a:rPr lang="en-GB" sz="3600" dirty="0" err="1">
                <a:latin typeface="+mj-lt"/>
              </a:rPr>
              <a:t>alapszakos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 err="1">
                <a:latin typeface="+mj-lt"/>
              </a:rPr>
              <a:t>Kultúrális</a:t>
            </a:r>
            <a:r>
              <a:rPr lang="en-GB" sz="3600" b="1" dirty="0">
                <a:latin typeface="+mj-lt"/>
              </a:rPr>
              <a:t> </a:t>
            </a:r>
            <a:r>
              <a:rPr lang="en-GB" sz="3600" b="1" dirty="0" err="1">
                <a:latin typeface="+mj-lt"/>
              </a:rPr>
              <a:t>különbségek</a:t>
            </a:r>
            <a:endParaRPr lang="en-GB" sz="3600" b="1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 err="1">
                <a:latin typeface="+mj-lt"/>
              </a:rPr>
              <a:t>Klikkesedés</a:t>
            </a:r>
            <a:r>
              <a:rPr lang="en-GB" sz="3600" dirty="0">
                <a:latin typeface="+mj-lt"/>
              </a:rPr>
              <a:t> </a:t>
            </a: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7552D042-A008-F1CB-A731-031BF1F62E28}"/>
              </a:ext>
            </a:extLst>
          </p:cNvPr>
          <p:cNvSpPr/>
          <p:nvPr/>
        </p:nvSpPr>
        <p:spPr>
          <a:xfrm rot="11323837" flipH="1" flipV="1">
            <a:off x="435559" y="545973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B52581C-5AB5-125B-94A6-36FC2185436F}"/>
              </a:ext>
            </a:extLst>
          </p:cNvPr>
          <p:cNvSpPr txBox="1"/>
          <p:nvPr/>
        </p:nvSpPr>
        <p:spPr>
          <a:xfrm>
            <a:off x="606605" y="636196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38425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732176" y="2511821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468753" y="509458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 err="1">
                <a:latin typeface="Hatton Semi-Bold"/>
              </a:rPr>
              <a:t>Külföldi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hallgatók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oktatási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kihívásai</a:t>
            </a:r>
            <a:endParaRPr lang="en-US" sz="4826" dirty="0">
              <a:latin typeface="Hatton Semi-Bold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5792852" y="154015"/>
            <a:ext cx="1809647" cy="1743842"/>
          </a:xfrm>
          <a:custGeom>
            <a:avLst/>
            <a:gdLst/>
            <a:ahLst/>
            <a:cxnLst/>
            <a:rect l="l" t="t" r="r" b="b"/>
            <a:pathLst>
              <a:path w="1533914" h="1503236">
                <a:moveTo>
                  <a:pt x="0" y="0"/>
                </a:moveTo>
                <a:lnTo>
                  <a:pt x="1533914" y="0"/>
                </a:lnTo>
                <a:lnTo>
                  <a:pt x="1533914" y="1503235"/>
                </a:lnTo>
                <a:lnTo>
                  <a:pt x="0" y="15032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6" name="Freeform 16"/>
          <p:cNvSpPr/>
          <p:nvPr/>
        </p:nvSpPr>
        <p:spPr>
          <a:xfrm>
            <a:off x="13773622" y="154015"/>
            <a:ext cx="1809647" cy="1743842"/>
          </a:xfrm>
          <a:custGeom>
            <a:avLst/>
            <a:gdLst/>
            <a:ahLst/>
            <a:cxnLst/>
            <a:rect l="l" t="t" r="r" b="b"/>
            <a:pathLst>
              <a:path w="1809647" h="1743842">
                <a:moveTo>
                  <a:pt x="0" y="0"/>
                </a:moveTo>
                <a:lnTo>
                  <a:pt x="1809647" y="0"/>
                </a:lnTo>
                <a:lnTo>
                  <a:pt x="1809647" y="1743841"/>
                </a:lnTo>
                <a:lnTo>
                  <a:pt x="0" y="17438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1819DE88-E21D-4441-CAD6-D77621F73EF9}"/>
              </a:ext>
            </a:extLst>
          </p:cNvPr>
          <p:cNvSpPr txBox="1"/>
          <p:nvPr/>
        </p:nvSpPr>
        <p:spPr>
          <a:xfrm>
            <a:off x="1290773" y="3238500"/>
            <a:ext cx="16006627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15 vs. 90 </a:t>
            </a:r>
            <a:r>
              <a:rPr lang="en-GB" sz="3600" dirty="0" err="1">
                <a:latin typeface="+mj-lt"/>
              </a:rPr>
              <a:t>fős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évfolyamok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>
                <a:latin typeface="+mj-lt"/>
              </a:rPr>
              <a:t>Magyar </a:t>
            </a:r>
            <a:r>
              <a:rPr lang="en-GB" sz="3600" b="1" dirty="0" err="1">
                <a:latin typeface="+mj-lt"/>
              </a:rPr>
              <a:t>hallgatók</a:t>
            </a:r>
            <a:r>
              <a:rPr lang="en-GB" sz="3600" b="1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megjelenése</a:t>
            </a:r>
            <a:r>
              <a:rPr lang="en-GB" sz="3600" dirty="0">
                <a:latin typeface="+mj-lt"/>
              </a:rPr>
              <a:t> a BAM </a:t>
            </a:r>
            <a:r>
              <a:rPr lang="en-GB" sz="3600" dirty="0" err="1">
                <a:latin typeface="+mj-lt"/>
              </a:rPr>
              <a:t>képzéseken</a:t>
            </a:r>
            <a:endParaRPr lang="en-GB" sz="36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Nyelvi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kritériumvizsgát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teljesítők</a:t>
            </a:r>
            <a:endParaRPr lang="en-GB" sz="36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BAM </a:t>
            </a:r>
            <a:r>
              <a:rPr lang="en-GB" sz="3600" dirty="0" err="1">
                <a:latin typeface="+mj-lt"/>
              </a:rPr>
              <a:t>alapszakos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 err="1">
                <a:latin typeface="+mj-lt"/>
              </a:rPr>
              <a:t>Kultúrális</a:t>
            </a:r>
            <a:r>
              <a:rPr lang="en-GB" sz="3600" b="1" dirty="0">
                <a:latin typeface="+mj-lt"/>
              </a:rPr>
              <a:t> </a:t>
            </a:r>
            <a:r>
              <a:rPr lang="en-GB" sz="3600" b="1" dirty="0" err="1">
                <a:latin typeface="+mj-lt"/>
              </a:rPr>
              <a:t>különbségek</a:t>
            </a:r>
            <a:endParaRPr lang="en-GB" sz="3600" b="1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 err="1">
                <a:latin typeface="+mj-lt"/>
              </a:rPr>
              <a:t>Klikkesedés</a:t>
            </a:r>
            <a:r>
              <a:rPr lang="en-GB" sz="3600" dirty="0">
                <a:latin typeface="+mj-lt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Kultúrák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közötti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egyetértés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és</a:t>
            </a:r>
            <a:r>
              <a:rPr lang="en-GB" sz="3600" dirty="0">
                <a:latin typeface="+mj-lt"/>
              </a:rPr>
              <a:t> </a:t>
            </a:r>
            <a:r>
              <a:rPr lang="en-GB" sz="3600" b="1" dirty="0" err="1">
                <a:latin typeface="+mj-lt"/>
              </a:rPr>
              <a:t>megértés</a:t>
            </a:r>
            <a:r>
              <a:rPr lang="en-GB" sz="3600" b="1" dirty="0">
                <a:latin typeface="+mj-lt"/>
              </a:rPr>
              <a:t> </a:t>
            </a:r>
            <a:r>
              <a:rPr lang="en-GB" sz="3600" b="1" dirty="0" err="1">
                <a:latin typeface="+mj-lt"/>
              </a:rPr>
              <a:t>hiánya</a:t>
            </a:r>
            <a:r>
              <a:rPr lang="en-GB" sz="3600" b="1" dirty="0">
                <a:latin typeface="+mj-lt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 err="1">
                <a:latin typeface="+mj-lt"/>
              </a:rPr>
              <a:t>Csapatmunka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kihívások</a:t>
            </a:r>
            <a:r>
              <a:rPr lang="en-GB" sz="3600" dirty="0">
                <a:latin typeface="+mj-lt"/>
              </a:rPr>
              <a:t> </a:t>
            </a: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7552D042-A008-F1CB-A731-031BF1F62E28}"/>
              </a:ext>
            </a:extLst>
          </p:cNvPr>
          <p:cNvSpPr/>
          <p:nvPr/>
        </p:nvSpPr>
        <p:spPr>
          <a:xfrm rot="11323837" flipH="1" flipV="1">
            <a:off x="435559" y="545973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B52581C-5AB5-125B-94A6-36FC2185436F}"/>
              </a:ext>
            </a:extLst>
          </p:cNvPr>
          <p:cNvSpPr txBox="1"/>
          <p:nvPr/>
        </p:nvSpPr>
        <p:spPr>
          <a:xfrm>
            <a:off x="606605" y="636196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12408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BF346B05-4654-3662-153C-D93187B3BD06}"/>
              </a:ext>
            </a:extLst>
          </p:cNvPr>
          <p:cNvSpPr txBox="1"/>
          <p:nvPr/>
        </p:nvSpPr>
        <p:spPr>
          <a:xfrm>
            <a:off x="1290773" y="3238500"/>
            <a:ext cx="16006627" cy="49859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3600" i="1" dirty="0">
                <a:latin typeface="UGent Panno Text" panose="02000506040000040003" pitchFamily="2" charset="0"/>
              </a:rPr>
              <a:t>„</a:t>
            </a:r>
            <a:r>
              <a:rPr lang="en-US" sz="3600" i="1" dirty="0">
                <a:latin typeface="UGent Panno Text" panose="02000506040000040003" pitchFamily="2" charset="0"/>
              </a:rPr>
              <a:t>Challenge-Based Education is an </a:t>
            </a:r>
            <a:r>
              <a:rPr lang="en-US" sz="3600" b="1" i="1" dirty="0">
                <a:latin typeface="UGent Panno Text" panose="02000506040000040003" pitchFamily="2" charset="0"/>
              </a:rPr>
              <a:t>engaging, multidisciplinary </a:t>
            </a:r>
            <a:r>
              <a:rPr lang="en-US" sz="3600" i="1" dirty="0">
                <a:latin typeface="UGent Panno Text" panose="02000506040000040003" pitchFamily="2" charset="0"/>
              </a:rPr>
              <a:t>approach to </a:t>
            </a:r>
            <a:r>
              <a:rPr lang="en-US" sz="3600" b="1" i="1" dirty="0">
                <a:latin typeface="UGent Panno Text" panose="02000506040000040003" pitchFamily="2" charset="0"/>
              </a:rPr>
              <a:t>teaching and learning</a:t>
            </a:r>
            <a:r>
              <a:rPr lang="en-US" sz="3600" i="1" dirty="0">
                <a:latin typeface="UGent Panno Text" panose="02000506040000040003" pitchFamily="2" charset="0"/>
              </a:rPr>
              <a:t> that encourages students to leverage the technology they use in their daily lives to solve </a:t>
            </a:r>
            <a:r>
              <a:rPr lang="en-US" sz="3600" b="1" i="1" dirty="0">
                <a:latin typeface="UGent Panno Text" panose="02000506040000040003" pitchFamily="2" charset="0"/>
              </a:rPr>
              <a:t>real-world problems</a:t>
            </a:r>
            <a:r>
              <a:rPr lang="en-US" sz="3600" i="1" dirty="0">
                <a:latin typeface="UGent Panno Text" panose="02000506040000040003" pitchFamily="2" charset="0"/>
              </a:rPr>
              <a:t>. Challenge-Based Education uses a </a:t>
            </a:r>
            <a:r>
              <a:rPr lang="en-US" sz="3600" b="1" i="1" dirty="0">
                <a:latin typeface="UGent Panno Text" panose="02000506040000040003" pitchFamily="2" charset="0"/>
              </a:rPr>
              <a:t>collaborative</a:t>
            </a:r>
            <a:r>
              <a:rPr lang="en-US" sz="3600" i="1" dirty="0">
                <a:latin typeface="UGent Panno Text" panose="02000506040000040003" pitchFamily="2" charset="0"/>
              </a:rPr>
              <a:t> and hands-on approach, asking students to work with peers, teachers, and experts in their communities and around the world to ask </a:t>
            </a:r>
            <a:r>
              <a:rPr lang="en-US" sz="3600" b="1" i="1" dirty="0">
                <a:latin typeface="UGent Panno Text" panose="02000506040000040003" pitchFamily="2" charset="0"/>
              </a:rPr>
              <a:t>good questions</a:t>
            </a:r>
            <a:r>
              <a:rPr lang="en-US" sz="3600" i="1" dirty="0">
                <a:latin typeface="UGent Panno Text" panose="02000506040000040003" pitchFamily="2" charset="0"/>
              </a:rPr>
              <a:t>, develop deeper subject area knowledge, accept and </a:t>
            </a:r>
            <a:r>
              <a:rPr lang="en-US" sz="3600" b="1" i="1" dirty="0">
                <a:latin typeface="UGent Panno Text" panose="02000506040000040003" pitchFamily="2" charset="0"/>
              </a:rPr>
              <a:t>solve challenges</a:t>
            </a:r>
            <a:r>
              <a:rPr lang="en-US" sz="3600" i="1" dirty="0">
                <a:latin typeface="UGent Panno Text" panose="02000506040000040003" pitchFamily="2" charset="0"/>
              </a:rPr>
              <a:t>, and share their experience</a:t>
            </a:r>
            <a:r>
              <a:rPr lang="en-US" sz="3200" i="1" dirty="0">
                <a:latin typeface="UGent Panno Text" panose="02000506040000040003" pitchFamily="2" charset="0"/>
              </a:rPr>
              <a:t>.</a:t>
            </a:r>
            <a:r>
              <a:rPr lang="sk-SK" sz="3200" i="1" dirty="0">
                <a:latin typeface="UGent Panno Text" panose="02000506040000040003" pitchFamily="2" charset="0"/>
              </a:rPr>
              <a:t>“ </a:t>
            </a:r>
            <a:r>
              <a:rPr lang="en-US" sz="3200" dirty="0">
                <a:latin typeface="UGent Panno Text" panose="02000506040000040003" pitchFamily="2" charset="0"/>
              </a:rPr>
              <a:t>(Nichols &amp; </a:t>
            </a:r>
            <a:r>
              <a:rPr lang="en-US" sz="3200" dirty="0" err="1">
                <a:latin typeface="UGent Panno Text" panose="02000506040000040003" pitchFamily="2" charset="0"/>
              </a:rPr>
              <a:t>Cator</a:t>
            </a:r>
            <a:r>
              <a:rPr lang="en-US" sz="3200" dirty="0">
                <a:latin typeface="UGent Panno Text" panose="02000506040000040003" pitchFamily="2" charset="0"/>
              </a:rPr>
              <a:t>, 2008, p.1)</a:t>
            </a:r>
            <a:endParaRPr lang="nl-BE" sz="3200" dirty="0">
              <a:latin typeface="UGent Panno Text" panose="0200050604000004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4973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87477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  <p:pic>
        <p:nvPicPr>
          <p:cNvPr id="7" name="Graphic 6" descr="Group with solid fill">
            <a:extLst>
              <a:ext uri="{FF2B5EF4-FFF2-40B4-BE49-F238E27FC236}">
                <a16:creationId xmlns:a16="http://schemas.microsoft.com/office/drawing/2014/main" id="{D09BC101-9366-6832-6B6F-056E3C013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19019" y="3099561"/>
            <a:ext cx="1828800" cy="1828800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88B2EAF4-6645-5E0A-24C8-7CE1431F0A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4363" y="3301510"/>
            <a:ext cx="1371600" cy="1371600"/>
          </a:xfrm>
          <a:prstGeom prst="rect">
            <a:avLst/>
          </a:prstGeom>
        </p:spPr>
      </p:pic>
      <p:pic>
        <p:nvPicPr>
          <p:cNvPr id="21" name="Graphic 20" descr="Paper with solid fill">
            <a:extLst>
              <a:ext uri="{FF2B5EF4-FFF2-40B4-BE49-F238E27FC236}">
                <a16:creationId xmlns:a16="http://schemas.microsoft.com/office/drawing/2014/main" id="{E0677835-B981-FD2B-1A9C-B0041B3DB6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54968" y="3314700"/>
            <a:ext cx="1371599" cy="1371599"/>
          </a:xfrm>
          <a:prstGeom prst="rect">
            <a:avLst/>
          </a:prstGeom>
        </p:spPr>
      </p:pic>
      <p:pic>
        <p:nvPicPr>
          <p:cNvPr id="23" name="Graphic 22" descr="Presentation with checklist with solid fill">
            <a:extLst>
              <a:ext uri="{FF2B5EF4-FFF2-40B4-BE49-F238E27FC236}">
                <a16:creationId xmlns:a16="http://schemas.microsoft.com/office/drawing/2014/main" id="{11396A06-05D7-4904-E84A-5C5C54CC6C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525825" y="3305889"/>
            <a:ext cx="1447800" cy="1447800"/>
          </a:xfrm>
          <a:prstGeom prst="rect">
            <a:avLst/>
          </a:prstGeom>
        </p:spPr>
      </p:pic>
      <p:sp>
        <p:nvSpPr>
          <p:cNvPr id="32" name="Freeform 9">
            <a:extLst>
              <a:ext uri="{FF2B5EF4-FFF2-40B4-BE49-F238E27FC236}">
                <a16:creationId xmlns:a16="http://schemas.microsoft.com/office/drawing/2014/main" id="{AECDD2E9-77BE-CB80-F3A6-22A478CE4A38}"/>
              </a:ext>
            </a:extLst>
          </p:cNvPr>
          <p:cNvSpPr/>
          <p:nvPr/>
        </p:nvSpPr>
        <p:spPr>
          <a:xfrm>
            <a:off x="1009152" y="489003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89A25B61-961C-C16E-BC4D-0DCDCDB71E18}"/>
              </a:ext>
            </a:extLst>
          </p:cNvPr>
          <p:cNvSpPr txBox="1"/>
          <p:nvPr/>
        </p:nvSpPr>
        <p:spPr>
          <a:xfrm>
            <a:off x="1161459" y="491490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Vegyes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hallgatói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csoportok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924F1C7D-C8CC-5523-D083-C5BA040103AE}"/>
              </a:ext>
            </a:extLst>
          </p:cNvPr>
          <p:cNvSpPr/>
          <p:nvPr/>
        </p:nvSpPr>
        <p:spPr>
          <a:xfrm>
            <a:off x="4209459" y="4896409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BD7901F4-1271-28AA-4D93-0C3720D53832}"/>
              </a:ext>
            </a:extLst>
          </p:cNvPr>
          <p:cNvSpPr txBox="1"/>
          <p:nvPr/>
        </p:nvSpPr>
        <p:spPr>
          <a:xfrm>
            <a:off x="4361766" y="4921275"/>
            <a:ext cx="2864844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8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házi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feladat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71B3A5F1-75F0-086F-6ED9-A5BFBAEB05C6}"/>
              </a:ext>
            </a:extLst>
          </p:cNvPr>
          <p:cNvSpPr/>
          <p:nvPr/>
        </p:nvSpPr>
        <p:spPr>
          <a:xfrm>
            <a:off x="7440615" y="4899615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37FCB900-4D56-2D86-BBFE-84A26E466BE8}"/>
              </a:ext>
            </a:extLst>
          </p:cNvPr>
          <p:cNvSpPr txBox="1"/>
          <p:nvPr/>
        </p:nvSpPr>
        <p:spPr>
          <a:xfrm>
            <a:off x="7592922" y="4924481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jelentés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7D7965D6-5988-DBB3-15F9-A99914409BD0}"/>
              </a:ext>
            </a:extLst>
          </p:cNvPr>
          <p:cNvSpPr/>
          <p:nvPr/>
        </p:nvSpPr>
        <p:spPr>
          <a:xfrm>
            <a:off x="10734833" y="490487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BB6C15E0-7321-FF0E-BF71-9F476081C47F}"/>
              </a:ext>
            </a:extLst>
          </p:cNvPr>
          <p:cNvSpPr txBox="1"/>
          <p:nvPr/>
        </p:nvSpPr>
        <p:spPr>
          <a:xfrm>
            <a:off x="10887140" y="492974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prezentáció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</p:spTree>
    <p:extLst>
      <p:ext uri="{BB962C8B-B14F-4D97-AF65-F5344CB8AC3E}">
        <p14:creationId xmlns:p14="http://schemas.microsoft.com/office/powerpoint/2010/main" val="2212829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  <p:pic>
        <p:nvPicPr>
          <p:cNvPr id="7" name="Graphic 6" descr="Group with solid fill">
            <a:extLst>
              <a:ext uri="{FF2B5EF4-FFF2-40B4-BE49-F238E27FC236}">
                <a16:creationId xmlns:a16="http://schemas.microsoft.com/office/drawing/2014/main" id="{D09BC101-9366-6832-6B6F-056E3C013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19019" y="3099561"/>
            <a:ext cx="1828800" cy="1828800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88B2EAF4-6645-5E0A-24C8-7CE1431F0A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4363" y="3301510"/>
            <a:ext cx="1371600" cy="1371600"/>
          </a:xfrm>
          <a:prstGeom prst="rect">
            <a:avLst/>
          </a:prstGeom>
        </p:spPr>
      </p:pic>
      <p:pic>
        <p:nvPicPr>
          <p:cNvPr id="21" name="Graphic 20" descr="Paper with solid fill">
            <a:extLst>
              <a:ext uri="{FF2B5EF4-FFF2-40B4-BE49-F238E27FC236}">
                <a16:creationId xmlns:a16="http://schemas.microsoft.com/office/drawing/2014/main" id="{E0677835-B981-FD2B-1A9C-B0041B3DB6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54968" y="3314700"/>
            <a:ext cx="1371599" cy="1371599"/>
          </a:xfrm>
          <a:prstGeom prst="rect">
            <a:avLst/>
          </a:prstGeom>
        </p:spPr>
      </p:pic>
      <p:pic>
        <p:nvPicPr>
          <p:cNvPr id="23" name="Graphic 22" descr="Presentation with checklist with solid fill">
            <a:extLst>
              <a:ext uri="{FF2B5EF4-FFF2-40B4-BE49-F238E27FC236}">
                <a16:creationId xmlns:a16="http://schemas.microsoft.com/office/drawing/2014/main" id="{11396A06-05D7-4904-E84A-5C5C54CC6C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525825" y="3305889"/>
            <a:ext cx="1447800" cy="1447800"/>
          </a:xfrm>
          <a:prstGeom prst="rect">
            <a:avLst/>
          </a:prstGeom>
        </p:spPr>
      </p:pic>
      <p:pic>
        <p:nvPicPr>
          <p:cNvPr id="25" name="Graphic 24" descr="Professor female outline">
            <a:extLst>
              <a:ext uri="{FF2B5EF4-FFF2-40B4-BE49-F238E27FC236}">
                <a16:creationId xmlns:a16="http://schemas.microsoft.com/office/drawing/2014/main" id="{1C31A2A7-E8F2-494B-F1A6-F0DB6C867F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8400" y="7829000"/>
            <a:ext cx="2369093" cy="2369093"/>
          </a:xfrm>
          <a:prstGeom prst="rect">
            <a:avLst/>
          </a:prstGeom>
        </p:spPr>
      </p:pic>
      <p:pic>
        <p:nvPicPr>
          <p:cNvPr id="26" name="Graphic 25" descr="Group with solid fill">
            <a:extLst>
              <a:ext uri="{FF2B5EF4-FFF2-40B4-BE49-F238E27FC236}">
                <a16:creationId xmlns:a16="http://schemas.microsoft.com/office/drawing/2014/main" id="{A6760743-4DBA-F4E5-1BFB-FC5FD4A0F4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08439" y="7934864"/>
            <a:ext cx="2610822" cy="2610822"/>
          </a:xfrm>
          <a:prstGeom prst="rect">
            <a:avLst/>
          </a:prstGeom>
        </p:spPr>
      </p:pic>
      <p:sp>
        <p:nvSpPr>
          <p:cNvPr id="32" name="Freeform 9">
            <a:extLst>
              <a:ext uri="{FF2B5EF4-FFF2-40B4-BE49-F238E27FC236}">
                <a16:creationId xmlns:a16="http://schemas.microsoft.com/office/drawing/2014/main" id="{AECDD2E9-77BE-CB80-F3A6-22A478CE4A38}"/>
              </a:ext>
            </a:extLst>
          </p:cNvPr>
          <p:cNvSpPr/>
          <p:nvPr/>
        </p:nvSpPr>
        <p:spPr>
          <a:xfrm>
            <a:off x="1009152" y="489003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89A25B61-961C-C16E-BC4D-0DCDCDB71E18}"/>
              </a:ext>
            </a:extLst>
          </p:cNvPr>
          <p:cNvSpPr txBox="1"/>
          <p:nvPr/>
        </p:nvSpPr>
        <p:spPr>
          <a:xfrm>
            <a:off x="1161459" y="491490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Vegyes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hallgatói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csoportok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924F1C7D-C8CC-5523-D083-C5BA040103AE}"/>
              </a:ext>
            </a:extLst>
          </p:cNvPr>
          <p:cNvSpPr/>
          <p:nvPr/>
        </p:nvSpPr>
        <p:spPr>
          <a:xfrm>
            <a:off x="4209459" y="4896409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BD7901F4-1271-28AA-4D93-0C3720D53832}"/>
              </a:ext>
            </a:extLst>
          </p:cNvPr>
          <p:cNvSpPr txBox="1"/>
          <p:nvPr/>
        </p:nvSpPr>
        <p:spPr>
          <a:xfrm>
            <a:off x="4361766" y="4921275"/>
            <a:ext cx="2864844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8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házi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feladat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71B3A5F1-75F0-086F-6ED9-A5BFBAEB05C6}"/>
              </a:ext>
            </a:extLst>
          </p:cNvPr>
          <p:cNvSpPr/>
          <p:nvPr/>
        </p:nvSpPr>
        <p:spPr>
          <a:xfrm>
            <a:off x="7440615" y="4899615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37FCB900-4D56-2D86-BBFE-84A26E466BE8}"/>
              </a:ext>
            </a:extLst>
          </p:cNvPr>
          <p:cNvSpPr txBox="1"/>
          <p:nvPr/>
        </p:nvSpPr>
        <p:spPr>
          <a:xfrm>
            <a:off x="7592922" y="4924481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jelentés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7D7965D6-5988-DBB3-15F9-A99914409BD0}"/>
              </a:ext>
            </a:extLst>
          </p:cNvPr>
          <p:cNvSpPr/>
          <p:nvPr/>
        </p:nvSpPr>
        <p:spPr>
          <a:xfrm>
            <a:off x="10734833" y="490487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BB6C15E0-7321-FF0E-BF71-9F476081C47F}"/>
              </a:ext>
            </a:extLst>
          </p:cNvPr>
          <p:cNvSpPr txBox="1"/>
          <p:nvPr/>
        </p:nvSpPr>
        <p:spPr>
          <a:xfrm>
            <a:off x="10887140" y="492974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prezentáció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61A80153-8A9C-FE3B-742C-E6BAD757EC2C}"/>
              </a:ext>
            </a:extLst>
          </p:cNvPr>
          <p:cNvSpPr/>
          <p:nvPr/>
        </p:nvSpPr>
        <p:spPr>
          <a:xfrm>
            <a:off x="7150931" y="7307803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id="{CDB427E5-B161-52BB-0B76-8687ABB0C93A}"/>
              </a:ext>
            </a:extLst>
          </p:cNvPr>
          <p:cNvSpPr txBox="1"/>
          <p:nvPr/>
        </p:nvSpPr>
        <p:spPr>
          <a:xfrm>
            <a:off x="7303238" y="7332669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oktató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+ 3-4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demonstrátor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</p:spTree>
    <p:extLst>
      <p:ext uri="{BB962C8B-B14F-4D97-AF65-F5344CB8AC3E}">
        <p14:creationId xmlns:p14="http://schemas.microsoft.com/office/powerpoint/2010/main" val="2847678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  <p:pic>
        <p:nvPicPr>
          <p:cNvPr id="7" name="Graphic 6" descr="Group with solid fill">
            <a:extLst>
              <a:ext uri="{FF2B5EF4-FFF2-40B4-BE49-F238E27FC236}">
                <a16:creationId xmlns:a16="http://schemas.microsoft.com/office/drawing/2014/main" id="{D09BC101-9366-6832-6B6F-056E3C013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19019" y="3099561"/>
            <a:ext cx="1828800" cy="1828800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88B2EAF4-6645-5E0A-24C8-7CE1431F0A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4363" y="3301510"/>
            <a:ext cx="1371600" cy="1371600"/>
          </a:xfrm>
          <a:prstGeom prst="rect">
            <a:avLst/>
          </a:prstGeom>
        </p:spPr>
      </p:pic>
      <p:pic>
        <p:nvPicPr>
          <p:cNvPr id="21" name="Graphic 20" descr="Paper with solid fill">
            <a:extLst>
              <a:ext uri="{FF2B5EF4-FFF2-40B4-BE49-F238E27FC236}">
                <a16:creationId xmlns:a16="http://schemas.microsoft.com/office/drawing/2014/main" id="{E0677835-B981-FD2B-1A9C-B0041B3DB6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54968" y="3314700"/>
            <a:ext cx="1371599" cy="1371599"/>
          </a:xfrm>
          <a:prstGeom prst="rect">
            <a:avLst/>
          </a:prstGeom>
        </p:spPr>
      </p:pic>
      <p:pic>
        <p:nvPicPr>
          <p:cNvPr id="23" name="Graphic 22" descr="Presentation with checklist with solid fill">
            <a:extLst>
              <a:ext uri="{FF2B5EF4-FFF2-40B4-BE49-F238E27FC236}">
                <a16:creationId xmlns:a16="http://schemas.microsoft.com/office/drawing/2014/main" id="{11396A06-05D7-4904-E84A-5C5C54CC6C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525825" y="3305889"/>
            <a:ext cx="1447800" cy="1447800"/>
          </a:xfrm>
          <a:prstGeom prst="rect">
            <a:avLst/>
          </a:prstGeom>
        </p:spPr>
      </p:pic>
      <p:pic>
        <p:nvPicPr>
          <p:cNvPr id="25" name="Graphic 24" descr="Professor female outline">
            <a:extLst>
              <a:ext uri="{FF2B5EF4-FFF2-40B4-BE49-F238E27FC236}">
                <a16:creationId xmlns:a16="http://schemas.microsoft.com/office/drawing/2014/main" id="{1C31A2A7-E8F2-494B-F1A6-F0DB6C867F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8400" y="7829000"/>
            <a:ext cx="2369093" cy="2369093"/>
          </a:xfrm>
          <a:prstGeom prst="rect">
            <a:avLst/>
          </a:prstGeom>
        </p:spPr>
      </p:pic>
      <p:pic>
        <p:nvPicPr>
          <p:cNvPr id="26" name="Graphic 25" descr="Group with solid fill">
            <a:extLst>
              <a:ext uri="{FF2B5EF4-FFF2-40B4-BE49-F238E27FC236}">
                <a16:creationId xmlns:a16="http://schemas.microsoft.com/office/drawing/2014/main" id="{A6760743-4DBA-F4E5-1BFB-FC5FD4A0F4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08439" y="7934864"/>
            <a:ext cx="2610822" cy="2610822"/>
          </a:xfrm>
          <a:prstGeom prst="rect">
            <a:avLst/>
          </a:prstGeom>
        </p:spPr>
      </p:pic>
      <p:pic>
        <p:nvPicPr>
          <p:cNvPr id="28" name="Graphic 27" descr="Aspiration with solid fill">
            <a:extLst>
              <a:ext uri="{FF2B5EF4-FFF2-40B4-BE49-F238E27FC236}">
                <a16:creationId xmlns:a16="http://schemas.microsoft.com/office/drawing/2014/main" id="{7F958D98-B457-195D-9008-0BE6604C92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302407" y="6285950"/>
            <a:ext cx="3086100" cy="3086100"/>
          </a:xfrm>
          <a:prstGeom prst="rect">
            <a:avLst/>
          </a:prstGeom>
        </p:spPr>
      </p:pic>
      <p:pic>
        <p:nvPicPr>
          <p:cNvPr id="31" name="Graphic 30" descr="Arrow: Rotate right outline">
            <a:extLst>
              <a:ext uri="{FF2B5EF4-FFF2-40B4-BE49-F238E27FC236}">
                <a16:creationId xmlns:a16="http://schemas.microsoft.com/office/drawing/2014/main" id="{B079BAE0-29E0-FEBC-FE0C-C9895C5A3C6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623004">
            <a:off x="13585693" y="4631427"/>
            <a:ext cx="3086099" cy="3086099"/>
          </a:xfrm>
          <a:prstGeom prst="rect">
            <a:avLst/>
          </a:prstGeom>
        </p:spPr>
      </p:pic>
      <p:sp>
        <p:nvSpPr>
          <p:cNvPr id="32" name="Freeform 9">
            <a:extLst>
              <a:ext uri="{FF2B5EF4-FFF2-40B4-BE49-F238E27FC236}">
                <a16:creationId xmlns:a16="http://schemas.microsoft.com/office/drawing/2014/main" id="{AECDD2E9-77BE-CB80-F3A6-22A478CE4A38}"/>
              </a:ext>
            </a:extLst>
          </p:cNvPr>
          <p:cNvSpPr/>
          <p:nvPr/>
        </p:nvSpPr>
        <p:spPr>
          <a:xfrm>
            <a:off x="1009152" y="489003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89A25B61-961C-C16E-BC4D-0DCDCDB71E18}"/>
              </a:ext>
            </a:extLst>
          </p:cNvPr>
          <p:cNvSpPr txBox="1"/>
          <p:nvPr/>
        </p:nvSpPr>
        <p:spPr>
          <a:xfrm>
            <a:off x="1161459" y="491490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Vegyes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hallgatói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csoportok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924F1C7D-C8CC-5523-D083-C5BA040103AE}"/>
              </a:ext>
            </a:extLst>
          </p:cNvPr>
          <p:cNvSpPr/>
          <p:nvPr/>
        </p:nvSpPr>
        <p:spPr>
          <a:xfrm>
            <a:off x="4209459" y="4896409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BD7901F4-1271-28AA-4D93-0C3720D53832}"/>
              </a:ext>
            </a:extLst>
          </p:cNvPr>
          <p:cNvSpPr txBox="1"/>
          <p:nvPr/>
        </p:nvSpPr>
        <p:spPr>
          <a:xfrm>
            <a:off x="4361766" y="4921275"/>
            <a:ext cx="2864844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8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házi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feladat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71B3A5F1-75F0-086F-6ED9-A5BFBAEB05C6}"/>
              </a:ext>
            </a:extLst>
          </p:cNvPr>
          <p:cNvSpPr/>
          <p:nvPr/>
        </p:nvSpPr>
        <p:spPr>
          <a:xfrm>
            <a:off x="7440615" y="4899615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37FCB900-4D56-2D86-BBFE-84A26E466BE8}"/>
              </a:ext>
            </a:extLst>
          </p:cNvPr>
          <p:cNvSpPr txBox="1"/>
          <p:nvPr/>
        </p:nvSpPr>
        <p:spPr>
          <a:xfrm>
            <a:off x="7592922" y="4924481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jelentés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7D7965D6-5988-DBB3-15F9-A99914409BD0}"/>
              </a:ext>
            </a:extLst>
          </p:cNvPr>
          <p:cNvSpPr/>
          <p:nvPr/>
        </p:nvSpPr>
        <p:spPr>
          <a:xfrm>
            <a:off x="10734833" y="490487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BB6C15E0-7321-FF0E-BF71-9F476081C47F}"/>
              </a:ext>
            </a:extLst>
          </p:cNvPr>
          <p:cNvSpPr txBox="1"/>
          <p:nvPr/>
        </p:nvSpPr>
        <p:spPr>
          <a:xfrm>
            <a:off x="10887140" y="492974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prezentáció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61A80153-8A9C-FE3B-742C-E6BAD757EC2C}"/>
              </a:ext>
            </a:extLst>
          </p:cNvPr>
          <p:cNvSpPr/>
          <p:nvPr/>
        </p:nvSpPr>
        <p:spPr>
          <a:xfrm>
            <a:off x="7150931" y="7307803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id="{CDB427E5-B161-52BB-0B76-8687ABB0C93A}"/>
              </a:ext>
            </a:extLst>
          </p:cNvPr>
          <p:cNvSpPr txBox="1"/>
          <p:nvPr/>
        </p:nvSpPr>
        <p:spPr>
          <a:xfrm>
            <a:off x="7303238" y="7332669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oktató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+ 3-4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demonstrátor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</p:spTree>
    <p:extLst>
      <p:ext uri="{BB962C8B-B14F-4D97-AF65-F5344CB8AC3E}">
        <p14:creationId xmlns:p14="http://schemas.microsoft.com/office/powerpoint/2010/main" val="32182099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  <p:pic>
        <p:nvPicPr>
          <p:cNvPr id="7" name="Graphic 6" descr="Group with solid fill">
            <a:extLst>
              <a:ext uri="{FF2B5EF4-FFF2-40B4-BE49-F238E27FC236}">
                <a16:creationId xmlns:a16="http://schemas.microsoft.com/office/drawing/2014/main" id="{D09BC101-9366-6832-6B6F-056E3C013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19019" y="3099561"/>
            <a:ext cx="1828800" cy="1828800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88B2EAF4-6645-5E0A-24C8-7CE1431F0A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4363" y="3301510"/>
            <a:ext cx="1371600" cy="1371600"/>
          </a:xfrm>
          <a:prstGeom prst="rect">
            <a:avLst/>
          </a:prstGeom>
        </p:spPr>
      </p:pic>
      <p:pic>
        <p:nvPicPr>
          <p:cNvPr id="21" name="Graphic 20" descr="Paper with solid fill">
            <a:extLst>
              <a:ext uri="{FF2B5EF4-FFF2-40B4-BE49-F238E27FC236}">
                <a16:creationId xmlns:a16="http://schemas.microsoft.com/office/drawing/2014/main" id="{E0677835-B981-FD2B-1A9C-B0041B3DB6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54968" y="3314700"/>
            <a:ext cx="1371599" cy="1371599"/>
          </a:xfrm>
          <a:prstGeom prst="rect">
            <a:avLst/>
          </a:prstGeom>
        </p:spPr>
      </p:pic>
      <p:pic>
        <p:nvPicPr>
          <p:cNvPr id="23" name="Graphic 22" descr="Presentation with checklist with solid fill">
            <a:extLst>
              <a:ext uri="{FF2B5EF4-FFF2-40B4-BE49-F238E27FC236}">
                <a16:creationId xmlns:a16="http://schemas.microsoft.com/office/drawing/2014/main" id="{11396A06-05D7-4904-E84A-5C5C54CC6C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525825" y="3305889"/>
            <a:ext cx="1447800" cy="1447800"/>
          </a:xfrm>
          <a:prstGeom prst="rect">
            <a:avLst/>
          </a:prstGeom>
        </p:spPr>
      </p:pic>
      <p:pic>
        <p:nvPicPr>
          <p:cNvPr id="25" name="Graphic 24" descr="Professor female outline">
            <a:extLst>
              <a:ext uri="{FF2B5EF4-FFF2-40B4-BE49-F238E27FC236}">
                <a16:creationId xmlns:a16="http://schemas.microsoft.com/office/drawing/2014/main" id="{1C31A2A7-E8F2-494B-F1A6-F0DB6C867F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8400" y="7829000"/>
            <a:ext cx="2369093" cy="2369093"/>
          </a:xfrm>
          <a:prstGeom prst="rect">
            <a:avLst/>
          </a:prstGeom>
        </p:spPr>
      </p:pic>
      <p:pic>
        <p:nvPicPr>
          <p:cNvPr id="26" name="Graphic 25" descr="Group with solid fill">
            <a:extLst>
              <a:ext uri="{FF2B5EF4-FFF2-40B4-BE49-F238E27FC236}">
                <a16:creationId xmlns:a16="http://schemas.microsoft.com/office/drawing/2014/main" id="{A6760743-4DBA-F4E5-1BFB-FC5FD4A0F4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08439" y="7934864"/>
            <a:ext cx="2610822" cy="2610822"/>
          </a:xfrm>
          <a:prstGeom prst="rect">
            <a:avLst/>
          </a:prstGeom>
        </p:spPr>
      </p:pic>
      <p:pic>
        <p:nvPicPr>
          <p:cNvPr id="28" name="Graphic 27" descr="Aspiration with solid fill">
            <a:extLst>
              <a:ext uri="{FF2B5EF4-FFF2-40B4-BE49-F238E27FC236}">
                <a16:creationId xmlns:a16="http://schemas.microsoft.com/office/drawing/2014/main" id="{7F958D98-B457-195D-9008-0BE6604C92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302407" y="6285950"/>
            <a:ext cx="3086100" cy="3086100"/>
          </a:xfrm>
          <a:prstGeom prst="rect">
            <a:avLst/>
          </a:prstGeom>
        </p:spPr>
      </p:pic>
      <p:pic>
        <p:nvPicPr>
          <p:cNvPr id="31" name="Graphic 30" descr="Arrow: Rotate right outline">
            <a:extLst>
              <a:ext uri="{FF2B5EF4-FFF2-40B4-BE49-F238E27FC236}">
                <a16:creationId xmlns:a16="http://schemas.microsoft.com/office/drawing/2014/main" id="{B079BAE0-29E0-FEBC-FE0C-C9895C5A3C6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623004">
            <a:off x="13585693" y="4631427"/>
            <a:ext cx="3086099" cy="3086099"/>
          </a:xfrm>
          <a:prstGeom prst="rect">
            <a:avLst/>
          </a:prstGeom>
        </p:spPr>
      </p:pic>
      <p:sp>
        <p:nvSpPr>
          <p:cNvPr id="32" name="Freeform 9">
            <a:extLst>
              <a:ext uri="{FF2B5EF4-FFF2-40B4-BE49-F238E27FC236}">
                <a16:creationId xmlns:a16="http://schemas.microsoft.com/office/drawing/2014/main" id="{AECDD2E9-77BE-CB80-F3A6-22A478CE4A38}"/>
              </a:ext>
            </a:extLst>
          </p:cNvPr>
          <p:cNvSpPr/>
          <p:nvPr/>
        </p:nvSpPr>
        <p:spPr>
          <a:xfrm>
            <a:off x="1009152" y="489003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89A25B61-961C-C16E-BC4D-0DCDCDB71E18}"/>
              </a:ext>
            </a:extLst>
          </p:cNvPr>
          <p:cNvSpPr txBox="1"/>
          <p:nvPr/>
        </p:nvSpPr>
        <p:spPr>
          <a:xfrm>
            <a:off x="1161459" y="491490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Vegyes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hallgatói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csoportok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924F1C7D-C8CC-5523-D083-C5BA040103AE}"/>
              </a:ext>
            </a:extLst>
          </p:cNvPr>
          <p:cNvSpPr/>
          <p:nvPr/>
        </p:nvSpPr>
        <p:spPr>
          <a:xfrm>
            <a:off x="4209459" y="4896409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BD7901F4-1271-28AA-4D93-0C3720D53832}"/>
              </a:ext>
            </a:extLst>
          </p:cNvPr>
          <p:cNvSpPr txBox="1"/>
          <p:nvPr/>
        </p:nvSpPr>
        <p:spPr>
          <a:xfrm>
            <a:off x="4361766" y="4921275"/>
            <a:ext cx="2864844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8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házi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feladat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71B3A5F1-75F0-086F-6ED9-A5BFBAEB05C6}"/>
              </a:ext>
            </a:extLst>
          </p:cNvPr>
          <p:cNvSpPr/>
          <p:nvPr/>
        </p:nvSpPr>
        <p:spPr>
          <a:xfrm>
            <a:off x="7440615" y="4899615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37FCB900-4D56-2D86-BBFE-84A26E466BE8}"/>
              </a:ext>
            </a:extLst>
          </p:cNvPr>
          <p:cNvSpPr txBox="1"/>
          <p:nvPr/>
        </p:nvSpPr>
        <p:spPr>
          <a:xfrm>
            <a:off x="7592922" y="4924481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jelentés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7D7965D6-5988-DBB3-15F9-A99914409BD0}"/>
              </a:ext>
            </a:extLst>
          </p:cNvPr>
          <p:cNvSpPr/>
          <p:nvPr/>
        </p:nvSpPr>
        <p:spPr>
          <a:xfrm>
            <a:off x="10734833" y="490487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BB6C15E0-7321-FF0E-BF71-9F476081C47F}"/>
              </a:ext>
            </a:extLst>
          </p:cNvPr>
          <p:cNvSpPr txBox="1"/>
          <p:nvPr/>
        </p:nvSpPr>
        <p:spPr>
          <a:xfrm>
            <a:off x="10887140" y="492974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prezentáció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61A80153-8A9C-FE3B-742C-E6BAD757EC2C}"/>
              </a:ext>
            </a:extLst>
          </p:cNvPr>
          <p:cNvSpPr/>
          <p:nvPr/>
        </p:nvSpPr>
        <p:spPr>
          <a:xfrm>
            <a:off x="7150931" y="7307803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id="{CDB427E5-B161-52BB-0B76-8687ABB0C93A}"/>
              </a:ext>
            </a:extLst>
          </p:cNvPr>
          <p:cNvSpPr txBox="1"/>
          <p:nvPr/>
        </p:nvSpPr>
        <p:spPr>
          <a:xfrm>
            <a:off x="7303238" y="7332669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oktató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+ 3-4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demonstrátor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037D4CE4-41A0-B38E-FE4E-4A0865E43D24}"/>
              </a:ext>
            </a:extLst>
          </p:cNvPr>
          <p:cNvSpPr/>
          <p:nvPr/>
        </p:nvSpPr>
        <p:spPr>
          <a:xfrm>
            <a:off x="3929842" y="6054420"/>
            <a:ext cx="9709958" cy="480189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DD4F7C2A-7549-61CE-4622-7DBE392427EF}"/>
              </a:ext>
            </a:extLst>
          </p:cNvPr>
          <p:cNvSpPr txBox="1"/>
          <p:nvPr/>
        </p:nvSpPr>
        <p:spPr>
          <a:xfrm>
            <a:off x="4082149" y="6079287"/>
            <a:ext cx="8692140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b="1" u="sng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b="1" u="sng" dirty="0" err="1">
                <a:solidFill>
                  <a:srgbClr val="000000"/>
                </a:solidFill>
                <a:latin typeface="Courier Prime"/>
              </a:rPr>
              <a:t>központi</a:t>
            </a:r>
            <a:r>
              <a:rPr lang="en-US" sz="2000" b="1" u="sng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b="1" u="sng" dirty="0" err="1">
                <a:solidFill>
                  <a:srgbClr val="000000"/>
                </a:solidFill>
                <a:latin typeface="Courier Prime"/>
              </a:rPr>
              <a:t>probléma</a:t>
            </a:r>
            <a:endParaRPr lang="en-US" sz="2000" b="1" u="sng" dirty="0">
              <a:solidFill>
                <a:srgbClr val="000000"/>
              </a:solidFill>
              <a:latin typeface="Courier Prime"/>
            </a:endParaRPr>
          </a:p>
        </p:txBody>
      </p:sp>
    </p:spTree>
    <p:extLst>
      <p:ext uri="{BB962C8B-B14F-4D97-AF65-F5344CB8AC3E}">
        <p14:creationId xmlns:p14="http://schemas.microsoft.com/office/powerpoint/2010/main" val="3229616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488099" y="2171700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720261" y="528853"/>
            <a:ext cx="12053361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Market Research </a:t>
            </a:r>
            <a:r>
              <a:rPr lang="en-US" sz="4826" dirty="0" err="1">
                <a:latin typeface="Hatton Semi-Bold"/>
              </a:rPr>
              <a:t>kurzus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és</a:t>
            </a:r>
            <a:r>
              <a:rPr lang="en-US" sz="4826" dirty="0">
                <a:latin typeface="Hatton Semi-Bold"/>
              </a:rPr>
              <a:t> a CBE</a:t>
            </a: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D3D2137E-4225-B73B-78B3-0C991CC2793A}"/>
              </a:ext>
            </a:extLst>
          </p:cNvPr>
          <p:cNvSpPr/>
          <p:nvPr/>
        </p:nvSpPr>
        <p:spPr>
          <a:xfrm rot="11323837">
            <a:off x="560399" y="568544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0" y="0"/>
                </a:moveTo>
                <a:lnTo>
                  <a:pt x="1068895" y="0"/>
                </a:lnTo>
                <a:lnTo>
                  <a:pt x="1068895" y="1022251"/>
                </a:lnTo>
                <a:lnTo>
                  <a:pt x="0" y="10222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DB922B41-5492-2CDA-3E10-61D09B0A81DD}"/>
              </a:ext>
            </a:extLst>
          </p:cNvPr>
          <p:cNvSpPr txBox="1"/>
          <p:nvPr/>
        </p:nvSpPr>
        <p:spPr>
          <a:xfrm>
            <a:off x="731445" y="658767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3</a:t>
            </a:r>
          </a:p>
        </p:txBody>
      </p:sp>
      <p:pic>
        <p:nvPicPr>
          <p:cNvPr id="7" name="Graphic 6" descr="Group with solid fill">
            <a:extLst>
              <a:ext uri="{FF2B5EF4-FFF2-40B4-BE49-F238E27FC236}">
                <a16:creationId xmlns:a16="http://schemas.microsoft.com/office/drawing/2014/main" id="{D09BC101-9366-6832-6B6F-056E3C013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19019" y="3099561"/>
            <a:ext cx="1828800" cy="1828800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88B2EAF4-6645-5E0A-24C8-7CE1431F0A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4363" y="3301510"/>
            <a:ext cx="1371600" cy="1371600"/>
          </a:xfrm>
          <a:prstGeom prst="rect">
            <a:avLst/>
          </a:prstGeom>
        </p:spPr>
      </p:pic>
      <p:pic>
        <p:nvPicPr>
          <p:cNvPr id="21" name="Graphic 20" descr="Paper with solid fill">
            <a:extLst>
              <a:ext uri="{FF2B5EF4-FFF2-40B4-BE49-F238E27FC236}">
                <a16:creationId xmlns:a16="http://schemas.microsoft.com/office/drawing/2014/main" id="{E0677835-B981-FD2B-1A9C-B0041B3DB6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54968" y="3314700"/>
            <a:ext cx="1371599" cy="1371599"/>
          </a:xfrm>
          <a:prstGeom prst="rect">
            <a:avLst/>
          </a:prstGeom>
        </p:spPr>
      </p:pic>
      <p:pic>
        <p:nvPicPr>
          <p:cNvPr id="23" name="Graphic 22" descr="Presentation with checklist with solid fill">
            <a:extLst>
              <a:ext uri="{FF2B5EF4-FFF2-40B4-BE49-F238E27FC236}">
                <a16:creationId xmlns:a16="http://schemas.microsoft.com/office/drawing/2014/main" id="{11396A06-05D7-4904-E84A-5C5C54CC6C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525825" y="3305889"/>
            <a:ext cx="1447800" cy="1447800"/>
          </a:xfrm>
          <a:prstGeom prst="rect">
            <a:avLst/>
          </a:prstGeom>
        </p:spPr>
      </p:pic>
      <p:pic>
        <p:nvPicPr>
          <p:cNvPr id="25" name="Graphic 24" descr="Professor female outline">
            <a:extLst>
              <a:ext uri="{FF2B5EF4-FFF2-40B4-BE49-F238E27FC236}">
                <a16:creationId xmlns:a16="http://schemas.microsoft.com/office/drawing/2014/main" id="{1C31A2A7-E8F2-494B-F1A6-F0DB6C867F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8400" y="7829000"/>
            <a:ext cx="2369093" cy="2369093"/>
          </a:xfrm>
          <a:prstGeom prst="rect">
            <a:avLst/>
          </a:prstGeom>
        </p:spPr>
      </p:pic>
      <p:pic>
        <p:nvPicPr>
          <p:cNvPr id="26" name="Graphic 25" descr="Group with solid fill">
            <a:extLst>
              <a:ext uri="{FF2B5EF4-FFF2-40B4-BE49-F238E27FC236}">
                <a16:creationId xmlns:a16="http://schemas.microsoft.com/office/drawing/2014/main" id="{A6760743-4DBA-F4E5-1BFB-FC5FD4A0F4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08439" y="7934864"/>
            <a:ext cx="2610822" cy="2610822"/>
          </a:xfrm>
          <a:prstGeom prst="rect">
            <a:avLst/>
          </a:prstGeom>
        </p:spPr>
      </p:pic>
      <p:pic>
        <p:nvPicPr>
          <p:cNvPr id="28" name="Graphic 27" descr="Aspiration with solid fill">
            <a:extLst>
              <a:ext uri="{FF2B5EF4-FFF2-40B4-BE49-F238E27FC236}">
                <a16:creationId xmlns:a16="http://schemas.microsoft.com/office/drawing/2014/main" id="{7F958D98-B457-195D-9008-0BE6604C92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302407" y="6285950"/>
            <a:ext cx="3086100" cy="3086100"/>
          </a:xfrm>
          <a:prstGeom prst="rect">
            <a:avLst/>
          </a:prstGeom>
        </p:spPr>
      </p:pic>
      <p:pic>
        <p:nvPicPr>
          <p:cNvPr id="31" name="Graphic 30" descr="Arrow: Rotate right outline">
            <a:extLst>
              <a:ext uri="{FF2B5EF4-FFF2-40B4-BE49-F238E27FC236}">
                <a16:creationId xmlns:a16="http://schemas.microsoft.com/office/drawing/2014/main" id="{B079BAE0-29E0-FEBC-FE0C-C9895C5A3C6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623004">
            <a:off x="13585693" y="4631427"/>
            <a:ext cx="3086099" cy="3086099"/>
          </a:xfrm>
          <a:prstGeom prst="rect">
            <a:avLst/>
          </a:prstGeom>
        </p:spPr>
      </p:pic>
      <p:sp>
        <p:nvSpPr>
          <p:cNvPr id="32" name="Freeform 9">
            <a:extLst>
              <a:ext uri="{FF2B5EF4-FFF2-40B4-BE49-F238E27FC236}">
                <a16:creationId xmlns:a16="http://schemas.microsoft.com/office/drawing/2014/main" id="{AECDD2E9-77BE-CB80-F3A6-22A478CE4A38}"/>
              </a:ext>
            </a:extLst>
          </p:cNvPr>
          <p:cNvSpPr/>
          <p:nvPr/>
        </p:nvSpPr>
        <p:spPr>
          <a:xfrm>
            <a:off x="1009152" y="489003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89A25B61-961C-C16E-BC4D-0DCDCDB71E18}"/>
              </a:ext>
            </a:extLst>
          </p:cNvPr>
          <p:cNvSpPr txBox="1"/>
          <p:nvPr/>
        </p:nvSpPr>
        <p:spPr>
          <a:xfrm>
            <a:off x="1161459" y="491490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Vegyes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hallgatói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csoportok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924F1C7D-C8CC-5523-D083-C5BA040103AE}"/>
              </a:ext>
            </a:extLst>
          </p:cNvPr>
          <p:cNvSpPr/>
          <p:nvPr/>
        </p:nvSpPr>
        <p:spPr>
          <a:xfrm>
            <a:off x="4209459" y="4896409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6" name="TextBox 11">
            <a:extLst>
              <a:ext uri="{FF2B5EF4-FFF2-40B4-BE49-F238E27FC236}">
                <a16:creationId xmlns:a16="http://schemas.microsoft.com/office/drawing/2014/main" id="{BD7901F4-1271-28AA-4D93-0C3720D53832}"/>
              </a:ext>
            </a:extLst>
          </p:cNvPr>
          <p:cNvSpPr txBox="1"/>
          <p:nvPr/>
        </p:nvSpPr>
        <p:spPr>
          <a:xfrm>
            <a:off x="4361766" y="4921275"/>
            <a:ext cx="2864844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8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házi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feladat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71B3A5F1-75F0-086F-6ED9-A5BFBAEB05C6}"/>
              </a:ext>
            </a:extLst>
          </p:cNvPr>
          <p:cNvSpPr/>
          <p:nvPr/>
        </p:nvSpPr>
        <p:spPr>
          <a:xfrm>
            <a:off x="7440615" y="4899615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id="{37FCB900-4D56-2D86-BBFE-84A26E466BE8}"/>
              </a:ext>
            </a:extLst>
          </p:cNvPr>
          <p:cNvSpPr txBox="1"/>
          <p:nvPr/>
        </p:nvSpPr>
        <p:spPr>
          <a:xfrm>
            <a:off x="7592922" y="4924481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jelentés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7D7965D6-5988-DBB3-15F9-A99914409BD0}"/>
              </a:ext>
            </a:extLst>
          </p:cNvPr>
          <p:cNvSpPr/>
          <p:nvPr/>
        </p:nvSpPr>
        <p:spPr>
          <a:xfrm>
            <a:off x="10734833" y="4904874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BB6C15E0-7321-FF0E-BF71-9F476081C47F}"/>
              </a:ext>
            </a:extLst>
          </p:cNvPr>
          <p:cNvSpPr txBox="1"/>
          <p:nvPr/>
        </p:nvSpPr>
        <p:spPr>
          <a:xfrm>
            <a:off x="10887140" y="4929740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kutatási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prezentáció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61A80153-8A9C-FE3B-742C-E6BAD757EC2C}"/>
              </a:ext>
            </a:extLst>
          </p:cNvPr>
          <p:cNvSpPr/>
          <p:nvPr/>
        </p:nvSpPr>
        <p:spPr>
          <a:xfrm>
            <a:off x="7150931" y="7307803"/>
            <a:ext cx="3200307" cy="549895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id="{CDB427E5-B161-52BB-0B76-8687ABB0C93A}"/>
              </a:ext>
            </a:extLst>
          </p:cNvPr>
          <p:cNvSpPr txBox="1"/>
          <p:nvPr/>
        </p:nvSpPr>
        <p:spPr>
          <a:xfrm>
            <a:off x="7303238" y="7332669"/>
            <a:ext cx="2864844" cy="570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oktató</a:t>
            </a:r>
            <a:r>
              <a:rPr lang="en-US" sz="2000" dirty="0">
                <a:solidFill>
                  <a:srgbClr val="000000"/>
                </a:solidFill>
                <a:latin typeface="Courier Prime"/>
              </a:rPr>
              <a:t> + 3-4 </a:t>
            </a:r>
            <a:r>
              <a:rPr lang="en-US" sz="2000" dirty="0" err="1">
                <a:solidFill>
                  <a:srgbClr val="000000"/>
                </a:solidFill>
                <a:latin typeface="Courier Prime"/>
              </a:rPr>
              <a:t>demonstrátor</a:t>
            </a:r>
            <a:endParaRPr lang="en-US" sz="2000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037D4CE4-41A0-B38E-FE4E-4A0865E43D24}"/>
              </a:ext>
            </a:extLst>
          </p:cNvPr>
          <p:cNvSpPr/>
          <p:nvPr/>
        </p:nvSpPr>
        <p:spPr>
          <a:xfrm>
            <a:off x="3929842" y="6054420"/>
            <a:ext cx="9709958" cy="480189"/>
          </a:xfrm>
          <a:custGeom>
            <a:avLst/>
            <a:gdLst/>
            <a:ahLst/>
            <a:cxnLst/>
            <a:rect l="l" t="t" r="r" b="b"/>
            <a:pathLst>
              <a:path w="2424849" h="2389959">
                <a:moveTo>
                  <a:pt x="0" y="0"/>
                </a:moveTo>
                <a:lnTo>
                  <a:pt x="2424849" y="0"/>
                </a:lnTo>
                <a:lnTo>
                  <a:pt x="2424849" y="2389959"/>
                </a:lnTo>
                <a:lnTo>
                  <a:pt x="0" y="238995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DD4F7C2A-7549-61CE-4622-7DBE392427EF}"/>
              </a:ext>
            </a:extLst>
          </p:cNvPr>
          <p:cNvSpPr txBox="1"/>
          <p:nvPr/>
        </p:nvSpPr>
        <p:spPr>
          <a:xfrm>
            <a:off x="4082149" y="6079287"/>
            <a:ext cx="8692140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b="1" u="sng" dirty="0">
                <a:solidFill>
                  <a:srgbClr val="000000"/>
                </a:solidFill>
                <a:latin typeface="Courier Prime"/>
              </a:rPr>
              <a:t>1 </a:t>
            </a:r>
            <a:r>
              <a:rPr lang="en-US" sz="2000" b="1" u="sng" dirty="0" err="1">
                <a:solidFill>
                  <a:srgbClr val="000000"/>
                </a:solidFill>
                <a:latin typeface="Courier Prime"/>
              </a:rPr>
              <a:t>központi</a:t>
            </a:r>
            <a:r>
              <a:rPr lang="en-US" sz="2000" b="1" u="sng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000" b="1" u="sng" dirty="0" err="1">
                <a:solidFill>
                  <a:srgbClr val="000000"/>
                </a:solidFill>
                <a:latin typeface="Courier Prime"/>
              </a:rPr>
              <a:t>probléma</a:t>
            </a:r>
            <a:endParaRPr lang="en-US" sz="2000" b="1" u="sng" dirty="0">
              <a:solidFill>
                <a:srgbClr val="000000"/>
              </a:solidFill>
              <a:latin typeface="Courier Prime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3A0F8D96-619E-1B4F-EED9-EC90EF908455}"/>
              </a:ext>
            </a:extLst>
          </p:cNvPr>
          <p:cNvSpPr txBox="1"/>
          <p:nvPr/>
        </p:nvSpPr>
        <p:spPr>
          <a:xfrm rot="1010666">
            <a:off x="-1244240" y="7488321"/>
            <a:ext cx="8692140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b="1" u="sng" dirty="0">
                <a:solidFill>
                  <a:srgbClr val="000000"/>
                </a:solidFill>
                <a:latin typeface="Courier Prime"/>
              </a:rPr>
              <a:t>ÓRAI PONTSZERZÉS</a:t>
            </a:r>
          </a:p>
        </p:txBody>
      </p:sp>
    </p:spTree>
    <p:extLst>
      <p:ext uri="{BB962C8B-B14F-4D97-AF65-F5344CB8AC3E}">
        <p14:creationId xmlns:p14="http://schemas.microsoft.com/office/powerpoint/2010/main" val="1171252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Freeform 7"/>
          <p:cNvSpPr/>
          <p:nvPr/>
        </p:nvSpPr>
        <p:spPr>
          <a:xfrm rot="-6630706">
            <a:off x="12513636" y="4960782"/>
            <a:ext cx="6170840" cy="5980105"/>
          </a:xfrm>
          <a:custGeom>
            <a:avLst/>
            <a:gdLst/>
            <a:ahLst/>
            <a:cxnLst/>
            <a:rect l="l" t="t" r="r" b="b"/>
            <a:pathLst>
              <a:path w="6170840" h="5980105">
                <a:moveTo>
                  <a:pt x="0" y="0"/>
                </a:moveTo>
                <a:lnTo>
                  <a:pt x="6170840" y="0"/>
                </a:lnTo>
                <a:lnTo>
                  <a:pt x="6170840" y="5980106"/>
                </a:lnTo>
                <a:lnTo>
                  <a:pt x="0" y="598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ECB9A88D-89D8-2A26-F900-865B9D1BE43C}"/>
              </a:ext>
            </a:extLst>
          </p:cNvPr>
          <p:cNvSpPr/>
          <p:nvPr/>
        </p:nvSpPr>
        <p:spPr>
          <a:xfrm rot="11323837" flipH="1" flipV="1">
            <a:off x="967943" y="1008900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262F09C4-CDB6-2B43-23D0-4F4EC9ABCE59}"/>
              </a:ext>
            </a:extLst>
          </p:cNvPr>
          <p:cNvSpPr txBox="1"/>
          <p:nvPr/>
        </p:nvSpPr>
        <p:spPr>
          <a:xfrm>
            <a:off x="1138989" y="1099123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4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028AB34-258B-D969-973A-49DD5008C187}"/>
              </a:ext>
            </a:extLst>
          </p:cNvPr>
          <p:cNvSpPr txBox="1"/>
          <p:nvPr/>
        </p:nvSpPr>
        <p:spPr>
          <a:xfrm>
            <a:off x="2133600" y="992272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Mi </a:t>
            </a:r>
            <a:r>
              <a:rPr lang="en-US" sz="4826" dirty="0" err="1">
                <a:latin typeface="Hatton Semi-Bold"/>
              </a:rPr>
              <a:t>vált</a:t>
            </a:r>
            <a:r>
              <a:rPr lang="en-US" sz="4826" dirty="0">
                <a:latin typeface="Hatton Semi-Bold"/>
              </a:rPr>
              <a:t> be?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E5960-D64E-73E2-04EB-89B1762CCCE9}"/>
              </a:ext>
            </a:extLst>
          </p:cNvPr>
          <p:cNvSpPr txBox="1"/>
          <p:nvPr/>
        </p:nvSpPr>
        <p:spPr>
          <a:xfrm>
            <a:off x="1290773" y="3238500"/>
            <a:ext cx="16006627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Vegyes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csoportok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5"/>
          <p:cNvSpPr txBox="1"/>
          <p:nvPr/>
        </p:nvSpPr>
        <p:spPr>
          <a:xfrm>
            <a:off x="4918761" y="5149382"/>
            <a:ext cx="4998694" cy="414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2400" u="none" dirty="0">
                <a:solidFill>
                  <a:srgbClr val="000000"/>
                </a:solidFill>
                <a:latin typeface="DM Sans"/>
              </a:rPr>
              <a:t>SZTE GTK –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intézményi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kontextus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6" name="Freeform 6"/>
          <p:cNvSpPr/>
          <p:nvPr/>
        </p:nvSpPr>
        <p:spPr>
          <a:xfrm rot="-10276163">
            <a:off x="3766293" y="5054010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TextBox 7"/>
          <p:cNvSpPr txBox="1"/>
          <p:nvPr/>
        </p:nvSpPr>
        <p:spPr>
          <a:xfrm>
            <a:off x="3937338" y="5122802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80311" y="2841648"/>
            <a:ext cx="5375500" cy="82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 err="1">
                <a:latin typeface="Hatton Semi-Bold"/>
              </a:rPr>
              <a:t>Miről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lesz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szó</a:t>
            </a:r>
            <a:r>
              <a:rPr lang="en-US" sz="4800" u="none" dirty="0">
                <a:latin typeface="Hatton Semi-Bold"/>
              </a:rPr>
              <a:t>?</a:t>
            </a:r>
          </a:p>
        </p:txBody>
      </p:sp>
      <p:sp>
        <p:nvSpPr>
          <p:cNvPr id="21" name="Freeform 21"/>
          <p:cNvSpPr/>
          <p:nvPr/>
        </p:nvSpPr>
        <p:spPr>
          <a:xfrm rot="-6630706">
            <a:off x="9134243" y="-2115678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5"/>
                </a:lnTo>
                <a:lnTo>
                  <a:pt x="0" y="48461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Freeform 7"/>
          <p:cNvSpPr/>
          <p:nvPr/>
        </p:nvSpPr>
        <p:spPr>
          <a:xfrm rot="-6630706">
            <a:off x="12513636" y="4960782"/>
            <a:ext cx="6170840" cy="5980105"/>
          </a:xfrm>
          <a:custGeom>
            <a:avLst/>
            <a:gdLst/>
            <a:ahLst/>
            <a:cxnLst/>
            <a:rect l="l" t="t" r="r" b="b"/>
            <a:pathLst>
              <a:path w="6170840" h="5980105">
                <a:moveTo>
                  <a:pt x="0" y="0"/>
                </a:moveTo>
                <a:lnTo>
                  <a:pt x="6170840" y="0"/>
                </a:lnTo>
                <a:lnTo>
                  <a:pt x="6170840" y="5980106"/>
                </a:lnTo>
                <a:lnTo>
                  <a:pt x="0" y="598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ECB9A88D-89D8-2A26-F900-865B9D1BE43C}"/>
              </a:ext>
            </a:extLst>
          </p:cNvPr>
          <p:cNvSpPr/>
          <p:nvPr/>
        </p:nvSpPr>
        <p:spPr>
          <a:xfrm rot="11323837" flipH="1" flipV="1">
            <a:off x="967943" y="1008900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262F09C4-CDB6-2B43-23D0-4F4EC9ABCE59}"/>
              </a:ext>
            </a:extLst>
          </p:cNvPr>
          <p:cNvSpPr txBox="1"/>
          <p:nvPr/>
        </p:nvSpPr>
        <p:spPr>
          <a:xfrm>
            <a:off x="1138989" y="1099123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4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028AB34-258B-D969-973A-49DD5008C187}"/>
              </a:ext>
            </a:extLst>
          </p:cNvPr>
          <p:cNvSpPr txBox="1"/>
          <p:nvPr/>
        </p:nvSpPr>
        <p:spPr>
          <a:xfrm>
            <a:off x="2133600" y="992272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Mi </a:t>
            </a:r>
            <a:r>
              <a:rPr lang="en-US" sz="4826" dirty="0" err="1">
                <a:latin typeface="Hatton Semi-Bold"/>
              </a:rPr>
              <a:t>vált</a:t>
            </a:r>
            <a:r>
              <a:rPr lang="en-US" sz="4826" dirty="0">
                <a:latin typeface="Hatton Semi-Bold"/>
              </a:rPr>
              <a:t> be?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E5960-D64E-73E2-04EB-89B1762CCCE9}"/>
              </a:ext>
            </a:extLst>
          </p:cNvPr>
          <p:cNvSpPr txBox="1"/>
          <p:nvPr/>
        </p:nvSpPr>
        <p:spPr>
          <a:xfrm>
            <a:off x="1290773" y="3238500"/>
            <a:ext cx="16006627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Vegyes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csoportok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Kiscsoportok</a:t>
            </a:r>
            <a:r>
              <a:rPr lang="en-GB" sz="3600" dirty="0">
                <a:latin typeface="+mj-lt"/>
              </a:rPr>
              <a:t> (max. 3 </a:t>
            </a:r>
            <a:r>
              <a:rPr lang="en-GB" sz="3600" dirty="0" err="1">
                <a:latin typeface="+mj-lt"/>
              </a:rPr>
              <a:t>fő</a:t>
            </a:r>
            <a:r>
              <a:rPr lang="en-GB" sz="3600" dirty="0">
                <a:latin typeface="+mj-lt"/>
              </a:rPr>
              <a:t>), </a:t>
            </a:r>
            <a:r>
              <a:rPr lang="en-GB" sz="3600" dirty="0" err="1">
                <a:latin typeface="+mj-lt"/>
              </a:rPr>
              <a:t>ahol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mindenki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89749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Freeform 7"/>
          <p:cNvSpPr/>
          <p:nvPr/>
        </p:nvSpPr>
        <p:spPr>
          <a:xfrm rot="-6630706">
            <a:off x="12513636" y="4960782"/>
            <a:ext cx="6170840" cy="5980105"/>
          </a:xfrm>
          <a:custGeom>
            <a:avLst/>
            <a:gdLst/>
            <a:ahLst/>
            <a:cxnLst/>
            <a:rect l="l" t="t" r="r" b="b"/>
            <a:pathLst>
              <a:path w="6170840" h="5980105">
                <a:moveTo>
                  <a:pt x="0" y="0"/>
                </a:moveTo>
                <a:lnTo>
                  <a:pt x="6170840" y="0"/>
                </a:lnTo>
                <a:lnTo>
                  <a:pt x="6170840" y="5980106"/>
                </a:lnTo>
                <a:lnTo>
                  <a:pt x="0" y="598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ECB9A88D-89D8-2A26-F900-865B9D1BE43C}"/>
              </a:ext>
            </a:extLst>
          </p:cNvPr>
          <p:cNvSpPr/>
          <p:nvPr/>
        </p:nvSpPr>
        <p:spPr>
          <a:xfrm rot="11323837" flipH="1" flipV="1">
            <a:off x="967943" y="1008900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262F09C4-CDB6-2B43-23D0-4F4EC9ABCE59}"/>
              </a:ext>
            </a:extLst>
          </p:cNvPr>
          <p:cNvSpPr txBox="1"/>
          <p:nvPr/>
        </p:nvSpPr>
        <p:spPr>
          <a:xfrm>
            <a:off x="1138989" y="1099123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4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028AB34-258B-D969-973A-49DD5008C187}"/>
              </a:ext>
            </a:extLst>
          </p:cNvPr>
          <p:cNvSpPr txBox="1"/>
          <p:nvPr/>
        </p:nvSpPr>
        <p:spPr>
          <a:xfrm>
            <a:off x="2133600" y="992272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Mi </a:t>
            </a:r>
            <a:r>
              <a:rPr lang="en-US" sz="4826" dirty="0" err="1">
                <a:latin typeface="Hatton Semi-Bold"/>
              </a:rPr>
              <a:t>vált</a:t>
            </a:r>
            <a:r>
              <a:rPr lang="en-US" sz="4826" dirty="0">
                <a:latin typeface="Hatton Semi-Bold"/>
              </a:rPr>
              <a:t> be?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E5960-D64E-73E2-04EB-89B1762CCCE9}"/>
              </a:ext>
            </a:extLst>
          </p:cNvPr>
          <p:cNvSpPr txBox="1"/>
          <p:nvPr/>
        </p:nvSpPr>
        <p:spPr>
          <a:xfrm>
            <a:off x="1290773" y="3238500"/>
            <a:ext cx="16006627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Vegyes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csoportok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Kiscsoportok</a:t>
            </a:r>
            <a:r>
              <a:rPr lang="en-GB" sz="3600" dirty="0">
                <a:latin typeface="+mj-lt"/>
              </a:rPr>
              <a:t> (max. 3 </a:t>
            </a:r>
            <a:r>
              <a:rPr lang="en-GB" sz="3600" dirty="0" err="1">
                <a:latin typeface="+mj-lt"/>
              </a:rPr>
              <a:t>fő</a:t>
            </a:r>
            <a:r>
              <a:rPr lang="en-GB" sz="3600" dirty="0">
                <a:latin typeface="+mj-lt"/>
              </a:rPr>
              <a:t>), </a:t>
            </a:r>
            <a:r>
              <a:rPr lang="en-GB" sz="3600" dirty="0" err="1">
                <a:latin typeface="+mj-lt"/>
              </a:rPr>
              <a:t>ahol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mindenki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Az </a:t>
            </a:r>
            <a:r>
              <a:rPr lang="en-GB" sz="3600" dirty="0" err="1">
                <a:latin typeface="+mj-lt"/>
              </a:rPr>
              <a:t>ügyes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egymásra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találnak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függetlenül</a:t>
            </a:r>
            <a:r>
              <a:rPr lang="en-GB" sz="3600" dirty="0">
                <a:latin typeface="+mj-lt"/>
              </a:rPr>
              <a:t> a </a:t>
            </a:r>
            <a:r>
              <a:rPr lang="en-GB" sz="3600" dirty="0" err="1">
                <a:latin typeface="+mj-lt"/>
              </a:rPr>
              <a:t>nemzetiségtől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3455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Freeform 7"/>
          <p:cNvSpPr/>
          <p:nvPr/>
        </p:nvSpPr>
        <p:spPr>
          <a:xfrm rot="-6630706">
            <a:off x="12513636" y="4960782"/>
            <a:ext cx="6170840" cy="5980105"/>
          </a:xfrm>
          <a:custGeom>
            <a:avLst/>
            <a:gdLst/>
            <a:ahLst/>
            <a:cxnLst/>
            <a:rect l="l" t="t" r="r" b="b"/>
            <a:pathLst>
              <a:path w="6170840" h="5980105">
                <a:moveTo>
                  <a:pt x="0" y="0"/>
                </a:moveTo>
                <a:lnTo>
                  <a:pt x="6170840" y="0"/>
                </a:lnTo>
                <a:lnTo>
                  <a:pt x="6170840" y="5980106"/>
                </a:lnTo>
                <a:lnTo>
                  <a:pt x="0" y="598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ECB9A88D-89D8-2A26-F900-865B9D1BE43C}"/>
              </a:ext>
            </a:extLst>
          </p:cNvPr>
          <p:cNvSpPr/>
          <p:nvPr/>
        </p:nvSpPr>
        <p:spPr>
          <a:xfrm rot="11323837" flipH="1" flipV="1">
            <a:off x="967943" y="1008900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262F09C4-CDB6-2B43-23D0-4F4EC9ABCE59}"/>
              </a:ext>
            </a:extLst>
          </p:cNvPr>
          <p:cNvSpPr txBox="1"/>
          <p:nvPr/>
        </p:nvSpPr>
        <p:spPr>
          <a:xfrm>
            <a:off x="1138989" y="1099123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4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028AB34-258B-D969-973A-49DD5008C187}"/>
              </a:ext>
            </a:extLst>
          </p:cNvPr>
          <p:cNvSpPr txBox="1"/>
          <p:nvPr/>
        </p:nvSpPr>
        <p:spPr>
          <a:xfrm>
            <a:off x="2133600" y="992272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Mi </a:t>
            </a:r>
            <a:r>
              <a:rPr lang="en-US" sz="4826" dirty="0" err="1">
                <a:latin typeface="Hatton Semi-Bold"/>
              </a:rPr>
              <a:t>vált</a:t>
            </a:r>
            <a:r>
              <a:rPr lang="en-US" sz="4826" dirty="0">
                <a:latin typeface="Hatton Semi-Bold"/>
              </a:rPr>
              <a:t> be?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E5960-D64E-73E2-04EB-89B1762CCCE9}"/>
              </a:ext>
            </a:extLst>
          </p:cNvPr>
          <p:cNvSpPr txBox="1"/>
          <p:nvPr/>
        </p:nvSpPr>
        <p:spPr>
          <a:xfrm>
            <a:off x="1290773" y="3238500"/>
            <a:ext cx="16006627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Vegyes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csoportok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Kiscsoportok</a:t>
            </a:r>
            <a:r>
              <a:rPr lang="en-GB" sz="3600" dirty="0">
                <a:latin typeface="+mj-lt"/>
              </a:rPr>
              <a:t> (max. 3 </a:t>
            </a:r>
            <a:r>
              <a:rPr lang="en-GB" sz="3600" dirty="0" err="1">
                <a:latin typeface="+mj-lt"/>
              </a:rPr>
              <a:t>fő</a:t>
            </a:r>
            <a:r>
              <a:rPr lang="en-GB" sz="3600" dirty="0">
                <a:latin typeface="+mj-lt"/>
              </a:rPr>
              <a:t>), </a:t>
            </a:r>
            <a:r>
              <a:rPr lang="en-GB" sz="3600" dirty="0" err="1">
                <a:latin typeface="+mj-lt"/>
              </a:rPr>
              <a:t>ahol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mindenki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Az </a:t>
            </a:r>
            <a:r>
              <a:rPr lang="en-GB" sz="3600" dirty="0" err="1">
                <a:latin typeface="+mj-lt"/>
              </a:rPr>
              <a:t>ügyes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egymásra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találnak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függetlenül</a:t>
            </a:r>
            <a:r>
              <a:rPr lang="en-GB" sz="3600" dirty="0">
                <a:latin typeface="+mj-lt"/>
              </a:rPr>
              <a:t> a </a:t>
            </a:r>
            <a:r>
              <a:rPr lang="en-GB" sz="3600" dirty="0" err="1">
                <a:latin typeface="+mj-lt"/>
              </a:rPr>
              <a:t>nemzetiségtől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Probléma-alapú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tanulás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izgalmas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kihívást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jelent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16864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Freeform 7"/>
          <p:cNvSpPr/>
          <p:nvPr/>
        </p:nvSpPr>
        <p:spPr>
          <a:xfrm rot="-6630706">
            <a:off x="12513636" y="4960782"/>
            <a:ext cx="6170840" cy="5980105"/>
          </a:xfrm>
          <a:custGeom>
            <a:avLst/>
            <a:gdLst/>
            <a:ahLst/>
            <a:cxnLst/>
            <a:rect l="l" t="t" r="r" b="b"/>
            <a:pathLst>
              <a:path w="6170840" h="5980105">
                <a:moveTo>
                  <a:pt x="0" y="0"/>
                </a:moveTo>
                <a:lnTo>
                  <a:pt x="6170840" y="0"/>
                </a:lnTo>
                <a:lnTo>
                  <a:pt x="6170840" y="5980106"/>
                </a:lnTo>
                <a:lnTo>
                  <a:pt x="0" y="598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ECB9A88D-89D8-2A26-F900-865B9D1BE43C}"/>
              </a:ext>
            </a:extLst>
          </p:cNvPr>
          <p:cNvSpPr/>
          <p:nvPr/>
        </p:nvSpPr>
        <p:spPr>
          <a:xfrm rot="11323837" flipH="1" flipV="1">
            <a:off x="967943" y="1008900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262F09C4-CDB6-2B43-23D0-4F4EC9ABCE59}"/>
              </a:ext>
            </a:extLst>
          </p:cNvPr>
          <p:cNvSpPr txBox="1"/>
          <p:nvPr/>
        </p:nvSpPr>
        <p:spPr>
          <a:xfrm>
            <a:off x="1138989" y="1099123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4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028AB34-258B-D969-973A-49DD5008C187}"/>
              </a:ext>
            </a:extLst>
          </p:cNvPr>
          <p:cNvSpPr txBox="1"/>
          <p:nvPr/>
        </p:nvSpPr>
        <p:spPr>
          <a:xfrm>
            <a:off x="2133600" y="992272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Mi </a:t>
            </a:r>
            <a:r>
              <a:rPr lang="en-US" sz="4826" dirty="0" err="1">
                <a:latin typeface="Hatton Semi-Bold"/>
              </a:rPr>
              <a:t>vált</a:t>
            </a:r>
            <a:r>
              <a:rPr lang="en-US" sz="4826" dirty="0">
                <a:latin typeface="Hatton Semi-Bold"/>
              </a:rPr>
              <a:t> be?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E5960-D64E-73E2-04EB-89B1762CCCE9}"/>
              </a:ext>
            </a:extLst>
          </p:cNvPr>
          <p:cNvSpPr txBox="1"/>
          <p:nvPr/>
        </p:nvSpPr>
        <p:spPr>
          <a:xfrm>
            <a:off x="1290773" y="3238500"/>
            <a:ext cx="16006627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Vegyes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csoportok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Kiscsoportok</a:t>
            </a:r>
            <a:r>
              <a:rPr lang="en-GB" sz="3600" dirty="0">
                <a:latin typeface="+mj-lt"/>
              </a:rPr>
              <a:t> (max. 3 </a:t>
            </a:r>
            <a:r>
              <a:rPr lang="en-GB" sz="3600" dirty="0" err="1">
                <a:latin typeface="+mj-lt"/>
              </a:rPr>
              <a:t>fő</a:t>
            </a:r>
            <a:r>
              <a:rPr lang="en-GB" sz="3600" dirty="0">
                <a:latin typeface="+mj-lt"/>
              </a:rPr>
              <a:t>), </a:t>
            </a:r>
            <a:r>
              <a:rPr lang="en-GB" sz="3600" dirty="0" err="1">
                <a:latin typeface="+mj-lt"/>
              </a:rPr>
              <a:t>ahol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mindenki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Az </a:t>
            </a:r>
            <a:r>
              <a:rPr lang="en-GB" sz="3600" dirty="0" err="1">
                <a:latin typeface="+mj-lt"/>
              </a:rPr>
              <a:t>ügyes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egymásra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találnak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függetlenül</a:t>
            </a:r>
            <a:r>
              <a:rPr lang="en-GB" sz="3600" dirty="0">
                <a:latin typeface="+mj-lt"/>
              </a:rPr>
              <a:t> a </a:t>
            </a:r>
            <a:r>
              <a:rPr lang="en-GB" sz="3600" dirty="0" err="1">
                <a:latin typeface="+mj-lt"/>
              </a:rPr>
              <a:t>nemzetiségtől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Probléma-alapú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tanulás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izgalmas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kihívást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jelent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A </a:t>
            </a:r>
            <a:r>
              <a:rPr lang="en-GB" sz="3600" dirty="0" err="1">
                <a:latin typeface="+mj-lt"/>
              </a:rPr>
              <a:t>demonstrátorok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bevonása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külső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visszajelzést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biztosít</a:t>
            </a:r>
            <a:r>
              <a:rPr lang="en-GB" sz="3600" dirty="0">
                <a:latin typeface="+mj-lt"/>
              </a:rPr>
              <a:t> a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számára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3201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Freeform 7"/>
          <p:cNvSpPr/>
          <p:nvPr/>
        </p:nvSpPr>
        <p:spPr>
          <a:xfrm rot="-6630706">
            <a:off x="12513636" y="4960782"/>
            <a:ext cx="6170840" cy="5980105"/>
          </a:xfrm>
          <a:custGeom>
            <a:avLst/>
            <a:gdLst/>
            <a:ahLst/>
            <a:cxnLst/>
            <a:rect l="l" t="t" r="r" b="b"/>
            <a:pathLst>
              <a:path w="6170840" h="5980105">
                <a:moveTo>
                  <a:pt x="0" y="0"/>
                </a:moveTo>
                <a:lnTo>
                  <a:pt x="6170840" y="0"/>
                </a:lnTo>
                <a:lnTo>
                  <a:pt x="6170840" y="5980106"/>
                </a:lnTo>
                <a:lnTo>
                  <a:pt x="0" y="59801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ECB9A88D-89D8-2A26-F900-865B9D1BE43C}"/>
              </a:ext>
            </a:extLst>
          </p:cNvPr>
          <p:cNvSpPr/>
          <p:nvPr/>
        </p:nvSpPr>
        <p:spPr>
          <a:xfrm rot="11323837" flipH="1" flipV="1">
            <a:off x="967943" y="1008900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262F09C4-CDB6-2B43-23D0-4F4EC9ABCE59}"/>
              </a:ext>
            </a:extLst>
          </p:cNvPr>
          <p:cNvSpPr txBox="1"/>
          <p:nvPr/>
        </p:nvSpPr>
        <p:spPr>
          <a:xfrm>
            <a:off x="1138989" y="1099123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4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3028AB34-258B-D969-973A-49DD5008C187}"/>
              </a:ext>
            </a:extLst>
          </p:cNvPr>
          <p:cNvSpPr txBox="1"/>
          <p:nvPr/>
        </p:nvSpPr>
        <p:spPr>
          <a:xfrm>
            <a:off x="2133600" y="992272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>
                <a:latin typeface="Hatton Semi-Bold"/>
              </a:rPr>
              <a:t>Mi </a:t>
            </a:r>
            <a:r>
              <a:rPr lang="en-US" sz="4826" dirty="0" err="1">
                <a:latin typeface="Hatton Semi-Bold"/>
              </a:rPr>
              <a:t>vált</a:t>
            </a:r>
            <a:r>
              <a:rPr lang="en-US" sz="4826" dirty="0">
                <a:latin typeface="Hatton Semi-Bold"/>
              </a:rPr>
              <a:t> be?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E5960-D64E-73E2-04EB-89B1762CCCE9}"/>
              </a:ext>
            </a:extLst>
          </p:cNvPr>
          <p:cNvSpPr txBox="1"/>
          <p:nvPr/>
        </p:nvSpPr>
        <p:spPr>
          <a:xfrm>
            <a:off x="1290773" y="3238500"/>
            <a:ext cx="16006627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Vegyes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csoportok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Kiscsoportok</a:t>
            </a:r>
            <a:r>
              <a:rPr lang="en-GB" sz="3600" dirty="0">
                <a:latin typeface="+mj-lt"/>
              </a:rPr>
              <a:t> (max. 3 </a:t>
            </a:r>
            <a:r>
              <a:rPr lang="en-GB" sz="3600" dirty="0" err="1">
                <a:latin typeface="+mj-lt"/>
              </a:rPr>
              <a:t>fő</a:t>
            </a:r>
            <a:r>
              <a:rPr lang="en-GB" sz="3600" dirty="0">
                <a:latin typeface="+mj-lt"/>
              </a:rPr>
              <a:t>), </a:t>
            </a:r>
            <a:r>
              <a:rPr lang="en-GB" sz="3600" dirty="0" err="1">
                <a:latin typeface="+mj-lt"/>
              </a:rPr>
              <a:t>ahol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mindenki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nemzetiségű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Az </a:t>
            </a:r>
            <a:r>
              <a:rPr lang="en-GB" sz="3600" dirty="0" err="1">
                <a:latin typeface="+mj-lt"/>
              </a:rPr>
              <a:t>ügyes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egymásra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találnak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függetlenül</a:t>
            </a:r>
            <a:r>
              <a:rPr lang="en-GB" sz="3600" dirty="0">
                <a:latin typeface="+mj-lt"/>
              </a:rPr>
              <a:t> a </a:t>
            </a:r>
            <a:r>
              <a:rPr lang="en-GB" sz="3600" dirty="0" err="1">
                <a:latin typeface="+mj-lt"/>
              </a:rPr>
              <a:t>nemzetiségtől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Probléma-alapú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tanulás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izgalmas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kihívást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jelent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A </a:t>
            </a:r>
            <a:r>
              <a:rPr lang="en-GB" sz="3600" dirty="0" err="1">
                <a:latin typeface="+mj-lt"/>
              </a:rPr>
              <a:t>demonstrátorok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bevonása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külső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visszajelzést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biztosít</a:t>
            </a:r>
            <a:r>
              <a:rPr lang="en-GB" sz="3600" dirty="0">
                <a:latin typeface="+mj-lt"/>
              </a:rPr>
              <a:t> a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számára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Meghívott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előadó</a:t>
            </a:r>
            <a:r>
              <a:rPr lang="en-GB" sz="3600" dirty="0">
                <a:latin typeface="+mj-lt"/>
              </a:rPr>
              <a:t>: alumni </a:t>
            </a:r>
            <a:r>
              <a:rPr lang="en-GB" sz="3600" dirty="0" err="1">
                <a:latin typeface="+mj-lt"/>
              </a:rPr>
              <a:t>hallgatók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és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vállalati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szakemberek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6000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Freeform 5"/>
          <p:cNvSpPr/>
          <p:nvPr/>
        </p:nvSpPr>
        <p:spPr>
          <a:xfrm rot="3030820">
            <a:off x="2258726" y="4393347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4"/>
                </a:lnTo>
                <a:lnTo>
                  <a:pt x="0" y="48461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Freeform 6"/>
          <p:cNvSpPr/>
          <p:nvPr/>
        </p:nvSpPr>
        <p:spPr>
          <a:xfrm rot="-5514009" flipH="1">
            <a:off x="5352721" y="780410"/>
            <a:ext cx="6084290" cy="8726180"/>
          </a:xfrm>
          <a:custGeom>
            <a:avLst/>
            <a:gdLst/>
            <a:ahLst/>
            <a:cxnLst/>
            <a:rect l="l" t="t" r="r" b="b"/>
            <a:pathLst>
              <a:path w="6084290" h="8726180">
                <a:moveTo>
                  <a:pt x="6084291" y="0"/>
                </a:moveTo>
                <a:lnTo>
                  <a:pt x="0" y="0"/>
                </a:lnTo>
                <a:lnTo>
                  <a:pt x="0" y="8726180"/>
                </a:lnTo>
                <a:lnTo>
                  <a:pt x="6084291" y="8726180"/>
                </a:lnTo>
                <a:lnTo>
                  <a:pt x="6084291" y="0"/>
                </a:lnTo>
                <a:close/>
              </a:path>
            </a:pathLst>
          </a:custGeom>
          <a:blipFill>
            <a:blip r:embed="rId5"/>
            <a:stretch>
              <a:fillRect l="-3065" r="-3065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TextBox 7"/>
          <p:cNvSpPr txBox="1"/>
          <p:nvPr/>
        </p:nvSpPr>
        <p:spPr>
          <a:xfrm rot="-278779">
            <a:off x="4453249" y="3706178"/>
            <a:ext cx="8410007" cy="30989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2319"/>
              </a:lnSpc>
              <a:spcBef>
                <a:spcPct val="0"/>
              </a:spcBef>
            </a:pPr>
            <a:r>
              <a:rPr lang="en-US" sz="8799" u="none" dirty="0" err="1">
                <a:latin typeface="Hatton Semi-Bold"/>
              </a:rPr>
              <a:t>Köszönöm</a:t>
            </a:r>
            <a:r>
              <a:rPr lang="en-US" sz="8799" u="none" dirty="0">
                <a:latin typeface="Hatton Semi-Bold"/>
              </a:rPr>
              <a:t> a </a:t>
            </a:r>
            <a:r>
              <a:rPr lang="en-US" sz="8799" u="none" dirty="0" err="1">
                <a:latin typeface="Hatton Semi-Bold"/>
              </a:rPr>
              <a:t>figyelmet</a:t>
            </a:r>
            <a:r>
              <a:rPr lang="en-US" sz="8799" u="none" dirty="0">
                <a:latin typeface="Hatton Semi-Bold"/>
              </a:rPr>
              <a:t>!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225625" y="4686300"/>
            <a:ext cx="2003153" cy="2028412"/>
            <a:chOff x="162162" y="92761"/>
            <a:chExt cx="2670871" cy="2704549"/>
          </a:xfrm>
        </p:grpSpPr>
        <p:sp>
          <p:nvSpPr>
            <p:cNvPr id="10" name="Freeform 10"/>
            <p:cNvSpPr/>
            <p:nvPr/>
          </p:nvSpPr>
          <p:spPr>
            <a:xfrm rot="455434">
              <a:off x="162162" y="164869"/>
              <a:ext cx="2670871" cy="2632441"/>
            </a:xfrm>
            <a:custGeom>
              <a:avLst/>
              <a:gdLst/>
              <a:ahLst/>
              <a:cxnLst/>
              <a:rect l="l" t="t" r="r" b="b"/>
              <a:pathLst>
                <a:path w="2670871" h="2632441">
                  <a:moveTo>
                    <a:pt x="0" y="0"/>
                  </a:moveTo>
                  <a:lnTo>
                    <a:pt x="2670871" y="0"/>
                  </a:lnTo>
                  <a:lnTo>
                    <a:pt x="2670871" y="2632441"/>
                  </a:lnTo>
                  <a:lnTo>
                    <a:pt x="0" y="26324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1" name="Freeform 11"/>
            <p:cNvSpPr/>
            <p:nvPr/>
          </p:nvSpPr>
          <p:spPr>
            <a:xfrm rot="-10253255">
              <a:off x="1253043" y="92761"/>
              <a:ext cx="1204017" cy="408864"/>
            </a:xfrm>
            <a:custGeom>
              <a:avLst/>
              <a:gdLst/>
              <a:ahLst/>
              <a:cxnLst/>
              <a:rect l="l" t="t" r="r" b="b"/>
              <a:pathLst>
                <a:path w="1204017" h="408864">
                  <a:moveTo>
                    <a:pt x="0" y="0"/>
                  </a:moveTo>
                  <a:lnTo>
                    <a:pt x="1204016" y="0"/>
                  </a:lnTo>
                  <a:lnTo>
                    <a:pt x="1204016" y="408864"/>
                  </a:lnTo>
                  <a:lnTo>
                    <a:pt x="0" y="4088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2" name="TextBox 12"/>
            <p:cNvSpPr txBox="1"/>
            <p:nvPr/>
          </p:nvSpPr>
          <p:spPr>
            <a:xfrm rot="455434">
              <a:off x="634241" y="1111910"/>
              <a:ext cx="1756048" cy="7660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05"/>
                </a:lnSpc>
              </a:pPr>
              <a:r>
                <a:rPr lang="en-US" sz="2100" dirty="0">
                  <a:solidFill>
                    <a:srgbClr val="000000"/>
                  </a:solidFill>
                  <a:latin typeface="Courier Prime"/>
                </a:rPr>
                <a:t>Let’s connect!</a:t>
              </a:r>
            </a:p>
          </p:txBody>
        </p:sp>
      </p:grpSp>
      <p:pic>
        <p:nvPicPr>
          <p:cNvPr id="17" name="Picture 16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5FE91E04-DB4B-1317-6CD1-E197C4FA0F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738" y="6515100"/>
            <a:ext cx="2628464" cy="2628464"/>
          </a:xfrm>
          <a:prstGeom prst="rect">
            <a:avLst/>
          </a:prstGeom>
        </p:spPr>
      </p:pic>
      <p:sp>
        <p:nvSpPr>
          <p:cNvPr id="18" name="TextBox 12">
            <a:extLst>
              <a:ext uri="{FF2B5EF4-FFF2-40B4-BE49-F238E27FC236}">
                <a16:creationId xmlns:a16="http://schemas.microsoft.com/office/drawing/2014/main" id="{6B4FF3D3-A19C-D3A2-12D5-04DFAC74A456}"/>
              </a:ext>
            </a:extLst>
          </p:cNvPr>
          <p:cNvSpPr txBox="1"/>
          <p:nvPr/>
        </p:nvSpPr>
        <p:spPr>
          <a:xfrm>
            <a:off x="15292778" y="9316724"/>
            <a:ext cx="1317036" cy="2923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5"/>
              </a:lnSpc>
            </a:pPr>
            <a:r>
              <a:rPr lang="en-US" sz="2100" dirty="0">
                <a:solidFill>
                  <a:srgbClr val="000000"/>
                </a:solidFill>
                <a:latin typeface="Courier Prime"/>
              </a:rPr>
              <a:t>LinkedIn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EC7221E3-4CB9-7F9B-9200-D74F0941B3F8}"/>
              </a:ext>
            </a:extLst>
          </p:cNvPr>
          <p:cNvSpPr txBox="1"/>
          <p:nvPr/>
        </p:nvSpPr>
        <p:spPr>
          <a:xfrm>
            <a:off x="13326257" y="813609"/>
            <a:ext cx="3933043" cy="414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359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DM Sans"/>
              </a:rPr>
              <a:t>2024. </a:t>
            </a:r>
            <a:r>
              <a:rPr lang="en-US" sz="2400" dirty="0" err="1">
                <a:solidFill>
                  <a:srgbClr val="000000"/>
                </a:solidFill>
                <a:latin typeface="DM Sans"/>
              </a:rPr>
              <a:t>június</a:t>
            </a:r>
            <a:r>
              <a:rPr lang="en-US" sz="2400" dirty="0">
                <a:solidFill>
                  <a:srgbClr val="000000"/>
                </a:solidFill>
                <a:latin typeface="DM Sans"/>
              </a:rPr>
              <a:t> 5.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1125C69-22FB-958E-4DE4-1F47A3D6222D}"/>
              </a:ext>
            </a:extLst>
          </p:cNvPr>
          <p:cNvSpPr txBox="1"/>
          <p:nvPr/>
        </p:nvSpPr>
        <p:spPr>
          <a:xfrm>
            <a:off x="685800" y="668431"/>
            <a:ext cx="5600700" cy="17230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DM Sans"/>
              </a:rPr>
              <a:t>Dr. Kéri Anita</a:t>
            </a:r>
          </a:p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 dirty="0" err="1">
                <a:solidFill>
                  <a:srgbClr val="000000"/>
                </a:solidFill>
                <a:latin typeface="DM Sans"/>
              </a:rPr>
              <a:t>Adjunktus</a:t>
            </a:r>
            <a:endParaRPr lang="en-US" sz="2400" dirty="0">
              <a:solidFill>
                <a:srgbClr val="000000"/>
              </a:solidFill>
              <a:latin typeface="DM Sans"/>
            </a:endParaRPr>
          </a:p>
          <a:p>
            <a:pPr marL="0" lvl="0" indent="0">
              <a:lnSpc>
                <a:spcPts val="3359"/>
              </a:lnSpc>
              <a:spcBef>
                <a:spcPct val="0"/>
              </a:spcBef>
            </a:pP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Szegedi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Tudományegyetem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,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Gazdaságtudományi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Kar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5"/>
          <p:cNvSpPr txBox="1"/>
          <p:nvPr/>
        </p:nvSpPr>
        <p:spPr>
          <a:xfrm>
            <a:off x="4918761" y="5149382"/>
            <a:ext cx="4998694" cy="414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2400" u="none" dirty="0">
                <a:solidFill>
                  <a:srgbClr val="000000"/>
                </a:solidFill>
                <a:latin typeface="DM Sans"/>
              </a:rPr>
              <a:t>SZTE GTK –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intézményi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kontextus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6" name="Freeform 6"/>
          <p:cNvSpPr/>
          <p:nvPr/>
        </p:nvSpPr>
        <p:spPr>
          <a:xfrm rot="-10276163">
            <a:off x="3766293" y="5054010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TextBox 7"/>
          <p:cNvSpPr txBox="1"/>
          <p:nvPr/>
        </p:nvSpPr>
        <p:spPr>
          <a:xfrm>
            <a:off x="3937338" y="5122802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80311" y="2841648"/>
            <a:ext cx="5375500" cy="82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 err="1">
                <a:latin typeface="Hatton Semi-Bold"/>
              </a:rPr>
              <a:t>Miről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lesz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szó</a:t>
            </a:r>
            <a:r>
              <a:rPr lang="en-US" sz="4800" u="none" dirty="0">
                <a:latin typeface="Hatton Semi-Bold"/>
              </a:rPr>
              <a:t>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3766292" y="6758475"/>
            <a:ext cx="5754680" cy="958280"/>
            <a:chOff x="71390" y="75201"/>
            <a:chExt cx="7672911" cy="1277707"/>
          </a:xfrm>
        </p:grpSpPr>
        <p:sp>
          <p:nvSpPr>
            <p:cNvPr id="10" name="TextBox 10"/>
            <p:cNvSpPr txBox="1"/>
            <p:nvPr/>
          </p:nvSpPr>
          <p:spPr>
            <a:xfrm>
              <a:off x="1608015" y="218238"/>
              <a:ext cx="6136286" cy="1134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9"/>
                </a:lnSpc>
                <a:spcBef>
                  <a:spcPct val="0"/>
                </a:spcBef>
              </a:pP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Külföldi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hallgatók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oktatási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kihívásai</a:t>
              </a:r>
              <a:endParaRPr lang="en-US" sz="2400" u="none" dirty="0">
                <a:solidFill>
                  <a:srgbClr val="000000"/>
                </a:solidFill>
                <a:latin typeface="DM Sans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 rot="-10276163" flipH="1" flipV="1">
              <a:off x="71390" y="75201"/>
              <a:ext cx="1068894" cy="1022251"/>
            </a:xfrm>
            <a:custGeom>
              <a:avLst/>
              <a:gdLst/>
              <a:ahLst/>
              <a:cxnLst/>
              <a:rect l="l" t="t" r="r" b="b"/>
              <a:pathLst>
                <a:path w="1068894" h="1022251">
                  <a:moveTo>
                    <a:pt x="1068895" y="1022251"/>
                  </a:moveTo>
                  <a:lnTo>
                    <a:pt x="0" y="1022251"/>
                  </a:lnTo>
                  <a:lnTo>
                    <a:pt x="0" y="0"/>
                  </a:lnTo>
                  <a:lnTo>
                    <a:pt x="1068895" y="0"/>
                  </a:lnTo>
                  <a:lnTo>
                    <a:pt x="1068895" y="1022251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99451" y="195499"/>
              <a:ext cx="573352" cy="749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95"/>
                </a:lnSpc>
                <a:spcBef>
                  <a:spcPct val="0"/>
                </a:spcBef>
              </a:pPr>
              <a:r>
                <a:rPr lang="en-US" sz="3282" dirty="0">
                  <a:solidFill>
                    <a:srgbClr val="FFFFFF"/>
                  </a:solidFill>
                  <a:latin typeface="Hatton Ultra-Bold"/>
                </a:rPr>
                <a:t>2</a:t>
              </a:r>
            </a:p>
          </p:txBody>
        </p:sp>
      </p:grpSp>
      <p:sp>
        <p:nvSpPr>
          <p:cNvPr id="21" name="Freeform 21"/>
          <p:cNvSpPr/>
          <p:nvPr/>
        </p:nvSpPr>
        <p:spPr>
          <a:xfrm rot="-6630706">
            <a:off x="9134243" y="-2115678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5"/>
                </a:lnTo>
                <a:lnTo>
                  <a:pt x="0" y="48461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658018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5"/>
          <p:cNvSpPr txBox="1"/>
          <p:nvPr/>
        </p:nvSpPr>
        <p:spPr>
          <a:xfrm>
            <a:off x="4918761" y="5149382"/>
            <a:ext cx="4998694" cy="414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2400" u="none" dirty="0">
                <a:solidFill>
                  <a:srgbClr val="000000"/>
                </a:solidFill>
                <a:latin typeface="DM Sans"/>
              </a:rPr>
              <a:t>SZTE GTK –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intézményi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kontextus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6" name="Freeform 6"/>
          <p:cNvSpPr/>
          <p:nvPr/>
        </p:nvSpPr>
        <p:spPr>
          <a:xfrm rot="-10276163">
            <a:off x="3766293" y="5054010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TextBox 7"/>
          <p:cNvSpPr txBox="1"/>
          <p:nvPr/>
        </p:nvSpPr>
        <p:spPr>
          <a:xfrm>
            <a:off x="3937338" y="5122802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80311" y="2841648"/>
            <a:ext cx="5375500" cy="82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 err="1">
                <a:latin typeface="Hatton Semi-Bold"/>
              </a:rPr>
              <a:t>Miről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lesz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szó</a:t>
            </a:r>
            <a:r>
              <a:rPr lang="en-US" sz="4800" u="none" dirty="0">
                <a:latin typeface="Hatton Semi-Bold"/>
              </a:rPr>
              <a:t>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3766292" y="6758475"/>
            <a:ext cx="5754680" cy="958280"/>
            <a:chOff x="71390" y="75201"/>
            <a:chExt cx="7672911" cy="1277707"/>
          </a:xfrm>
        </p:grpSpPr>
        <p:sp>
          <p:nvSpPr>
            <p:cNvPr id="10" name="TextBox 10"/>
            <p:cNvSpPr txBox="1"/>
            <p:nvPr/>
          </p:nvSpPr>
          <p:spPr>
            <a:xfrm>
              <a:off x="1608015" y="218238"/>
              <a:ext cx="6136286" cy="1134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9"/>
                </a:lnSpc>
                <a:spcBef>
                  <a:spcPct val="0"/>
                </a:spcBef>
              </a:pP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Külföldi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hallgatók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oktatási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kihívásai</a:t>
              </a:r>
              <a:endParaRPr lang="en-US" sz="2400" u="none" dirty="0">
                <a:solidFill>
                  <a:srgbClr val="000000"/>
                </a:solidFill>
                <a:latin typeface="DM Sans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 rot="-10276163" flipH="1" flipV="1">
              <a:off x="71390" y="75201"/>
              <a:ext cx="1068894" cy="1022251"/>
            </a:xfrm>
            <a:custGeom>
              <a:avLst/>
              <a:gdLst/>
              <a:ahLst/>
              <a:cxnLst/>
              <a:rect l="l" t="t" r="r" b="b"/>
              <a:pathLst>
                <a:path w="1068894" h="1022251">
                  <a:moveTo>
                    <a:pt x="1068895" y="1022251"/>
                  </a:moveTo>
                  <a:lnTo>
                    <a:pt x="0" y="1022251"/>
                  </a:lnTo>
                  <a:lnTo>
                    <a:pt x="0" y="0"/>
                  </a:lnTo>
                  <a:lnTo>
                    <a:pt x="1068895" y="0"/>
                  </a:lnTo>
                  <a:lnTo>
                    <a:pt x="1068895" y="1022251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99451" y="195499"/>
              <a:ext cx="573352" cy="749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95"/>
                </a:lnSpc>
                <a:spcBef>
                  <a:spcPct val="0"/>
                </a:spcBef>
              </a:pPr>
              <a:r>
                <a:rPr lang="en-US" sz="3282" dirty="0">
                  <a:solidFill>
                    <a:srgbClr val="FFFFFF"/>
                  </a:solidFill>
                  <a:latin typeface="Hatton Ultra-Bold"/>
                </a:rPr>
                <a:t>2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268254" y="5054010"/>
            <a:ext cx="5754683" cy="1394297"/>
            <a:chOff x="71390" y="75201"/>
            <a:chExt cx="7672911" cy="1859063"/>
          </a:xfrm>
        </p:grpSpPr>
        <p:sp>
          <p:nvSpPr>
            <p:cNvPr id="14" name="TextBox 14"/>
            <p:cNvSpPr txBox="1"/>
            <p:nvPr/>
          </p:nvSpPr>
          <p:spPr>
            <a:xfrm>
              <a:off x="1608015" y="218238"/>
              <a:ext cx="6136286" cy="1716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9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Market Research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kurzus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és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a Challenge-Based Education (CBE)</a:t>
              </a:r>
            </a:p>
          </p:txBody>
        </p:sp>
        <p:sp>
          <p:nvSpPr>
            <p:cNvPr id="15" name="Freeform 15"/>
            <p:cNvSpPr/>
            <p:nvPr/>
          </p:nvSpPr>
          <p:spPr>
            <a:xfrm rot="-10276163">
              <a:off x="71390" y="75201"/>
              <a:ext cx="1068894" cy="1022251"/>
            </a:xfrm>
            <a:custGeom>
              <a:avLst/>
              <a:gdLst/>
              <a:ahLst/>
              <a:cxnLst/>
              <a:rect l="l" t="t" r="r" b="b"/>
              <a:pathLst>
                <a:path w="1068894" h="1022251">
                  <a:moveTo>
                    <a:pt x="0" y="0"/>
                  </a:moveTo>
                  <a:lnTo>
                    <a:pt x="1068895" y="0"/>
                  </a:lnTo>
                  <a:lnTo>
                    <a:pt x="1068895" y="1022251"/>
                  </a:lnTo>
                  <a:lnTo>
                    <a:pt x="0" y="10222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99451" y="195499"/>
              <a:ext cx="573352" cy="749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95"/>
                </a:lnSpc>
                <a:spcBef>
                  <a:spcPct val="0"/>
                </a:spcBef>
              </a:pPr>
              <a:r>
                <a:rPr lang="en-US" sz="3282" dirty="0">
                  <a:solidFill>
                    <a:srgbClr val="FFFFFF"/>
                  </a:solidFill>
                  <a:latin typeface="Hatton Ultra-Bold"/>
                </a:rPr>
                <a:t>3</a:t>
              </a:r>
            </a:p>
          </p:txBody>
        </p:sp>
      </p:grpSp>
      <p:sp>
        <p:nvSpPr>
          <p:cNvPr id="21" name="Freeform 21"/>
          <p:cNvSpPr/>
          <p:nvPr/>
        </p:nvSpPr>
        <p:spPr>
          <a:xfrm rot="-6630706">
            <a:off x="9134243" y="-2115678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5"/>
                </a:lnTo>
                <a:lnTo>
                  <a:pt x="0" y="48461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29200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TextBox 5"/>
          <p:cNvSpPr txBox="1"/>
          <p:nvPr/>
        </p:nvSpPr>
        <p:spPr>
          <a:xfrm>
            <a:off x="4918761" y="5149382"/>
            <a:ext cx="4998694" cy="414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359"/>
              </a:lnSpc>
              <a:spcBef>
                <a:spcPct val="0"/>
              </a:spcBef>
            </a:pPr>
            <a:r>
              <a:rPr lang="en-US" sz="2400" u="none" dirty="0">
                <a:solidFill>
                  <a:srgbClr val="000000"/>
                </a:solidFill>
                <a:latin typeface="DM Sans"/>
              </a:rPr>
              <a:t>SZTE GTK –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intézményi</a:t>
            </a:r>
            <a:r>
              <a:rPr lang="en-US" sz="2400" u="none" dirty="0">
                <a:solidFill>
                  <a:srgbClr val="000000"/>
                </a:solidFill>
                <a:latin typeface="DM Sans"/>
              </a:rPr>
              <a:t> </a:t>
            </a:r>
            <a:r>
              <a:rPr lang="en-US" sz="2400" u="none" dirty="0" err="1">
                <a:solidFill>
                  <a:srgbClr val="000000"/>
                </a:solidFill>
                <a:latin typeface="DM Sans"/>
              </a:rPr>
              <a:t>kontextus</a:t>
            </a:r>
            <a:endParaRPr lang="en-US" sz="2400" u="none" dirty="0">
              <a:solidFill>
                <a:srgbClr val="000000"/>
              </a:solidFill>
              <a:latin typeface="DM Sans"/>
            </a:endParaRPr>
          </a:p>
        </p:txBody>
      </p:sp>
      <p:sp>
        <p:nvSpPr>
          <p:cNvPr id="6" name="Freeform 6"/>
          <p:cNvSpPr/>
          <p:nvPr/>
        </p:nvSpPr>
        <p:spPr>
          <a:xfrm rot="-10276163">
            <a:off x="3766293" y="5054010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7" name="TextBox 7"/>
          <p:cNvSpPr txBox="1"/>
          <p:nvPr/>
        </p:nvSpPr>
        <p:spPr>
          <a:xfrm>
            <a:off x="3937338" y="5122802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80311" y="2841648"/>
            <a:ext cx="5375500" cy="82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 err="1">
                <a:latin typeface="Hatton Semi-Bold"/>
              </a:rPr>
              <a:t>Miről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lesz</a:t>
            </a:r>
            <a:r>
              <a:rPr lang="en-US" sz="4800" u="none" dirty="0">
                <a:latin typeface="Hatton Semi-Bold"/>
              </a:rPr>
              <a:t> </a:t>
            </a:r>
            <a:r>
              <a:rPr lang="en-US" sz="4800" u="none" dirty="0" err="1">
                <a:latin typeface="Hatton Semi-Bold"/>
              </a:rPr>
              <a:t>szó</a:t>
            </a:r>
            <a:r>
              <a:rPr lang="en-US" sz="4800" u="none" dirty="0">
                <a:latin typeface="Hatton Semi-Bold"/>
              </a:rPr>
              <a:t>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3766292" y="6758475"/>
            <a:ext cx="5754683" cy="958280"/>
            <a:chOff x="71390" y="75201"/>
            <a:chExt cx="7672911" cy="1277707"/>
          </a:xfrm>
        </p:grpSpPr>
        <p:sp>
          <p:nvSpPr>
            <p:cNvPr id="10" name="TextBox 10"/>
            <p:cNvSpPr txBox="1"/>
            <p:nvPr/>
          </p:nvSpPr>
          <p:spPr>
            <a:xfrm>
              <a:off x="1608015" y="218238"/>
              <a:ext cx="6136286" cy="1134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9"/>
                </a:lnSpc>
                <a:spcBef>
                  <a:spcPct val="0"/>
                </a:spcBef>
              </a:pP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Külföldi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hallgatók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oktatási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kihívásai</a:t>
              </a:r>
              <a:endParaRPr lang="en-US" sz="2400" u="none" dirty="0">
                <a:solidFill>
                  <a:srgbClr val="000000"/>
                </a:solidFill>
                <a:latin typeface="DM Sans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 rot="-10276163" flipH="1" flipV="1">
              <a:off x="71390" y="75201"/>
              <a:ext cx="1068894" cy="1022251"/>
            </a:xfrm>
            <a:custGeom>
              <a:avLst/>
              <a:gdLst/>
              <a:ahLst/>
              <a:cxnLst/>
              <a:rect l="l" t="t" r="r" b="b"/>
              <a:pathLst>
                <a:path w="1068894" h="1022251">
                  <a:moveTo>
                    <a:pt x="1068895" y="1022251"/>
                  </a:moveTo>
                  <a:lnTo>
                    <a:pt x="0" y="1022251"/>
                  </a:lnTo>
                  <a:lnTo>
                    <a:pt x="0" y="0"/>
                  </a:lnTo>
                  <a:lnTo>
                    <a:pt x="1068895" y="0"/>
                  </a:lnTo>
                  <a:lnTo>
                    <a:pt x="1068895" y="1022251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99451" y="195499"/>
              <a:ext cx="573352" cy="749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95"/>
                </a:lnSpc>
                <a:spcBef>
                  <a:spcPct val="0"/>
                </a:spcBef>
              </a:pPr>
              <a:r>
                <a:rPr lang="en-US" sz="3282" dirty="0">
                  <a:solidFill>
                    <a:srgbClr val="FFFFFF"/>
                  </a:solidFill>
                  <a:latin typeface="Hatton Ultra-Bold"/>
                </a:rPr>
                <a:t>2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268254" y="5054010"/>
            <a:ext cx="5754683" cy="1394297"/>
            <a:chOff x="71390" y="75201"/>
            <a:chExt cx="7672911" cy="1859063"/>
          </a:xfrm>
        </p:grpSpPr>
        <p:sp>
          <p:nvSpPr>
            <p:cNvPr id="14" name="TextBox 14"/>
            <p:cNvSpPr txBox="1"/>
            <p:nvPr/>
          </p:nvSpPr>
          <p:spPr>
            <a:xfrm>
              <a:off x="1608015" y="218238"/>
              <a:ext cx="6136286" cy="1716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9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Market Research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kurzus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DM Sans"/>
                </a:rPr>
                <a:t>és</a:t>
              </a:r>
              <a:r>
                <a:rPr lang="en-US" sz="2400" dirty="0">
                  <a:solidFill>
                    <a:srgbClr val="000000"/>
                  </a:solidFill>
                  <a:latin typeface="DM Sans"/>
                </a:rPr>
                <a:t> a Challenge-Based Education (CBE)</a:t>
              </a:r>
            </a:p>
          </p:txBody>
        </p:sp>
        <p:sp>
          <p:nvSpPr>
            <p:cNvPr id="15" name="Freeform 15"/>
            <p:cNvSpPr/>
            <p:nvPr/>
          </p:nvSpPr>
          <p:spPr>
            <a:xfrm rot="-10276163">
              <a:off x="71390" y="75201"/>
              <a:ext cx="1068894" cy="1022251"/>
            </a:xfrm>
            <a:custGeom>
              <a:avLst/>
              <a:gdLst/>
              <a:ahLst/>
              <a:cxnLst/>
              <a:rect l="l" t="t" r="r" b="b"/>
              <a:pathLst>
                <a:path w="1068894" h="1022251">
                  <a:moveTo>
                    <a:pt x="0" y="0"/>
                  </a:moveTo>
                  <a:lnTo>
                    <a:pt x="1068895" y="0"/>
                  </a:lnTo>
                  <a:lnTo>
                    <a:pt x="1068895" y="1022251"/>
                  </a:lnTo>
                  <a:lnTo>
                    <a:pt x="0" y="10222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99451" y="195499"/>
              <a:ext cx="573352" cy="749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95"/>
                </a:lnSpc>
                <a:spcBef>
                  <a:spcPct val="0"/>
                </a:spcBef>
              </a:pPr>
              <a:r>
                <a:rPr lang="en-US" sz="3282" dirty="0">
                  <a:solidFill>
                    <a:srgbClr val="FFFFFF"/>
                  </a:solidFill>
                  <a:latin typeface="Hatton Ultra-Bold"/>
                </a:rPr>
                <a:t>3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268254" y="6758475"/>
            <a:ext cx="5754683" cy="766688"/>
            <a:chOff x="71390" y="75201"/>
            <a:chExt cx="7672911" cy="1022251"/>
          </a:xfrm>
        </p:grpSpPr>
        <p:sp>
          <p:nvSpPr>
            <p:cNvPr id="18" name="TextBox 18"/>
            <p:cNvSpPr txBox="1"/>
            <p:nvPr/>
          </p:nvSpPr>
          <p:spPr>
            <a:xfrm>
              <a:off x="1608015" y="218238"/>
              <a:ext cx="6136286" cy="5533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9"/>
                </a:lnSpc>
                <a:spcBef>
                  <a:spcPct val="0"/>
                </a:spcBef>
              </a:pPr>
              <a:r>
                <a:rPr lang="en-US" sz="2400" u="none" dirty="0">
                  <a:solidFill>
                    <a:srgbClr val="000000"/>
                  </a:solidFill>
                  <a:latin typeface="DM Sans"/>
                </a:rPr>
                <a:t>Mi </a:t>
              </a:r>
              <a:r>
                <a:rPr lang="en-US" sz="2400" u="none" dirty="0" err="1">
                  <a:solidFill>
                    <a:srgbClr val="000000"/>
                  </a:solidFill>
                  <a:latin typeface="DM Sans"/>
                </a:rPr>
                <a:t>vált</a:t>
              </a:r>
              <a:r>
                <a:rPr lang="en-US" sz="2400" u="none" dirty="0">
                  <a:solidFill>
                    <a:srgbClr val="000000"/>
                  </a:solidFill>
                  <a:latin typeface="DM Sans"/>
                </a:rPr>
                <a:t> be?</a:t>
              </a:r>
            </a:p>
          </p:txBody>
        </p:sp>
        <p:sp>
          <p:nvSpPr>
            <p:cNvPr id="19" name="Freeform 19"/>
            <p:cNvSpPr/>
            <p:nvPr/>
          </p:nvSpPr>
          <p:spPr>
            <a:xfrm rot="-10276163" flipH="1" flipV="1">
              <a:off x="71390" y="75201"/>
              <a:ext cx="1068894" cy="1022251"/>
            </a:xfrm>
            <a:custGeom>
              <a:avLst/>
              <a:gdLst/>
              <a:ahLst/>
              <a:cxnLst/>
              <a:rect l="l" t="t" r="r" b="b"/>
              <a:pathLst>
                <a:path w="1068894" h="1022251">
                  <a:moveTo>
                    <a:pt x="1068895" y="1022251"/>
                  </a:moveTo>
                  <a:lnTo>
                    <a:pt x="0" y="1022251"/>
                  </a:lnTo>
                  <a:lnTo>
                    <a:pt x="0" y="0"/>
                  </a:lnTo>
                  <a:lnTo>
                    <a:pt x="1068895" y="0"/>
                  </a:lnTo>
                  <a:lnTo>
                    <a:pt x="1068895" y="1022251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HU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99451" y="195499"/>
              <a:ext cx="573352" cy="749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95"/>
                </a:lnSpc>
                <a:spcBef>
                  <a:spcPct val="0"/>
                </a:spcBef>
              </a:pPr>
              <a:r>
                <a:rPr lang="en-US" sz="3282" dirty="0">
                  <a:solidFill>
                    <a:srgbClr val="FFFFFF"/>
                  </a:solidFill>
                  <a:latin typeface="Hatton Ultra-Bold"/>
                </a:rPr>
                <a:t>4</a:t>
              </a:r>
            </a:p>
          </p:txBody>
        </p:sp>
      </p:grpSp>
      <p:sp>
        <p:nvSpPr>
          <p:cNvPr id="21" name="Freeform 21"/>
          <p:cNvSpPr/>
          <p:nvPr/>
        </p:nvSpPr>
        <p:spPr>
          <a:xfrm rot="-6630706">
            <a:off x="9134243" y="-2115678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5"/>
                </a:lnTo>
                <a:lnTo>
                  <a:pt x="0" y="48461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290874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Freeform 5"/>
          <p:cNvSpPr/>
          <p:nvPr/>
        </p:nvSpPr>
        <p:spPr>
          <a:xfrm rot="16200000" flipH="1" flipV="1">
            <a:off x="2709473" y="1090299"/>
            <a:ext cx="5153795" cy="7391649"/>
          </a:xfrm>
          <a:custGeom>
            <a:avLst/>
            <a:gdLst/>
            <a:ahLst/>
            <a:cxnLst/>
            <a:rect l="l" t="t" r="r" b="b"/>
            <a:pathLst>
              <a:path w="5153795" h="7391649">
                <a:moveTo>
                  <a:pt x="5153795" y="7391649"/>
                </a:moveTo>
                <a:lnTo>
                  <a:pt x="0" y="7391649"/>
                </a:lnTo>
                <a:lnTo>
                  <a:pt x="0" y="0"/>
                </a:lnTo>
                <a:lnTo>
                  <a:pt x="5153795" y="0"/>
                </a:lnTo>
                <a:lnTo>
                  <a:pt x="5153795" y="7391649"/>
                </a:lnTo>
                <a:close/>
              </a:path>
            </a:pathLst>
          </a:custGeom>
          <a:blipFill>
            <a:blip r:embed="rId3"/>
            <a:stretch>
              <a:fillRect l="-3065" r="-3065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TextBox 6"/>
          <p:cNvSpPr txBox="1"/>
          <p:nvPr/>
        </p:nvSpPr>
        <p:spPr>
          <a:xfrm>
            <a:off x="2044528" y="2620876"/>
            <a:ext cx="5733903" cy="82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>
                <a:latin typeface="Hatton Semi-Bold"/>
              </a:rPr>
              <a:t>SZTE GTK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44528" y="4152900"/>
            <a:ext cx="5733903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i="1" dirty="0">
                <a:effectLst/>
                <a:latin typeface="+mj-lt"/>
              </a:rPr>
              <a:t>“</a:t>
            </a:r>
            <a:r>
              <a:rPr lang="en-GB" sz="2400" i="1" dirty="0" err="1">
                <a:effectLst/>
                <a:latin typeface="+mj-lt"/>
              </a:rPr>
              <a:t>Egy</a:t>
            </a:r>
            <a:r>
              <a:rPr lang="en-GB" sz="2400" i="1" dirty="0">
                <a:effectLst/>
                <a:latin typeface="+mj-lt"/>
              </a:rPr>
              <a:t> </a:t>
            </a:r>
            <a:r>
              <a:rPr lang="en-GB" sz="2400" i="1" dirty="0" err="1">
                <a:effectLst/>
                <a:latin typeface="+mj-lt"/>
              </a:rPr>
              <a:t>család</a:t>
            </a:r>
            <a:r>
              <a:rPr lang="en-GB" sz="2400" i="1" dirty="0">
                <a:effectLst/>
                <a:latin typeface="+mj-lt"/>
              </a:rPr>
              <a:t> </a:t>
            </a:r>
            <a:r>
              <a:rPr lang="en-GB" sz="2400" i="1" dirty="0" err="1">
                <a:effectLst/>
                <a:latin typeface="+mj-lt"/>
              </a:rPr>
              <a:t>vagyunk</a:t>
            </a:r>
            <a:r>
              <a:rPr lang="en-GB" sz="2400" i="1" dirty="0">
                <a:latin typeface="+mj-lt"/>
              </a:rPr>
              <a:t>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err="1">
              <a:latin typeface="+mj-lt"/>
            </a:endParaRPr>
          </a:p>
        </p:txBody>
      </p:sp>
      <p:sp>
        <p:nvSpPr>
          <p:cNvPr id="9" name="Freeform 9"/>
          <p:cNvSpPr/>
          <p:nvPr/>
        </p:nvSpPr>
        <p:spPr>
          <a:xfrm rot="-6630706">
            <a:off x="14252955" y="3279634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4"/>
                </a:lnTo>
                <a:lnTo>
                  <a:pt x="0" y="48461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pic>
        <p:nvPicPr>
          <p:cNvPr id="4" name="Picture 3" descr="A building with many windows&#10;&#10;Description automatically generated">
            <a:extLst>
              <a:ext uri="{FF2B5EF4-FFF2-40B4-BE49-F238E27FC236}">
                <a16:creationId xmlns:a16="http://schemas.microsoft.com/office/drawing/2014/main" id="{D848156B-D250-846D-67AD-32D6A6990A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531" y="1386640"/>
            <a:ext cx="7772400" cy="3406497"/>
          </a:xfrm>
          <a:prstGeom prst="rect">
            <a:avLst/>
          </a:prstGeom>
        </p:spPr>
      </p:pic>
      <p:pic>
        <p:nvPicPr>
          <p:cNvPr id="10" name="Picture 9" descr="A group of people standing in a circle&#10;&#10;Description automatically generated">
            <a:extLst>
              <a:ext uri="{FF2B5EF4-FFF2-40B4-BE49-F238E27FC236}">
                <a16:creationId xmlns:a16="http://schemas.microsoft.com/office/drawing/2014/main" id="{F92A79A3-BEAD-484D-CBD9-5EC27A84B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531" y="5493864"/>
            <a:ext cx="7772400" cy="2853720"/>
          </a:xfrm>
          <a:prstGeom prst="rect">
            <a:avLst/>
          </a:prstGeom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C734A6BC-9994-62ED-D09B-46872449E0B7}"/>
              </a:ext>
            </a:extLst>
          </p:cNvPr>
          <p:cNvSpPr/>
          <p:nvPr/>
        </p:nvSpPr>
        <p:spPr>
          <a:xfrm rot="-10276163">
            <a:off x="510744" y="2265627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FFA0E57A-EBE6-33D7-7A0C-6B5E36080784}"/>
              </a:ext>
            </a:extLst>
          </p:cNvPr>
          <p:cNvSpPr txBox="1"/>
          <p:nvPr/>
        </p:nvSpPr>
        <p:spPr>
          <a:xfrm>
            <a:off x="681789" y="2334419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Freeform 5"/>
          <p:cNvSpPr/>
          <p:nvPr/>
        </p:nvSpPr>
        <p:spPr>
          <a:xfrm rot="16200000" flipH="1" flipV="1">
            <a:off x="2709473" y="1090299"/>
            <a:ext cx="5153795" cy="7391649"/>
          </a:xfrm>
          <a:custGeom>
            <a:avLst/>
            <a:gdLst/>
            <a:ahLst/>
            <a:cxnLst/>
            <a:rect l="l" t="t" r="r" b="b"/>
            <a:pathLst>
              <a:path w="5153795" h="7391649">
                <a:moveTo>
                  <a:pt x="5153795" y="7391649"/>
                </a:moveTo>
                <a:lnTo>
                  <a:pt x="0" y="7391649"/>
                </a:lnTo>
                <a:lnTo>
                  <a:pt x="0" y="0"/>
                </a:lnTo>
                <a:lnTo>
                  <a:pt x="5153795" y="0"/>
                </a:lnTo>
                <a:lnTo>
                  <a:pt x="5153795" y="7391649"/>
                </a:lnTo>
                <a:close/>
              </a:path>
            </a:pathLst>
          </a:custGeom>
          <a:blipFill>
            <a:blip r:embed="rId3"/>
            <a:stretch>
              <a:fillRect l="-3065" r="-3065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TextBox 6"/>
          <p:cNvSpPr txBox="1"/>
          <p:nvPr/>
        </p:nvSpPr>
        <p:spPr>
          <a:xfrm>
            <a:off x="2044528" y="2620876"/>
            <a:ext cx="5733903" cy="82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>
                <a:latin typeface="Hatton Semi-Bold"/>
              </a:rPr>
              <a:t>SZTE GTK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44528" y="4152900"/>
            <a:ext cx="5733903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i="1" dirty="0">
                <a:effectLst/>
                <a:latin typeface="+mj-lt"/>
              </a:rPr>
              <a:t>“</a:t>
            </a:r>
            <a:r>
              <a:rPr lang="en-GB" sz="2400" i="1" dirty="0" err="1">
                <a:effectLst/>
                <a:latin typeface="+mj-lt"/>
              </a:rPr>
              <a:t>Egy</a:t>
            </a:r>
            <a:r>
              <a:rPr lang="en-GB" sz="2400" i="1" dirty="0">
                <a:effectLst/>
                <a:latin typeface="+mj-lt"/>
              </a:rPr>
              <a:t> </a:t>
            </a:r>
            <a:r>
              <a:rPr lang="en-GB" sz="2400" i="1" dirty="0" err="1">
                <a:effectLst/>
                <a:latin typeface="+mj-lt"/>
              </a:rPr>
              <a:t>család</a:t>
            </a:r>
            <a:r>
              <a:rPr lang="en-GB" sz="2400" i="1" dirty="0">
                <a:effectLst/>
                <a:latin typeface="+mj-lt"/>
              </a:rPr>
              <a:t> </a:t>
            </a:r>
            <a:r>
              <a:rPr lang="en-GB" sz="2400" i="1" dirty="0" err="1">
                <a:effectLst/>
                <a:latin typeface="+mj-lt"/>
              </a:rPr>
              <a:t>vagyunk</a:t>
            </a:r>
            <a:r>
              <a:rPr lang="en-GB" sz="2400" i="1" dirty="0">
                <a:latin typeface="+mj-lt"/>
              </a:rPr>
              <a:t>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+mj-lt"/>
              </a:rPr>
              <a:t>Első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angol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nyelvű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képzés</a:t>
            </a:r>
            <a:r>
              <a:rPr lang="en-GB" sz="2400" dirty="0">
                <a:latin typeface="+mj-lt"/>
              </a:rPr>
              <a:t> (BAM) 2016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+mj-lt"/>
              </a:rPr>
              <a:t>Hallgatói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összetétel</a:t>
            </a:r>
            <a:r>
              <a:rPr lang="en-GB" sz="2400" dirty="0">
                <a:latin typeface="+mj-lt"/>
              </a:rPr>
              <a:t>: SH, </a:t>
            </a:r>
            <a:r>
              <a:rPr lang="en-GB" sz="2400" dirty="0" err="1">
                <a:latin typeface="+mj-lt"/>
              </a:rPr>
              <a:t>önköltséges</a:t>
            </a:r>
            <a:r>
              <a:rPr lang="en-GB" sz="2400" dirty="0">
                <a:latin typeface="+mj-lt"/>
              </a:rPr>
              <a:t>, Erasmus</a:t>
            </a:r>
          </a:p>
        </p:txBody>
      </p:sp>
      <p:sp>
        <p:nvSpPr>
          <p:cNvPr id="9" name="Freeform 9"/>
          <p:cNvSpPr/>
          <p:nvPr/>
        </p:nvSpPr>
        <p:spPr>
          <a:xfrm rot="-6630706">
            <a:off x="14252955" y="3279634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4"/>
                </a:lnTo>
                <a:lnTo>
                  <a:pt x="0" y="48461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pic>
        <p:nvPicPr>
          <p:cNvPr id="4" name="Picture 3" descr="A building with many windows&#10;&#10;Description automatically generated">
            <a:extLst>
              <a:ext uri="{FF2B5EF4-FFF2-40B4-BE49-F238E27FC236}">
                <a16:creationId xmlns:a16="http://schemas.microsoft.com/office/drawing/2014/main" id="{D848156B-D250-846D-67AD-32D6A6990A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531" y="1386640"/>
            <a:ext cx="7772400" cy="3406497"/>
          </a:xfrm>
          <a:prstGeom prst="rect">
            <a:avLst/>
          </a:prstGeom>
        </p:spPr>
      </p:pic>
      <p:pic>
        <p:nvPicPr>
          <p:cNvPr id="10" name="Picture 9" descr="A group of people standing in a circle&#10;&#10;Description automatically generated">
            <a:extLst>
              <a:ext uri="{FF2B5EF4-FFF2-40B4-BE49-F238E27FC236}">
                <a16:creationId xmlns:a16="http://schemas.microsoft.com/office/drawing/2014/main" id="{F92A79A3-BEAD-484D-CBD9-5EC27A84B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531" y="5493864"/>
            <a:ext cx="7772400" cy="2853720"/>
          </a:xfrm>
          <a:prstGeom prst="rect">
            <a:avLst/>
          </a:prstGeom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C734A6BC-9994-62ED-D09B-46872449E0B7}"/>
              </a:ext>
            </a:extLst>
          </p:cNvPr>
          <p:cNvSpPr/>
          <p:nvPr/>
        </p:nvSpPr>
        <p:spPr>
          <a:xfrm rot="-10276163">
            <a:off x="510744" y="2265627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FFA0E57A-EBE6-33D7-7A0C-6B5E36080784}"/>
              </a:ext>
            </a:extLst>
          </p:cNvPr>
          <p:cNvSpPr txBox="1"/>
          <p:nvPr/>
        </p:nvSpPr>
        <p:spPr>
          <a:xfrm>
            <a:off x="681789" y="2334419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38978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5" name="Freeform 5"/>
          <p:cNvSpPr/>
          <p:nvPr/>
        </p:nvSpPr>
        <p:spPr>
          <a:xfrm rot="16200000" flipH="1" flipV="1">
            <a:off x="2709473" y="1090299"/>
            <a:ext cx="5153795" cy="7391649"/>
          </a:xfrm>
          <a:custGeom>
            <a:avLst/>
            <a:gdLst/>
            <a:ahLst/>
            <a:cxnLst/>
            <a:rect l="l" t="t" r="r" b="b"/>
            <a:pathLst>
              <a:path w="5153795" h="7391649">
                <a:moveTo>
                  <a:pt x="5153795" y="7391649"/>
                </a:moveTo>
                <a:lnTo>
                  <a:pt x="0" y="7391649"/>
                </a:lnTo>
                <a:lnTo>
                  <a:pt x="0" y="0"/>
                </a:lnTo>
                <a:lnTo>
                  <a:pt x="5153795" y="0"/>
                </a:lnTo>
                <a:lnTo>
                  <a:pt x="5153795" y="7391649"/>
                </a:lnTo>
                <a:close/>
              </a:path>
            </a:pathLst>
          </a:custGeom>
          <a:blipFill>
            <a:blip r:embed="rId3"/>
            <a:stretch>
              <a:fillRect l="-3065" r="-3065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TextBox 6"/>
          <p:cNvSpPr txBox="1"/>
          <p:nvPr/>
        </p:nvSpPr>
        <p:spPr>
          <a:xfrm>
            <a:off x="2044528" y="2620876"/>
            <a:ext cx="5733903" cy="829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  <a:spcBef>
                <a:spcPct val="0"/>
              </a:spcBef>
            </a:pPr>
            <a:r>
              <a:rPr lang="en-US" sz="4800" u="none" dirty="0">
                <a:latin typeface="Hatton Semi-Bold"/>
              </a:rPr>
              <a:t>SZTE GTK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44528" y="4152900"/>
            <a:ext cx="5733903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i="1" dirty="0">
                <a:effectLst/>
                <a:latin typeface="+mj-lt"/>
              </a:rPr>
              <a:t>“</a:t>
            </a:r>
            <a:r>
              <a:rPr lang="en-GB" sz="2400" i="1" dirty="0" err="1">
                <a:effectLst/>
                <a:latin typeface="+mj-lt"/>
              </a:rPr>
              <a:t>Egy</a:t>
            </a:r>
            <a:r>
              <a:rPr lang="en-GB" sz="2400" i="1" dirty="0">
                <a:effectLst/>
                <a:latin typeface="+mj-lt"/>
              </a:rPr>
              <a:t> </a:t>
            </a:r>
            <a:r>
              <a:rPr lang="en-GB" sz="2400" i="1" dirty="0" err="1">
                <a:effectLst/>
                <a:latin typeface="+mj-lt"/>
              </a:rPr>
              <a:t>család</a:t>
            </a:r>
            <a:r>
              <a:rPr lang="en-GB" sz="2400" i="1" dirty="0">
                <a:effectLst/>
                <a:latin typeface="+mj-lt"/>
              </a:rPr>
              <a:t> </a:t>
            </a:r>
            <a:r>
              <a:rPr lang="en-GB" sz="2400" i="1" dirty="0" err="1">
                <a:effectLst/>
                <a:latin typeface="+mj-lt"/>
              </a:rPr>
              <a:t>vagyunk</a:t>
            </a:r>
            <a:r>
              <a:rPr lang="en-GB" sz="2400" i="1" dirty="0">
                <a:latin typeface="+mj-lt"/>
              </a:rPr>
              <a:t>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+mj-lt"/>
              </a:rPr>
              <a:t>Első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angol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nyelvű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képzés</a:t>
            </a:r>
            <a:r>
              <a:rPr lang="en-GB" sz="2400" dirty="0">
                <a:latin typeface="+mj-lt"/>
              </a:rPr>
              <a:t> (BAM) 2016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+mj-lt"/>
              </a:rPr>
              <a:t>Hallgatói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összetétel</a:t>
            </a:r>
            <a:r>
              <a:rPr lang="en-GB" sz="2400" dirty="0">
                <a:latin typeface="+mj-lt"/>
              </a:rPr>
              <a:t>: SH, </a:t>
            </a:r>
            <a:r>
              <a:rPr lang="en-GB" sz="2400" dirty="0" err="1">
                <a:latin typeface="+mj-lt"/>
              </a:rPr>
              <a:t>önköltséges</a:t>
            </a:r>
            <a:r>
              <a:rPr lang="en-GB" sz="2400" dirty="0">
                <a:latin typeface="+mj-lt"/>
              </a:rPr>
              <a:t>, Erasmus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</a:rPr>
              <a:t>15 vs. 90 </a:t>
            </a:r>
            <a:r>
              <a:rPr lang="en-GB" sz="2400" dirty="0" err="1">
                <a:latin typeface="+mj-lt"/>
              </a:rPr>
              <a:t>fős</a:t>
            </a:r>
            <a:r>
              <a:rPr lang="en-GB" sz="2400" dirty="0">
                <a:latin typeface="+mj-lt"/>
              </a:rPr>
              <a:t> </a:t>
            </a:r>
            <a:r>
              <a:rPr lang="en-GB" sz="2400" dirty="0" err="1">
                <a:latin typeface="+mj-lt"/>
              </a:rPr>
              <a:t>évfolyamok</a:t>
            </a:r>
            <a:endParaRPr lang="en-GB" sz="2400" dirty="0">
              <a:latin typeface="+mj-lt"/>
            </a:endParaRPr>
          </a:p>
        </p:txBody>
      </p:sp>
      <p:sp>
        <p:nvSpPr>
          <p:cNvPr id="9" name="Freeform 9"/>
          <p:cNvSpPr/>
          <p:nvPr/>
        </p:nvSpPr>
        <p:spPr>
          <a:xfrm rot="-6630706">
            <a:off x="14252955" y="3279634"/>
            <a:ext cx="5000753" cy="4846184"/>
          </a:xfrm>
          <a:custGeom>
            <a:avLst/>
            <a:gdLst/>
            <a:ahLst/>
            <a:cxnLst/>
            <a:rect l="l" t="t" r="r" b="b"/>
            <a:pathLst>
              <a:path w="5000753" h="4846184">
                <a:moveTo>
                  <a:pt x="0" y="0"/>
                </a:moveTo>
                <a:lnTo>
                  <a:pt x="5000753" y="0"/>
                </a:lnTo>
                <a:lnTo>
                  <a:pt x="5000753" y="4846184"/>
                </a:lnTo>
                <a:lnTo>
                  <a:pt x="0" y="48461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pic>
        <p:nvPicPr>
          <p:cNvPr id="4" name="Picture 3" descr="A building with many windows&#10;&#10;Description automatically generated">
            <a:extLst>
              <a:ext uri="{FF2B5EF4-FFF2-40B4-BE49-F238E27FC236}">
                <a16:creationId xmlns:a16="http://schemas.microsoft.com/office/drawing/2014/main" id="{D848156B-D250-846D-67AD-32D6A6990A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531" y="1386640"/>
            <a:ext cx="7772400" cy="3406497"/>
          </a:xfrm>
          <a:prstGeom prst="rect">
            <a:avLst/>
          </a:prstGeom>
        </p:spPr>
      </p:pic>
      <p:pic>
        <p:nvPicPr>
          <p:cNvPr id="10" name="Picture 9" descr="A group of people standing in a circle&#10;&#10;Description automatically generated">
            <a:extLst>
              <a:ext uri="{FF2B5EF4-FFF2-40B4-BE49-F238E27FC236}">
                <a16:creationId xmlns:a16="http://schemas.microsoft.com/office/drawing/2014/main" id="{F92A79A3-BEAD-484D-CBD9-5EC27A84B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531" y="5493864"/>
            <a:ext cx="7772400" cy="2853720"/>
          </a:xfrm>
          <a:prstGeom prst="rect">
            <a:avLst/>
          </a:prstGeom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C734A6BC-9994-62ED-D09B-46872449E0B7}"/>
              </a:ext>
            </a:extLst>
          </p:cNvPr>
          <p:cNvSpPr/>
          <p:nvPr/>
        </p:nvSpPr>
        <p:spPr>
          <a:xfrm rot="-10276163">
            <a:off x="510744" y="2265627"/>
            <a:ext cx="801671" cy="766689"/>
          </a:xfrm>
          <a:custGeom>
            <a:avLst/>
            <a:gdLst/>
            <a:ahLst/>
            <a:cxnLst/>
            <a:rect l="l" t="t" r="r" b="b"/>
            <a:pathLst>
              <a:path w="801671" h="766689">
                <a:moveTo>
                  <a:pt x="0" y="0"/>
                </a:moveTo>
                <a:lnTo>
                  <a:pt x="801671" y="0"/>
                </a:lnTo>
                <a:lnTo>
                  <a:pt x="801671" y="766689"/>
                </a:lnTo>
                <a:lnTo>
                  <a:pt x="0" y="76668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FFA0E57A-EBE6-33D7-7A0C-6B5E36080784}"/>
              </a:ext>
            </a:extLst>
          </p:cNvPr>
          <p:cNvSpPr txBox="1"/>
          <p:nvPr/>
        </p:nvSpPr>
        <p:spPr>
          <a:xfrm>
            <a:off x="681789" y="2334419"/>
            <a:ext cx="430014" cy="58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71203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99" b="-82299"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3" name="AutoShape 3"/>
          <p:cNvSpPr/>
          <p:nvPr/>
        </p:nvSpPr>
        <p:spPr>
          <a:xfrm>
            <a:off x="732176" y="2511821"/>
            <a:ext cx="17027214" cy="7246326"/>
          </a:xfrm>
          <a:prstGeom prst="rect">
            <a:avLst/>
          </a:prstGeom>
          <a:solidFill>
            <a:srgbClr val="D2DED8"/>
          </a:solidFill>
        </p:spPr>
        <p:txBody>
          <a:bodyPr/>
          <a:lstStyle/>
          <a:p>
            <a:endParaRPr lang="en-HU"/>
          </a:p>
        </p:txBody>
      </p:sp>
      <p:sp>
        <p:nvSpPr>
          <p:cNvPr id="12" name="TextBox 12"/>
          <p:cNvSpPr txBox="1"/>
          <p:nvPr/>
        </p:nvSpPr>
        <p:spPr>
          <a:xfrm>
            <a:off x="1468753" y="509458"/>
            <a:ext cx="12126887" cy="8397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6756"/>
              </a:lnSpc>
              <a:spcBef>
                <a:spcPct val="0"/>
              </a:spcBef>
            </a:pPr>
            <a:r>
              <a:rPr lang="en-US" sz="4826" dirty="0" err="1">
                <a:latin typeface="Hatton Semi-Bold"/>
              </a:rPr>
              <a:t>Külföldi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hallgatók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oktatási</a:t>
            </a:r>
            <a:r>
              <a:rPr lang="en-US" sz="4826" dirty="0">
                <a:latin typeface="Hatton Semi-Bold"/>
              </a:rPr>
              <a:t> </a:t>
            </a:r>
            <a:r>
              <a:rPr lang="en-US" sz="4826" dirty="0" err="1">
                <a:latin typeface="Hatton Semi-Bold"/>
              </a:rPr>
              <a:t>kihívásai</a:t>
            </a:r>
            <a:endParaRPr lang="en-US" sz="4826" dirty="0">
              <a:latin typeface="Hatton Semi-Bold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5792852" y="154015"/>
            <a:ext cx="1809647" cy="1743842"/>
          </a:xfrm>
          <a:custGeom>
            <a:avLst/>
            <a:gdLst/>
            <a:ahLst/>
            <a:cxnLst/>
            <a:rect l="l" t="t" r="r" b="b"/>
            <a:pathLst>
              <a:path w="1533914" h="1503236">
                <a:moveTo>
                  <a:pt x="0" y="0"/>
                </a:moveTo>
                <a:lnTo>
                  <a:pt x="1533914" y="0"/>
                </a:lnTo>
                <a:lnTo>
                  <a:pt x="1533914" y="1503235"/>
                </a:lnTo>
                <a:lnTo>
                  <a:pt x="0" y="15032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16" name="Freeform 16"/>
          <p:cNvSpPr/>
          <p:nvPr/>
        </p:nvSpPr>
        <p:spPr>
          <a:xfrm>
            <a:off x="13773622" y="154015"/>
            <a:ext cx="1809647" cy="1743842"/>
          </a:xfrm>
          <a:custGeom>
            <a:avLst/>
            <a:gdLst/>
            <a:ahLst/>
            <a:cxnLst/>
            <a:rect l="l" t="t" r="r" b="b"/>
            <a:pathLst>
              <a:path w="1809647" h="1743842">
                <a:moveTo>
                  <a:pt x="0" y="0"/>
                </a:moveTo>
                <a:lnTo>
                  <a:pt x="1809647" y="0"/>
                </a:lnTo>
                <a:lnTo>
                  <a:pt x="1809647" y="1743841"/>
                </a:lnTo>
                <a:lnTo>
                  <a:pt x="0" y="17438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1819DE88-E21D-4441-CAD6-D77621F73EF9}"/>
              </a:ext>
            </a:extLst>
          </p:cNvPr>
          <p:cNvSpPr txBox="1"/>
          <p:nvPr/>
        </p:nvSpPr>
        <p:spPr>
          <a:xfrm>
            <a:off x="1290773" y="3238500"/>
            <a:ext cx="16006627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15 vs. 90 </a:t>
            </a:r>
            <a:r>
              <a:rPr lang="en-GB" sz="3600" dirty="0" err="1">
                <a:latin typeface="+mj-lt"/>
              </a:rPr>
              <a:t>fős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évfolyamok</a:t>
            </a:r>
            <a:endParaRPr lang="en-GB" sz="3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b="1" dirty="0">
                <a:latin typeface="+mj-lt"/>
              </a:rPr>
              <a:t>Magyar </a:t>
            </a:r>
            <a:r>
              <a:rPr lang="en-GB" sz="3600" b="1" dirty="0" err="1">
                <a:latin typeface="+mj-lt"/>
              </a:rPr>
              <a:t>hallgatók</a:t>
            </a:r>
            <a:r>
              <a:rPr lang="en-GB" sz="3600" b="1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megjelenése</a:t>
            </a:r>
            <a:r>
              <a:rPr lang="en-GB" sz="3600" dirty="0">
                <a:latin typeface="+mj-lt"/>
              </a:rPr>
              <a:t> a BAM </a:t>
            </a:r>
            <a:r>
              <a:rPr lang="en-GB" sz="3600" dirty="0" err="1">
                <a:latin typeface="+mj-lt"/>
              </a:rPr>
              <a:t>képzéseken</a:t>
            </a:r>
            <a:endParaRPr lang="en-GB" sz="36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3600" dirty="0" err="1">
                <a:latin typeface="+mj-lt"/>
              </a:rPr>
              <a:t>Nyelvi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kritériumvizsgát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teljesítők</a:t>
            </a:r>
            <a:endParaRPr lang="en-GB" sz="3600" dirty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3600" dirty="0">
                <a:latin typeface="+mj-lt"/>
              </a:rPr>
              <a:t>BAM </a:t>
            </a:r>
            <a:r>
              <a:rPr lang="en-GB" sz="3600" dirty="0" err="1">
                <a:latin typeface="+mj-lt"/>
              </a:rPr>
              <a:t>alapszakos</a:t>
            </a:r>
            <a:r>
              <a:rPr lang="en-GB" sz="3600" dirty="0">
                <a:latin typeface="+mj-lt"/>
              </a:rPr>
              <a:t> </a:t>
            </a:r>
            <a:r>
              <a:rPr lang="en-GB" sz="3600" dirty="0" err="1">
                <a:latin typeface="+mj-lt"/>
              </a:rPr>
              <a:t>hallgatók</a:t>
            </a:r>
            <a:endParaRPr lang="en-GB" sz="3600" dirty="0">
              <a:latin typeface="+mj-lt"/>
            </a:endParaRP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7552D042-A008-F1CB-A731-031BF1F62E28}"/>
              </a:ext>
            </a:extLst>
          </p:cNvPr>
          <p:cNvSpPr/>
          <p:nvPr/>
        </p:nvSpPr>
        <p:spPr>
          <a:xfrm rot="11323837" flipH="1" flipV="1">
            <a:off x="435559" y="545973"/>
            <a:ext cx="801670" cy="766688"/>
          </a:xfrm>
          <a:custGeom>
            <a:avLst/>
            <a:gdLst/>
            <a:ahLst/>
            <a:cxnLst/>
            <a:rect l="l" t="t" r="r" b="b"/>
            <a:pathLst>
              <a:path w="1068894" h="1022251">
                <a:moveTo>
                  <a:pt x="1068895" y="1022251"/>
                </a:moveTo>
                <a:lnTo>
                  <a:pt x="0" y="1022251"/>
                </a:lnTo>
                <a:lnTo>
                  <a:pt x="0" y="0"/>
                </a:lnTo>
                <a:lnTo>
                  <a:pt x="1068895" y="0"/>
                </a:lnTo>
                <a:lnTo>
                  <a:pt x="1068895" y="1022251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HU"/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AB52581C-5AB5-125B-94A6-36FC2185436F}"/>
              </a:ext>
            </a:extLst>
          </p:cNvPr>
          <p:cNvSpPr txBox="1"/>
          <p:nvPr/>
        </p:nvSpPr>
        <p:spPr>
          <a:xfrm>
            <a:off x="606605" y="636196"/>
            <a:ext cx="430014" cy="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95"/>
              </a:lnSpc>
              <a:spcBef>
                <a:spcPct val="0"/>
              </a:spcBef>
            </a:pPr>
            <a:r>
              <a:rPr lang="en-US" sz="3282" dirty="0">
                <a:solidFill>
                  <a:srgbClr val="FFFFFF"/>
                </a:solidFill>
                <a:latin typeface="Hatton Ultra-Bold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47820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3510</TotalTime>
  <Words>670</Words>
  <Application>Microsoft Macintosh PowerPoint</Application>
  <PresentationFormat>Custom</PresentationFormat>
  <Paragraphs>152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DM Sans</vt:lpstr>
      <vt:lpstr>Hatton Ultra-Bold</vt:lpstr>
      <vt:lpstr>UGent Panno Text</vt:lpstr>
      <vt:lpstr>Arial</vt:lpstr>
      <vt:lpstr>Hatton Semi-Bold</vt:lpstr>
      <vt:lpstr>Courier Prime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Papercraft Mindmap Brainstorm Presentation</dc:title>
  <cp:lastModifiedBy>Kéri Anita</cp:lastModifiedBy>
  <cp:revision>12</cp:revision>
  <dcterms:created xsi:type="dcterms:W3CDTF">2006-08-16T00:00:00Z</dcterms:created>
  <dcterms:modified xsi:type="dcterms:W3CDTF">2024-05-27T07:21:31Z</dcterms:modified>
  <dc:identifier>DAF_L6qfCow</dc:identifier>
</cp:coreProperties>
</file>