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64" r:id="rId4"/>
    <p:sldId id="269" r:id="rId5"/>
    <p:sldId id="268" r:id="rId6"/>
    <p:sldId id="270" r:id="rId7"/>
    <p:sldId id="266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mocsa Gábor" initials="KG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8AAA"/>
    <a:srgbClr val="0C5071"/>
    <a:srgbClr val="02B9E4"/>
    <a:srgbClr val="02B2DC"/>
    <a:srgbClr val="02CCFC"/>
    <a:srgbClr val="0FD0FD"/>
    <a:srgbClr val="02ACD4"/>
    <a:srgbClr val="DEF0F6"/>
    <a:srgbClr val="B9DFED"/>
    <a:srgbClr val="CEE9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67" autoAdjust="0"/>
  </p:normalViewPr>
  <p:slideViewPr>
    <p:cSldViewPr snapToGrid="0">
      <p:cViewPr varScale="1">
        <p:scale>
          <a:sx n="104" d="100"/>
          <a:sy n="104" d="100"/>
        </p:scale>
        <p:origin x="138" y="216"/>
      </p:cViewPr>
      <p:guideLst>
        <p:guide orient="horz" pos="343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59CA6-4DFC-4251-9297-3FCD85ECBA0C}" type="datetimeFigureOut">
              <a:rPr lang="hu-HU" smtClean="0"/>
              <a:t>2020.02.07.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82E03-8D26-4201-8FAB-ADF118A7B5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318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A8927-339E-4AF3-B149-FE2B07752B97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2919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2020.02.07.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2098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2020.02.07.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081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2020.02.07.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725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2020.02.07.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4146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2020.02.07.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0762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2020.02.07.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5121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2020.02.07.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8732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2020.02.07.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786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2020.02.07.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9187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2020.02.07.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555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2020.02.07.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0915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D2964-C49B-4FC2-BF2E-6B750A30ED42}" type="datetimeFigureOut">
              <a:rPr lang="hu-HU" smtClean="0"/>
              <a:t>2020.02.07.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4608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epus.info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Csoportba foglalás 23"/>
          <p:cNvGrpSpPr/>
          <p:nvPr/>
        </p:nvGrpSpPr>
        <p:grpSpPr>
          <a:xfrm>
            <a:off x="2484410" y="2799761"/>
            <a:ext cx="3541336" cy="2084895"/>
            <a:chOff x="2503460" y="2799761"/>
            <a:chExt cx="3541336" cy="2084895"/>
          </a:xfrm>
        </p:grpSpPr>
        <p:cxnSp>
          <p:nvCxnSpPr>
            <p:cNvPr id="25" name="Egyenes összekötő 24"/>
            <p:cNvCxnSpPr/>
            <p:nvPr/>
          </p:nvCxnSpPr>
          <p:spPr>
            <a:xfrm>
              <a:off x="2503460" y="2799761"/>
              <a:ext cx="3541336" cy="0"/>
            </a:xfrm>
            <a:prstGeom prst="line">
              <a:avLst/>
            </a:prstGeom>
            <a:ln w="88900" cap="rnd" cmpd="sng">
              <a:solidFill>
                <a:srgbClr val="DEF0F6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gyenes összekötő 25"/>
            <p:cNvCxnSpPr/>
            <p:nvPr/>
          </p:nvCxnSpPr>
          <p:spPr>
            <a:xfrm>
              <a:off x="2503460" y="4884656"/>
              <a:ext cx="3541336" cy="0"/>
            </a:xfrm>
            <a:prstGeom prst="line">
              <a:avLst/>
            </a:prstGeom>
            <a:ln w="88900" cap="rnd" cmpd="sng">
              <a:solidFill>
                <a:srgbClr val="DEF0F6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Háromszög 13"/>
          <p:cNvSpPr/>
          <p:nvPr/>
        </p:nvSpPr>
        <p:spPr>
          <a:xfrm rot="5400000">
            <a:off x="-205270" y="775642"/>
            <a:ext cx="1529951" cy="991145"/>
          </a:xfrm>
          <a:prstGeom prst="triangle">
            <a:avLst/>
          </a:prstGeom>
          <a:solidFill>
            <a:srgbClr val="0C5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834" y="-270110"/>
            <a:ext cx="6548361" cy="654836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4133" y="2036190"/>
            <a:ext cx="8419991" cy="260457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hu-HU" sz="8000" b="1" spc="50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CEEPUS</a:t>
            </a:r>
            <a:br>
              <a:rPr lang="hu-HU" sz="8000" b="1" spc="50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700" spc="50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KÖZÉP-EURÓPAI FELSŐOKTATÁSI </a:t>
            </a:r>
            <a:br>
              <a:rPr lang="hu-HU" sz="2700" spc="50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700" spc="50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CSEREPROGRAM</a:t>
            </a:r>
            <a:r>
              <a:rPr lang="hu-HU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200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200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4000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Tanulj </a:t>
            </a:r>
            <a:br>
              <a:rPr lang="hu-HU" sz="4000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4000" spc="50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Kelet-Közép-Európában</a:t>
            </a:r>
            <a:r>
              <a:rPr lang="hu-HU" sz="4000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4000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4000" spc="-20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 a Nyugat-Balkánon!</a:t>
            </a:r>
            <a:endParaRPr lang="hu-HU" sz="4000" spc="-20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0C50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3" name="Csoportba foglalás 22"/>
          <p:cNvGrpSpPr/>
          <p:nvPr/>
        </p:nvGrpSpPr>
        <p:grpSpPr>
          <a:xfrm>
            <a:off x="2503460" y="2799761"/>
            <a:ext cx="3541336" cy="2084895"/>
            <a:chOff x="2503460" y="2799761"/>
            <a:chExt cx="3541336" cy="2084895"/>
          </a:xfrm>
        </p:grpSpPr>
        <p:cxnSp>
          <p:nvCxnSpPr>
            <p:cNvPr id="16" name="Egyenes összekötő 15"/>
            <p:cNvCxnSpPr/>
            <p:nvPr/>
          </p:nvCxnSpPr>
          <p:spPr>
            <a:xfrm>
              <a:off x="2503460" y="2799761"/>
              <a:ext cx="3541336" cy="0"/>
            </a:xfrm>
            <a:prstGeom prst="line">
              <a:avLst/>
            </a:prstGeom>
            <a:ln cmpd="sng">
              <a:solidFill>
                <a:srgbClr val="01B4DB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16"/>
            <p:cNvCxnSpPr/>
            <p:nvPr/>
          </p:nvCxnSpPr>
          <p:spPr>
            <a:xfrm>
              <a:off x="2503460" y="4884656"/>
              <a:ext cx="3541336" cy="0"/>
            </a:xfrm>
            <a:prstGeom prst="line">
              <a:avLst/>
            </a:prstGeom>
            <a:ln cmpd="sng">
              <a:solidFill>
                <a:srgbClr val="01B4DB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631" y="5828380"/>
            <a:ext cx="1029753" cy="635973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492" y="5720982"/>
            <a:ext cx="862412" cy="820260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8" t="19694" r="5321" b="22342"/>
          <a:stretch/>
        </p:blipFill>
        <p:spPr>
          <a:xfrm>
            <a:off x="4272111" y="5816495"/>
            <a:ext cx="1254817" cy="66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3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Egyenes összekötő 77"/>
          <p:cNvCxnSpPr/>
          <p:nvPr/>
        </p:nvCxnSpPr>
        <p:spPr>
          <a:xfrm flipV="1">
            <a:off x="3691463" y="299983"/>
            <a:ext cx="0" cy="6155394"/>
          </a:xfrm>
          <a:prstGeom prst="line">
            <a:avLst/>
          </a:prstGeom>
          <a:ln w="82550" cap="rnd" cmpd="sng">
            <a:solidFill>
              <a:srgbClr val="DEF0F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Csoportba foglalás 8"/>
          <p:cNvGrpSpPr/>
          <p:nvPr/>
        </p:nvGrpSpPr>
        <p:grpSpPr>
          <a:xfrm>
            <a:off x="4563312" y="256887"/>
            <a:ext cx="6296366" cy="6247608"/>
            <a:chOff x="4563312" y="410957"/>
            <a:chExt cx="5818742" cy="5773682"/>
          </a:xfrm>
        </p:grpSpPr>
        <p:grpSp>
          <p:nvGrpSpPr>
            <p:cNvPr id="4" name="Csoportba foglalás 3"/>
            <p:cNvGrpSpPr/>
            <p:nvPr/>
          </p:nvGrpSpPr>
          <p:grpSpPr>
            <a:xfrm>
              <a:off x="4563312" y="410957"/>
              <a:ext cx="5818742" cy="1855338"/>
              <a:chOff x="4563312" y="410957"/>
              <a:chExt cx="5818742" cy="1855338"/>
            </a:xfrm>
          </p:grpSpPr>
          <p:sp>
            <p:nvSpPr>
              <p:cNvPr id="2" name="Ellipszis 1"/>
              <p:cNvSpPr/>
              <p:nvPr/>
            </p:nvSpPr>
            <p:spPr>
              <a:xfrm>
                <a:off x="4563312" y="456349"/>
                <a:ext cx="1809946" cy="1809946"/>
              </a:xfrm>
              <a:prstGeom prst="ellipse">
                <a:avLst/>
              </a:prstGeom>
              <a:solidFill>
                <a:srgbClr val="CEE9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8" name="Ellipszis 47"/>
              <p:cNvSpPr/>
              <p:nvPr/>
            </p:nvSpPr>
            <p:spPr>
              <a:xfrm>
                <a:off x="6567710" y="410957"/>
                <a:ext cx="1809946" cy="1809946"/>
              </a:xfrm>
              <a:prstGeom prst="ellipse">
                <a:avLst/>
              </a:prstGeom>
              <a:solidFill>
                <a:srgbClr val="FADC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9" name="Ellipszis 48"/>
              <p:cNvSpPr/>
              <p:nvPr/>
            </p:nvSpPr>
            <p:spPr>
              <a:xfrm>
                <a:off x="8572108" y="450784"/>
                <a:ext cx="1809946" cy="1809946"/>
              </a:xfrm>
              <a:prstGeom prst="ellipse">
                <a:avLst/>
              </a:prstGeom>
              <a:solidFill>
                <a:srgbClr val="BDCA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50" name="Csoportba foglalás 49"/>
            <p:cNvGrpSpPr/>
            <p:nvPr/>
          </p:nvGrpSpPr>
          <p:grpSpPr>
            <a:xfrm>
              <a:off x="4563312" y="2370129"/>
              <a:ext cx="5818742" cy="1855338"/>
              <a:chOff x="4563312" y="410957"/>
              <a:chExt cx="5818742" cy="1855338"/>
            </a:xfrm>
          </p:grpSpPr>
          <p:sp>
            <p:nvSpPr>
              <p:cNvPr id="51" name="Ellipszis 50"/>
              <p:cNvSpPr/>
              <p:nvPr/>
            </p:nvSpPr>
            <p:spPr>
              <a:xfrm>
                <a:off x="4563312" y="456349"/>
                <a:ext cx="1809946" cy="1809946"/>
              </a:xfrm>
              <a:prstGeom prst="ellipse">
                <a:avLst/>
              </a:prstGeom>
              <a:solidFill>
                <a:srgbClr val="F8B9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2" name="Ellipszis 51"/>
              <p:cNvSpPr/>
              <p:nvPr/>
            </p:nvSpPr>
            <p:spPr>
              <a:xfrm>
                <a:off x="6567710" y="410957"/>
                <a:ext cx="1809946" cy="1809946"/>
              </a:xfrm>
              <a:prstGeom prst="ellipse">
                <a:avLst/>
              </a:prstGeom>
              <a:solidFill>
                <a:srgbClr val="A6E5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3" name="Ellipszis 52"/>
              <p:cNvSpPr/>
              <p:nvPr/>
            </p:nvSpPr>
            <p:spPr>
              <a:xfrm>
                <a:off x="8572108" y="450784"/>
                <a:ext cx="1809946" cy="1809946"/>
              </a:xfrm>
              <a:prstGeom prst="ellipse">
                <a:avLst/>
              </a:prstGeom>
              <a:solidFill>
                <a:srgbClr val="B9DF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54" name="Csoportba foglalás 53"/>
            <p:cNvGrpSpPr/>
            <p:nvPr/>
          </p:nvGrpSpPr>
          <p:grpSpPr>
            <a:xfrm>
              <a:off x="4563312" y="4329301"/>
              <a:ext cx="5818742" cy="1855338"/>
              <a:chOff x="4563312" y="410957"/>
              <a:chExt cx="5818742" cy="1855338"/>
            </a:xfrm>
          </p:grpSpPr>
          <p:sp>
            <p:nvSpPr>
              <p:cNvPr id="55" name="Ellipszis 54"/>
              <p:cNvSpPr/>
              <p:nvPr/>
            </p:nvSpPr>
            <p:spPr>
              <a:xfrm>
                <a:off x="4563312" y="456349"/>
                <a:ext cx="1809946" cy="1809946"/>
              </a:xfrm>
              <a:prstGeom prst="ellipse">
                <a:avLst/>
              </a:prstGeom>
              <a:solidFill>
                <a:srgbClr val="B4F0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6" name="Ellipszis 55"/>
              <p:cNvSpPr/>
              <p:nvPr/>
            </p:nvSpPr>
            <p:spPr>
              <a:xfrm>
                <a:off x="6567710" y="410957"/>
                <a:ext cx="1809946" cy="1809946"/>
              </a:xfrm>
              <a:prstGeom prst="ellipse">
                <a:avLst/>
              </a:prstGeom>
              <a:solidFill>
                <a:srgbClr val="CEE9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7" name="Ellipszis 56"/>
              <p:cNvSpPr/>
              <p:nvPr/>
            </p:nvSpPr>
            <p:spPr>
              <a:xfrm>
                <a:off x="8572108" y="450784"/>
                <a:ext cx="1809946" cy="1809946"/>
              </a:xfrm>
              <a:prstGeom prst="ellipse">
                <a:avLst/>
              </a:prstGeom>
              <a:solidFill>
                <a:srgbClr val="FBDC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63312" y="853867"/>
            <a:ext cx="1925515" cy="92589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30000"/>
              </a:lnSpc>
              <a:buNone/>
            </a:pPr>
            <a:r>
              <a:rPr lang="hu-HU" sz="3100" b="1" dirty="0" smtClean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egyszerű</a:t>
            </a:r>
            <a:r>
              <a:rPr lang="hu-HU" sz="2200" b="1" dirty="0" smtClean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smtClean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pályázati rendszer</a:t>
            </a:r>
            <a:endParaRPr lang="hu-HU" sz="2000" dirty="0">
              <a:solidFill>
                <a:srgbClr val="0C5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églalap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E63B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Cím 1"/>
          <p:cNvSpPr txBox="1">
            <a:spLocks/>
          </p:cNvSpPr>
          <p:nvPr/>
        </p:nvSpPr>
        <p:spPr>
          <a:xfrm>
            <a:off x="891391" y="45392"/>
            <a:ext cx="4975878" cy="217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spc="80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Érvek a </a:t>
            </a:r>
          </a:p>
          <a:p>
            <a:r>
              <a:rPr lang="hu-HU" b="1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CEEPUS </a:t>
            </a:r>
          </a:p>
          <a:p>
            <a:r>
              <a:rPr lang="hu-HU" sz="2800" spc="80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mellett</a:t>
            </a:r>
            <a:endParaRPr lang="hu-HU" sz="2800" spc="80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Háromszög 44"/>
          <p:cNvSpPr/>
          <p:nvPr/>
        </p:nvSpPr>
        <p:spPr>
          <a:xfrm rot="5400000">
            <a:off x="-111335" y="810371"/>
            <a:ext cx="996485" cy="645551"/>
          </a:xfrm>
          <a:prstGeom prst="triangle">
            <a:avLst/>
          </a:prstGeom>
          <a:solidFill>
            <a:srgbClr val="E63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9" name="Tartalom helye 2"/>
          <p:cNvSpPr txBox="1">
            <a:spLocks/>
          </p:cNvSpPr>
          <p:nvPr/>
        </p:nvSpPr>
        <p:spPr>
          <a:xfrm>
            <a:off x="6719536" y="2890456"/>
            <a:ext cx="1958513" cy="1025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hu-HU" sz="1600" dirty="0" smtClean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saját szakhoz</a:t>
            </a:r>
            <a:br>
              <a:rPr lang="hu-HU" sz="1600" dirty="0" smtClean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600" dirty="0" smtClean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szorosan illeszkedő </a:t>
            </a:r>
            <a:r>
              <a:rPr lang="hu-HU" sz="1600" b="1" dirty="0" smtClean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1600" b="1" dirty="0" smtClean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 smtClean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részképzés</a:t>
            </a:r>
            <a:endParaRPr lang="hu-HU" sz="2400" b="1" dirty="0">
              <a:solidFill>
                <a:srgbClr val="0C5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artalom helye 2"/>
          <p:cNvSpPr txBox="1">
            <a:spLocks/>
          </p:cNvSpPr>
          <p:nvPr/>
        </p:nvSpPr>
        <p:spPr>
          <a:xfrm>
            <a:off x="8901165" y="721890"/>
            <a:ext cx="1958513" cy="1493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u-HU" sz="1600" dirty="0" smtClean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határon túli</a:t>
            </a:r>
            <a:br>
              <a:rPr lang="hu-HU" sz="1600" dirty="0" smtClean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 smtClean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 nyelvű</a:t>
            </a:r>
            <a:br>
              <a:rPr lang="hu-HU" sz="2400" b="1" dirty="0" smtClean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 smtClean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képzések</a:t>
            </a:r>
            <a:endParaRPr lang="hu-HU" sz="2400" b="1" dirty="0">
              <a:solidFill>
                <a:srgbClr val="0C5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artalom helye 2"/>
          <p:cNvSpPr txBox="1">
            <a:spLocks/>
          </p:cNvSpPr>
          <p:nvPr/>
        </p:nvSpPr>
        <p:spPr>
          <a:xfrm>
            <a:off x="8917663" y="5156801"/>
            <a:ext cx="1925515" cy="9258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b="1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EU-n kívüli </a:t>
            </a:r>
            <a:r>
              <a:rPr lang="hu-HU" sz="2000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országok</a:t>
            </a:r>
            <a:br>
              <a:rPr lang="hu-HU" sz="2000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elérhetők</a:t>
            </a:r>
            <a:endParaRPr lang="hu-HU" sz="2000" dirty="0">
              <a:solidFill>
                <a:srgbClr val="E63B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artalom helye 2"/>
          <p:cNvSpPr txBox="1">
            <a:spLocks/>
          </p:cNvSpPr>
          <p:nvPr/>
        </p:nvSpPr>
        <p:spPr>
          <a:xfrm>
            <a:off x="6719536" y="581655"/>
            <a:ext cx="1958513" cy="1025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hu-HU" sz="1600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nemzetközi</a:t>
            </a:r>
            <a:br>
              <a:rPr lang="hu-HU" sz="1600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600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tapasztalatszerzés </a:t>
            </a:r>
            <a:r>
              <a:rPr lang="hu-HU" sz="1600" b="1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1600" b="1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közelben</a:t>
            </a:r>
            <a:endParaRPr lang="hu-HU" sz="2400" b="1" dirty="0">
              <a:solidFill>
                <a:srgbClr val="E63B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artalom helye 2"/>
          <p:cNvSpPr txBox="1">
            <a:spLocks/>
          </p:cNvSpPr>
          <p:nvPr/>
        </p:nvSpPr>
        <p:spPr>
          <a:xfrm>
            <a:off x="8929739" y="2928556"/>
            <a:ext cx="1925515" cy="1195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2400" b="1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kutató-munkában</a:t>
            </a:r>
            <a:r>
              <a:rPr lang="hu-HU" sz="3000" b="1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000" b="1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800" b="1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800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való részvétel</a:t>
            </a:r>
            <a:endParaRPr lang="hu-HU" sz="1800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artalom helye 2"/>
          <p:cNvSpPr txBox="1">
            <a:spLocks/>
          </p:cNvSpPr>
          <p:nvPr/>
        </p:nvSpPr>
        <p:spPr>
          <a:xfrm>
            <a:off x="4578194" y="5331454"/>
            <a:ext cx="1925515" cy="99824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hu-HU" sz="3000" b="1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szakmai kapcsolatok</a:t>
            </a:r>
            <a:r>
              <a:rPr lang="hu-HU" sz="2200" b="1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építése</a:t>
            </a:r>
            <a:endParaRPr lang="hu-HU" sz="2000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artalom helye 2"/>
          <p:cNvSpPr txBox="1">
            <a:spLocks/>
          </p:cNvSpPr>
          <p:nvPr/>
        </p:nvSpPr>
        <p:spPr>
          <a:xfrm>
            <a:off x="6706569" y="4934578"/>
            <a:ext cx="2012757" cy="99824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hu-HU" sz="3100" b="1" dirty="0" smtClean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rövid távú mobilitási </a:t>
            </a:r>
            <a:r>
              <a:rPr lang="hu-HU" sz="2000" dirty="0" smtClean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lehetőségek</a:t>
            </a:r>
            <a:endParaRPr lang="hu-HU" sz="2000" dirty="0">
              <a:solidFill>
                <a:srgbClr val="0C5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artalom helye 2"/>
          <p:cNvSpPr txBox="1">
            <a:spLocks/>
          </p:cNvSpPr>
          <p:nvPr/>
        </p:nvSpPr>
        <p:spPr>
          <a:xfrm>
            <a:off x="4558300" y="2938671"/>
            <a:ext cx="1958513" cy="1493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u-HU" sz="1600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izgalmas</a:t>
            </a:r>
            <a:br>
              <a:rPr lang="hu-HU" sz="1600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nyári egyetemek</a:t>
            </a:r>
            <a:endParaRPr lang="hu-HU" sz="2400" b="1" dirty="0">
              <a:solidFill>
                <a:srgbClr val="E63B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Kép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957" y="4321816"/>
            <a:ext cx="1200623" cy="1215214"/>
          </a:xfrm>
          <a:prstGeom prst="rect">
            <a:avLst/>
          </a:prstGeom>
        </p:spPr>
      </p:pic>
      <p:grpSp>
        <p:nvGrpSpPr>
          <p:cNvPr id="73" name="Csoportba foglalás 72"/>
          <p:cNvGrpSpPr/>
          <p:nvPr/>
        </p:nvGrpSpPr>
        <p:grpSpPr>
          <a:xfrm>
            <a:off x="6074390" y="2539600"/>
            <a:ext cx="673145" cy="725451"/>
            <a:chOff x="10463483" y="4539959"/>
            <a:chExt cx="884846" cy="953603"/>
          </a:xfrm>
        </p:grpSpPr>
        <p:sp>
          <p:nvSpPr>
            <p:cNvPr id="71" name="Ellipszis 70"/>
            <p:cNvSpPr/>
            <p:nvPr/>
          </p:nvSpPr>
          <p:spPr>
            <a:xfrm>
              <a:off x="10463483" y="4539959"/>
              <a:ext cx="884846" cy="88484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2" name="Kép 7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51" t="27533" r="29244" b="29049"/>
            <a:stretch/>
          </p:blipFill>
          <p:spPr>
            <a:xfrm>
              <a:off x="10479016" y="4722037"/>
              <a:ext cx="695325" cy="771525"/>
            </a:xfrm>
            <a:prstGeom prst="rect">
              <a:avLst/>
            </a:prstGeom>
          </p:spPr>
        </p:pic>
      </p:grpSp>
      <p:pic>
        <p:nvPicPr>
          <p:cNvPr id="74" name="Kép 7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5" t="23422" r="33908" b="25119"/>
          <a:stretch/>
        </p:blipFill>
        <p:spPr>
          <a:xfrm>
            <a:off x="8801100" y="2352674"/>
            <a:ext cx="552450" cy="914401"/>
          </a:xfrm>
          <a:prstGeom prst="rect">
            <a:avLst/>
          </a:prstGeom>
        </p:spPr>
      </p:pic>
      <p:pic>
        <p:nvPicPr>
          <p:cNvPr id="75" name="Kép 7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7" t="30232" r="20946" b="30199"/>
          <a:stretch/>
        </p:blipFill>
        <p:spPr>
          <a:xfrm rot="21183147">
            <a:off x="4420442" y="1649680"/>
            <a:ext cx="915754" cy="636753"/>
          </a:xfrm>
          <a:prstGeom prst="rect">
            <a:avLst/>
          </a:prstGeom>
        </p:spPr>
      </p:pic>
      <p:pic>
        <p:nvPicPr>
          <p:cNvPr id="76" name="Kép 7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8" t="25357" r="25359" b="28009"/>
          <a:stretch/>
        </p:blipFill>
        <p:spPr>
          <a:xfrm>
            <a:off x="7378315" y="1519102"/>
            <a:ext cx="781889" cy="739394"/>
          </a:xfrm>
          <a:prstGeom prst="rect">
            <a:avLst/>
          </a:prstGeom>
        </p:spPr>
      </p:pic>
      <p:pic>
        <p:nvPicPr>
          <p:cNvPr id="77" name="Kép 7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7" t="27409" r="27668" b="29085"/>
          <a:stretch/>
        </p:blipFill>
        <p:spPr>
          <a:xfrm>
            <a:off x="7474404" y="5850847"/>
            <a:ext cx="685800" cy="685801"/>
          </a:xfrm>
          <a:prstGeom prst="rect">
            <a:avLst/>
          </a:prstGeom>
        </p:spPr>
      </p:pic>
      <p:cxnSp>
        <p:nvCxnSpPr>
          <p:cNvPr id="79" name="Egyenes összekötő 78"/>
          <p:cNvCxnSpPr/>
          <p:nvPr/>
        </p:nvCxnSpPr>
        <p:spPr>
          <a:xfrm flipV="1">
            <a:off x="3698344" y="299983"/>
            <a:ext cx="0" cy="6155394"/>
          </a:xfrm>
          <a:prstGeom prst="line">
            <a:avLst/>
          </a:prstGeom>
          <a:ln cmpd="sng">
            <a:solidFill>
              <a:srgbClr val="01B4D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56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Csoportba foglalás 18"/>
          <p:cNvGrpSpPr/>
          <p:nvPr/>
        </p:nvGrpSpPr>
        <p:grpSpPr>
          <a:xfrm>
            <a:off x="198434" y="3833638"/>
            <a:ext cx="3865470" cy="2626658"/>
            <a:chOff x="337767" y="3833638"/>
            <a:chExt cx="3865470" cy="2626658"/>
          </a:xfrm>
        </p:grpSpPr>
        <p:sp>
          <p:nvSpPr>
            <p:cNvPr id="30" name="Téglalap 29"/>
            <p:cNvSpPr/>
            <p:nvPr/>
          </p:nvSpPr>
          <p:spPr>
            <a:xfrm rot="16200000">
              <a:off x="957173" y="3214232"/>
              <a:ext cx="2626658" cy="3865470"/>
            </a:xfrm>
            <a:prstGeom prst="rect">
              <a:avLst/>
            </a:prstGeom>
            <a:solidFill>
              <a:srgbClr val="0C5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" name="Szövegdoboz 19"/>
            <p:cNvSpPr txBox="1"/>
            <p:nvPr/>
          </p:nvSpPr>
          <p:spPr>
            <a:xfrm>
              <a:off x="518696" y="3876215"/>
              <a:ext cx="3503609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„Az 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egyes országokban uralkodó eltérő világnézetek ellenére a régiónak közös </a:t>
              </a:r>
              <a:endPara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hu-H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múltja</a:t>
              </a:r>
              <a:r>
                <a:rPr lang="hu-H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hu-H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CEEPUS ösztöndíjjal ez a közép-európai identitás erősödött </a:t>
              </a:r>
              <a:r>
                <a:rPr lang="hu-H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bennem</a:t>
              </a:r>
              <a:r>
                <a:rPr lang="hu-H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hu-H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</a:t>
              </a:r>
            </a:p>
            <a:p>
              <a:pPr algn="ctr"/>
              <a:endParaRPr lang="hu-HU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hu-HU" sz="1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Bence, Románia</a:t>
              </a:r>
              <a:endParaRPr lang="hu-H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Csoportba foglalás 20"/>
          <p:cNvGrpSpPr/>
          <p:nvPr/>
        </p:nvGrpSpPr>
        <p:grpSpPr>
          <a:xfrm>
            <a:off x="4148684" y="1179577"/>
            <a:ext cx="3890979" cy="2587752"/>
            <a:chOff x="4288017" y="1179577"/>
            <a:chExt cx="3890979" cy="2587752"/>
          </a:xfrm>
        </p:grpSpPr>
        <p:sp>
          <p:nvSpPr>
            <p:cNvPr id="29" name="Téglalap 28"/>
            <p:cNvSpPr/>
            <p:nvPr/>
          </p:nvSpPr>
          <p:spPr>
            <a:xfrm rot="16200000">
              <a:off x="4939631" y="527964"/>
              <a:ext cx="2587752" cy="3890978"/>
            </a:xfrm>
            <a:prstGeom prst="rect">
              <a:avLst/>
            </a:prstGeom>
            <a:solidFill>
              <a:srgbClr val="02AC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Szövegdoboz 15"/>
            <p:cNvSpPr txBox="1"/>
            <p:nvPr/>
          </p:nvSpPr>
          <p:spPr>
            <a:xfrm>
              <a:off x="4288017" y="1417887"/>
              <a:ext cx="3890979" cy="22775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„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kint töltött idő óriási segítség volt, rutint adott, sokkal bátrabban használom a nyelvet azóta. </a:t>
              </a:r>
              <a:r>
                <a:rPr lang="hu-H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hu-H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hu-H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Ez 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 volt </a:t>
              </a:r>
              <a:r>
                <a:rPr lang="hu-H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fő célom </a:t>
              </a:r>
              <a:r>
                <a:rPr lang="hu-H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hu-H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hu-H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lang="hu-H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kiutazással, </a:t>
              </a:r>
              <a:r>
                <a:rPr lang="hu-H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hu-H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hu-H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lang="hu-H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nyelvgyakorlás</a:t>
              </a:r>
              <a:r>
                <a:rPr lang="hu-H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.”</a:t>
              </a:r>
            </a:p>
            <a:p>
              <a:pPr algn="ctr"/>
              <a:endParaRPr lang="hu-HU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hu-HU" sz="1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Lilla, Szlovákia</a:t>
              </a:r>
              <a:endParaRPr lang="hu-H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Csoportba foglalás 21"/>
          <p:cNvGrpSpPr/>
          <p:nvPr/>
        </p:nvGrpSpPr>
        <p:grpSpPr>
          <a:xfrm>
            <a:off x="8098935" y="3833638"/>
            <a:ext cx="3900122" cy="2626658"/>
            <a:chOff x="8238268" y="3833638"/>
            <a:chExt cx="3900122" cy="2626658"/>
          </a:xfrm>
        </p:grpSpPr>
        <p:sp>
          <p:nvSpPr>
            <p:cNvPr id="45" name="Téglalap 44"/>
            <p:cNvSpPr/>
            <p:nvPr/>
          </p:nvSpPr>
          <p:spPr>
            <a:xfrm rot="16200000">
              <a:off x="8875000" y="3196906"/>
              <a:ext cx="2626658" cy="3900121"/>
            </a:xfrm>
            <a:prstGeom prst="rect">
              <a:avLst/>
            </a:prstGeom>
            <a:solidFill>
              <a:srgbClr val="E63B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8243931" y="4069748"/>
              <a:ext cx="3894459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„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Fontos volt, hogy legyen egy olyan külföldi tapasztalatom, amit fel tudok tüntetni az önéletrajzomban. </a:t>
              </a:r>
              <a:r>
                <a:rPr lang="hu-H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hu-H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hu-H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legfontosabb számomra mégis </a:t>
              </a:r>
              <a:r>
                <a:rPr lang="hu-H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hu-H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hu-H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az 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volt, hogy </a:t>
              </a:r>
              <a:r>
                <a:rPr lang="hu-H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élettapasztalatot akartam szerezni</a:t>
              </a:r>
              <a:r>
                <a:rPr lang="hu-H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.”</a:t>
              </a:r>
            </a:p>
            <a:p>
              <a:pPr algn="ctr"/>
              <a:endParaRPr lang="hu-HU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hu-HU" sz="1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Benjámin, Horvátország</a:t>
              </a:r>
              <a:endParaRPr lang="hu-H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3" y="1182957"/>
            <a:ext cx="3865471" cy="257698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5" t="10980" r="10467" b="318"/>
          <a:stretch/>
        </p:blipFill>
        <p:spPr>
          <a:xfrm>
            <a:off x="4148684" y="3833637"/>
            <a:ext cx="3882953" cy="262665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0" b="43309"/>
          <a:stretch/>
        </p:blipFill>
        <p:spPr>
          <a:xfrm>
            <a:off x="8095978" y="1191972"/>
            <a:ext cx="3903080" cy="2566212"/>
          </a:xfrm>
          <a:prstGeom prst="rect">
            <a:avLst/>
          </a:prstGeom>
        </p:spPr>
      </p:pic>
      <p:sp>
        <p:nvSpPr>
          <p:cNvPr id="17" name="Cím 1"/>
          <p:cNvSpPr txBox="1">
            <a:spLocks/>
          </p:cNvSpPr>
          <p:nvPr/>
        </p:nvSpPr>
        <p:spPr>
          <a:xfrm>
            <a:off x="1042417" y="281711"/>
            <a:ext cx="12077779" cy="780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spc="80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4800" spc="80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5700" b="1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CEEPUS </a:t>
            </a:r>
            <a:r>
              <a:rPr lang="hu-HU" sz="3600" spc="80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mindenkinek remek lehetőség!</a:t>
            </a:r>
            <a:endParaRPr lang="hu-HU" sz="3600" spc="80" dirty="0">
              <a:solidFill>
                <a:srgbClr val="E63B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02AC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Háromszög 22"/>
          <p:cNvSpPr/>
          <p:nvPr/>
        </p:nvSpPr>
        <p:spPr>
          <a:xfrm>
            <a:off x="1798852" y="3402997"/>
            <a:ext cx="550980" cy="356940"/>
          </a:xfrm>
          <a:prstGeom prst="triangle">
            <a:avLst/>
          </a:prstGeom>
          <a:solidFill>
            <a:srgbClr val="7AE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Háromszög 24"/>
          <p:cNvSpPr/>
          <p:nvPr/>
        </p:nvSpPr>
        <p:spPr>
          <a:xfrm>
            <a:off x="9786260" y="3397136"/>
            <a:ext cx="550980" cy="356940"/>
          </a:xfrm>
          <a:prstGeom prst="triangle">
            <a:avLst/>
          </a:prstGeom>
          <a:solidFill>
            <a:srgbClr val="F8B9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Háromszög 25"/>
          <p:cNvSpPr/>
          <p:nvPr/>
        </p:nvSpPr>
        <p:spPr>
          <a:xfrm rot="10800000">
            <a:off x="5814670" y="3838536"/>
            <a:ext cx="550980" cy="356940"/>
          </a:xfrm>
          <a:prstGeom prst="triangle">
            <a:avLst/>
          </a:prstGeom>
          <a:solidFill>
            <a:srgbClr val="0C5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Háromszög 27"/>
          <p:cNvSpPr/>
          <p:nvPr/>
        </p:nvSpPr>
        <p:spPr>
          <a:xfrm rot="5400000">
            <a:off x="-111335" y="349170"/>
            <a:ext cx="996485" cy="645551"/>
          </a:xfrm>
          <a:prstGeom prst="triangle">
            <a:avLst/>
          </a:prstGeom>
          <a:solidFill>
            <a:srgbClr val="02A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251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églalap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E63B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Cím 1"/>
          <p:cNvSpPr txBox="1">
            <a:spLocks/>
          </p:cNvSpPr>
          <p:nvPr/>
        </p:nvSpPr>
        <p:spPr>
          <a:xfrm>
            <a:off x="891391" y="45392"/>
            <a:ext cx="4975878" cy="217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spc="80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</a:p>
          <a:p>
            <a:r>
              <a:rPr lang="hu-HU" b="1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CEEPUS </a:t>
            </a:r>
          </a:p>
          <a:p>
            <a:r>
              <a:rPr lang="hu-HU" sz="2800" spc="80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számokban</a:t>
            </a:r>
            <a:endParaRPr lang="hu-HU" sz="2800" spc="80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Háromszög 44"/>
          <p:cNvSpPr/>
          <p:nvPr/>
        </p:nvSpPr>
        <p:spPr>
          <a:xfrm rot="5400000">
            <a:off x="-111335" y="810371"/>
            <a:ext cx="996485" cy="645551"/>
          </a:xfrm>
          <a:prstGeom prst="triangle">
            <a:avLst/>
          </a:prstGeom>
          <a:solidFill>
            <a:srgbClr val="E63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4" name="Csoportba foglalás 23"/>
          <p:cNvGrpSpPr/>
          <p:nvPr/>
        </p:nvGrpSpPr>
        <p:grpSpPr>
          <a:xfrm>
            <a:off x="823385" y="634903"/>
            <a:ext cx="10891953" cy="5146771"/>
            <a:chOff x="1000125" y="634904"/>
            <a:chExt cx="10715213" cy="5063256"/>
          </a:xfrm>
        </p:grpSpPr>
        <p:grpSp>
          <p:nvGrpSpPr>
            <p:cNvPr id="23" name="Csoportba foglalás 22"/>
            <p:cNvGrpSpPr/>
            <p:nvPr/>
          </p:nvGrpSpPr>
          <p:grpSpPr>
            <a:xfrm>
              <a:off x="1000125" y="634904"/>
              <a:ext cx="10715213" cy="4864814"/>
              <a:chOff x="1238250" y="385063"/>
              <a:chExt cx="10715213" cy="4864814"/>
            </a:xfrm>
          </p:grpSpPr>
          <p:grpSp>
            <p:nvGrpSpPr>
              <p:cNvPr id="22" name="Csoportba foglalás 21"/>
              <p:cNvGrpSpPr/>
              <p:nvPr/>
            </p:nvGrpSpPr>
            <p:grpSpPr>
              <a:xfrm>
                <a:off x="1238250" y="1276350"/>
                <a:ext cx="10506075" cy="3443853"/>
                <a:chOff x="1238250" y="1276350"/>
                <a:chExt cx="10506075" cy="3443853"/>
              </a:xfrm>
            </p:grpSpPr>
            <p:sp>
              <p:nvSpPr>
                <p:cNvPr id="68" name="Szabadkézi sokszög 67"/>
                <p:cNvSpPr/>
                <p:nvPr/>
              </p:nvSpPr>
              <p:spPr>
                <a:xfrm>
                  <a:off x="1238250" y="1276350"/>
                  <a:ext cx="10506075" cy="3434328"/>
                </a:xfrm>
                <a:custGeom>
                  <a:avLst/>
                  <a:gdLst>
                    <a:gd name="connsiteX0" fmla="*/ 0 w 10506075"/>
                    <a:gd name="connsiteY0" fmla="*/ 704850 h 3434328"/>
                    <a:gd name="connsiteX1" fmla="*/ 1581150 w 10506075"/>
                    <a:gd name="connsiteY1" fmla="*/ 2305050 h 3434328"/>
                    <a:gd name="connsiteX2" fmla="*/ 3124200 w 10506075"/>
                    <a:gd name="connsiteY2" fmla="*/ 1362075 h 3434328"/>
                    <a:gd name="connsiteX3" fmla="*/ 4752975 w 10506075"/>
                    <a:gd name="connsiteY3" fmla="*/ 171450 h 3434328"/>
                    <a:gd name="connsiteX4" fmla="*/ 5686425 w 10506075"/>
                    <a:gd name="connsiteY4" fmla="*/ 2962275 h 3434328"/>
                    <a:gd name="connsiteX5" fmla="*/ 7953375 w 10506075"/>
                    <a:gd name="connsiteY5" fmla="*/ 838200 h 3434328"/>
                    <a:gd name="connsiteX6" fmla="*/ 9401175 w 10506075"/>
                    <a:gd name="connsiteY6" fmla="*/ 3429000 h 3434328"/>
                    <a:gd name="connsiteX7" fmla="*/ 10506075 w 10506075"/>
                    <a:gd name="connsiteY7" fmla="*/ 0 h 3434328"/>
                    <a:gd name="connsiteX8" fmla="*/ 10506075 w 10506075"/>
                    <a:gd name="connsiteY8" fmla="*/ 0 h 34343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06075" h="3434328">
                      <a:moveTo>
                        <a:pt x="0" y="704850"/>
                      </a:moveTo>
                      <a:cubicBezTo>
                        <a:pt x="530225" y="1450181"/>
                        <a:pt x="1060450" y="2195513"/>
                        <a:pt x="1581150" y="2305050"/>
                      </a:cubicBezTo>
                      <a:cubicBezTo>
                        <a:pt x="2101850" y="2414588"/>
                        <a:pt x="2595563" y="1717675"/>
                        <a:pt x="3124200" y="1362075"/>
                      </a:cubicBezTo>
                      <a:cubicBezTo>
                        <a:pt x="3652837" y="1006475"/>
                        <a:pt x="4325938" y="-95250"/>
                        <a:pt x="4752975" y="171450"/>
                      </a:cubicBezTo>
                      <a:cubicBezTo>
                        <a:pt x="5180012" y="438150"/>
                        <a:pt x="5153025" y="2851150"/>
                        <a:pt x="5686425" y="2962275"/>
                      </a:cubicBezTo>
                      <a:cubicBezTo>
                        <a:pt x="6219825" y="3073400"/>
                        <a:pt x="7334250" y="760412"/>
                        <a:pt x="7953375" y="838200"/>
                      </a:cubicBezTo>
                      <a:cubicBezTo>
                        <a:pt x="8572500" y="915988"/>
                        <a:pt x="8975725" y="3568700"/>
                        <a:pt x="9401175" y="3429000"/>
                      </a:cubicBezTo>
                      <a:cubicBezTo>
                        <a:pt x="9826625" y="3289300"/>
                        <a:pt x="10506075" y="0"/>
                        <a:pt x="10506075" y="0"/>
                      </a:cubicBezTo>
                      <a:lnTo>
                        <a:pt x="10506075" y="0"/>
                      </a:lnTo>
                    </a:path>
                  </a:pathLst>
                </a:custGeom>
                <a:noFill/>
                <a:ln w="85725">
                  <a:solidFill>
                    <a:srgbClr val="DEF0F6"/>
                  </a:solidFill>
                  <a:prstDash val="solid"/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1" name="Szabadkézi sokszög 20"/>
                <p:cNvSpPr/>
                <p:nvPr/>
              </p:nvSpPr>
              <p:spPr>
                <a:xfrm>
                  <a:off x="1238250" y="1285875"/>
                  <a:ext cx="10506075" cy="3434328"/>
                </a:xfrm>
                <a:custGeom>
                  <a:avLst/>
                  <a:gdLst>
                    <a:gd name="connsiteX0" fmla="*/ 0 w 10506075"/>
                    <a:gd name="connsiteY0" fmla="*/ 704850 h 3434328"/>
                    <a:gd name="connsiteX1" fmla="*/ 1581150 w 10506075"/>
                    <a:gd name="connsiteY1" fmla="*/ 2305050 h 3434328"/>
                    <a:gd name="connsiteX2" fmla="*/ 3124200 w 10506075"/>
                    <a:gd name="connsiteY2" fmla="*/ 1362075 h 3434328"/>
                    <a:gd name="connsiteX3" fmla="*/ 4752975 w 10506075"/>
                    <a:gd name="connsiteY3" fmla="*/ 171450 h 3434328"/>
                    <a:gd name="connsiteX4" fmla="*/ 5686425 w 10506075"/>
                    <a:gd name="connsiteY4" fmla="*/ 2962275 h 3434328"/>
                    <a:gd name="connsiteX5" fmla="*/ 7953375 w 10506075"/>
                    <a:gd name="connsiteY5" fmla="*/ 838200 h 3434328"/>
                    <a:gd name="connsiteX6" fmla="*/ 9401175 w 10506075"/>
                    <a:gd name="connsiteY6" fmla="*/ 3429000 h 3434328"/>
                    <a:gd name="connsiteX7" fmla="*/ 10506075 w 10506075"/>
                    <a:gd name="connsiteY7" fmla="*/ 0 h 3434328"/>
                    <a:gd name="connsiteX8" fmla="*/ 10506075 w 10506075"/>
                    <a:gd name="connsiteY8" fmla="*/ 0 h 34343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06075" h="3434328">
                      <a:moveTo>
                        <a:pt x="0" y="704850"/>
                      </a:moveTo>
                      <a:cubicBezTo>
                        <a:pt x="530225" y="1450181"/>
                        <a:pt x="1060450" y="2195513"/>
                        <a:pt x="1581150" y="2305050"/>
                      </a:cubicBezTo>
                      <a:cubicBezTo>
                        <a:pt x="2101850" y="2414588"/>
                        <a:pt x="2595563" y="1717675"/>
                        <a:pt x="3124200" y="1362075"/>
                      </a:cubicBezTo>
                      <a:cubicBezTo>
                        <a:pt x="3652837" y="1006475"/>
                        <a:pt x="4325938" y="-95250"/>
                        <a:pt x="4752975" y="171450"/>
                      </a:cubicBezTo>
                      <a:cubicBezTo>
                        <a:pt x="5180012" y="438150"/>
                        <a:pt x="5153025" y="2851150"/>
                        <a:pt x="5686425" y="2962275"/>
                      </a:cubicBezTo>
                      <a:cubicBezTo>
                        <a:pt x="6219825" y="3073400"/>
                        <a:pt x="7334250" y="760412"/>
                        <a:pt x="7953375" y="838200"/>
                      </a:cubicBezTo>
                      <a:cubicBezTo>
                        <a:pt x="8572500" y="915988"/>
                        <a:pt x="8975725" y="3568700"/>
                        <a:pt x="9401175" y="3429000"/>
                      </a:cubicBezTo>
                      <a:cubicBezTo>
                        <a:pt x="9826625" y="3289300"/>
                        <a:pt x="10506075" y="0"/>
                        <a:pt x="10506075" y="0"/>
                      </a:cubicBezTo>
                      <a:lnTo>
                        <a:pt x="10506075" y="0"/>
                      </a:lnTo>
                    </a:path>
                  </a:pathLst>
                </a:custGeom>
                <a:noFill/>
                <a:ln w="12700">
                  <a:solidFill>
                    <a:srgbClr val="02ACD4"/>
                  </a:solidFill>
                  <a:prstDash val="dash"/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17" name="Csoportba foglalás 16"/>
              <p:cNvGrpSpPr/>
              <p:nvPr/>
            </p:nvGrpSpPr>
            <p:grpSpPr>
              <a:xfrm>
                <a:off x="9898420" y="3291364"/>
                <a:ext cx="2055043" cy="1958513"/>
                <a:chOff x="6683973" y="4496864"/>
                <a:chExt cx="2055043" cy="1958513"/>
              </a:xfrm>
            </p:grpSpPr>
            <p:sp>
              <p:nvSpPr>
                <p:cNvPr id="57" name="Ellipszis 56"/>
                <p:cNvSpPr/>
                <p:nvPr/>
              </p:nvSpPr>
              <p:spPr>
                <a:xfrm>
                  <a:off x="6732239" y="4496864"/>
                  <a:ext cx="1958513" cy="1958513"/>
                </a:xfrm>
                <a:prstGeom prst="ellipse">
                  <a:avLst/>
                </a:prstGeom>
                <a:solidFill>
                  <a:srgbClr val="FBDC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7" name="Tartalom helye 2"/>
                <p:cNvSpPr txBox="1">
                  <a:spLocks/>
                </p:cNvSpPr>
                <p:nvPr/>
              </p:nvSpPr>
              <p:spPr>
                <a:xfrm>
                  <a:off x="6683973" y="4912214"/>
                  <a:ext cx="2055043" cy="149351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80000"/>
                    </a:lnSpc>
                    <a:buNone/>
                  </a:pPr>
                  <a:r>
                    <a:rPr lang="hu-HU" sz="1600" dirty="0" smtClean="0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akár</a:t>
                  </a:r>
                  <a:br>
                    <a:rPr lang="hu-HU" sz="1600" dirty="0" smtClean="0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hu-HU" sz="2700" b="1" dirty="0" smtClean="0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10 hónap</a:t>
                  </a:r>
                  <a:r>
                    <a:rPr lang="hu-HU" sz="2300" b="1" dirty="0" smtClean="0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/>
                  </a:r>
                  <a:br>
                    <a:rPr lang="hu-HU" sz="2300" b="1" dirty="0" smtClean="0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hu-HU" sz="1600" dirty="0" smtClean="0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képzési </a:t>
                  </a:r>
                  <a:br>
                    <a:rPr lang="hu-HU" sz="1600" dirty="0" smtClean="0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hu-HU" sz="1600" dirty="0" smtClean="0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szintenként</a:t>
                  </a:r>
                  <a:endParaRPr lang="hu-HU" sz="1600" dirty="0">
                    <a:solidFill>
                      <a:srgbClr val="E63B1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0" name="Csoportba foglalás 9"/>
              <p:cNvGrpSpPr/>
              <p:nvPr/>
            </p:nvGrpSpPr>
            <p:grpSpPr>
              <a:xfrm>
                <a:off x="4761566" y="385063"/>
                <a:ext cx="2008188" cy="2605864"/>
                <a:chOff x="4571244" y="1891000"/>
                <a:chExt cx="2008188" cy="2605864"/>
              </a:xfrm>
            </p:grpSpPr>
            <p:sp>
              <p:nvSpPr>
                <p:cNvPr id="51" name="Ellipszis 50"/>
                <p:cNvSpPr/>
                <p:nvPr/>
              </p:nvSpPr>
              <p:spPr>
                <a:xfrm>
                  <a:off x="4571244" y="2488676"/>
                  <a:ext cx="2008188" cy="2008188"/>
                </a:xfrm>
                <a:prstGeom prst="ellipse">
                  <a:avLst/>
                </a:prstGeom>
                <a:solidFill>
                  <a:srgbClr val="FADCC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1" name="Tartalom helye 2"/>
                <p:cNvSpPr txBox="1">
                  <a:spLocks/>
                </p:cNvSpPr>
                <p:nvPr/>
              </p:nvSpPr>
              <p:spPr>
                <a:xfrm>
                  <a:off x="4583608" y="2877069"/>
                  <a:ext cx="1925515" cy="130202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 fontScale="85000" lnSpcReduction="20000"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10000"/>
                    </a:lnSpc>
                    <a:buFont typeface="Arial" panose="020B0604020202020204" pitchFamily="34" charset="0"/>
                    <a:buNone/>
                  </a:pPr>
                  <a:r>
                    <a:rPr lang="hu-HU" sz="2900" b="1" dirty="0" smtClean="0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28 </a:t>
                  </a:r>
                  <a:r>
                    <a:rPr lang="hu-HU" sz="2900" b="1" dirty="0" smtClean="0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hazai intézmény </a:t>
                  </a:r>
                  <a:r>
                    <a:rPr lang="hu-HU" sz="2000" dirty="0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/>
                  </a:r>
                  <a:br>
                    <a:rPr lang="hu-HU" sz="2000" dirty="0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hu-HU" sz="2000" dirty="0" smtClean="0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vesz részt </a:t>
                  </a:r>
                  <a:br>
                    <a:rPr lang="hu-HU" sz="2000" dirty="0" smtClean="0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hu-HU" sz="2000" dirty="0" smtClean="0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 programban</a:t>
                  </a:r>
                  <a:endParaRPr lang="hu-HU" sz="2000" dirty="0">
                    <a:solidFill>
                      <a:srgbClr val="E63B1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6" name="Kép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28506" y="1891000"/>
                  <a:ext cx="1067699" cy="1080675"/>
                </a:xfrm>
                <a:prstGeom prst="rect">
                  <a:avLst/>
                </a:prstGeom>
              </p:spPr>
            </p:pic>
          </p:grpSp>
          <p:grpSp>
            <p:nvGrpSpPr>
              <p:cNvPr id="11" name="Csoportba foglalás 10"/>
              <p:cNvGrpSpPr/>
              <p:nvPr/>
            </p:nvGrpSpPr>
            <p:grpSpPr>
              <a:xfrm>
                <a:off x="7774808" y="1029722"/>
                <a:ext cx="2420760" cy="2755481"/>
                <a:chOff x="8901164" y="1986200"/>
                <a:chExt cx="2420760" cy="2755481"/>
              </a:xfrm>
            </p:grpSpPr>
            <p:sp>
              <p:nvSpPr>
                <p:cNvPr id="53" name="Ellipszis 52"/>
                <p:cNvSpPr/>
                <p:nvPr/>
              </p:nvSpPr>
              <p:spPr>
                <a:xfrm>
                  <a:off x="8901164" y="2419970"/>
                  <a:ext cx="2321711" cy="2321711"/>
                </a:xfrm>
                <a:prstGeom prst="ellipse">
                  <a:avLst/>
                </a:prstGeom>
                <a:solidFill>
                  <a:srgbClr val="CEE9F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4" name="Tartalom helye 2"/>
                <p:cNvSpPr txBox="1">
                  <a:spLocks/>
                </p:cNvSpPr>
                <p:nvPr/>
              </p:nvSpPr>
              <p:spPr>
                <a:xfrm>
                  <a:off x="9099261" y="2855927"/>
                  <a:ext cx="1925515" cy="168807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 fontScale="85000" lnSpcReduction="10000"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10000"/>
                    </a:lnSpc>
                    <a:buFont typeface="Arial" panose="020B0604020202020204" pitchFamily="34" charset="0"/>
                    <a:buNone/>
                  </a:pPr>
                  <a:r>
                    <a:rPr lang="hu-HU" sz="3400" b="1" dirty="0" smtClean="0">
                      <a:solidFill>
                        <a:srgbClr val="02ACD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120</a:t>
                  </a:r>
                  <a:r>
                    <a:rPr lang="hu-HU" sz="2500" b="1" dirty="0" smtClean="0">
                      <a:solidFill>
                        <a:srgbClr val="02ACD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nemzetközi hálózat</a:t>
                  </a:r>
                  <a:r>
                    <a:rPr lang="hu-HU" sz="3000" b="1" dirty="0" smtClean="0">
                      <a:solidFill>
                        <a:srgbClr val="02ACD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/>
                  </a:r>
                  <a:br>
                    <a:rPr lang="hu-HU" sz="3000" b="1" dirty="0" smtClean="0">
                      <a:solidFill>
                        <a:srgbClr val="02ACD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hu-HU" sz="2200" b="1" dirty="0" smtClean="0">
                      <a:solidFill>
                        <a:srgbClr val="02ACD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hu-HU" sz="1800" dirty="0" smtClean="0">
                      <a:solidFill>
                        <a:srgbClr val="02ACD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minden tudományterületen</a:t>
                  </a:r>
                  <a:endParaRPr lang="hu-HU" sz="1800" dirty="0">
                    <a:solidFill>
                      <a:srgbClr val="02ACD4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32" name="Kép 31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70073" y="1986200"/>
                  <a:ext cx="1151851" cy="1165849"/>
                </a:xfrm>
                <a:prstGeom prst="rect">
                  <a:avLst/>
                </a:prstGeom>
              </p:spPr>
            </p:pic>
          </p:grpSp>
          <p:grpSp>
            <p:nvGrpSpPr>
              <p:cNvPr id="16" name="Csoportba foglalás 15"/>
              <p:cNvGrpSpPr/>
              <p:nvPr/>
            </p:nvGrpSpPr>
            <p:grpSpPr>
              <a:xfrm>
                <a:off x="5967700" y="2851437"/>
                <a:ext cx="1971215" cy="2244457"/>
                <a:chOff x="6719536" y="2376875"/>
                <a:chExt cx="1971215" cy="2244457"/>
              </a:xfrm>
            </p:grpSpPr>
            <p:grpSp>
              <p:nvGrpSpPr>
                <p:cNvPr id="14" name="Csoportba foglalás 13"/>
                <p:cNvGrpSpPr/>
                <p:nvPr/>
              </p:nvGrpSpPr>
              <p:grpSpPr>
                <a:xfrm>
                  <a:off x="6719536" y="2376875"/>
                  <a:ext cx="1971215" cy="1958513"/>
                  <a:chOff x="6719536" y="2376875"/>
                  <a:chExt cx="1971215" cy="1958513"/>
                </a:xfrm>
              </p:grpSpPr>
              <p:sp>
                <p:nvSpPr>
                  <p:cNvPr id="52" name="Ellipszis 51"/>
                  <p:cNvSpPr/>
                  <p:nvPr/>
                </p:nvSpPr>
                <p:spPr>
                  <a:xfrm>
                    <a:off x="6732238" y="2376875"/>
                    <a:ext cx="1958513" cy="1958513"/>
                  </a:xfrm>
                  <a:prstGeom prst="ellipse">
                    <a:avLst/>
                  </a:prstGeom>
                  <a:solidFill>
                    <a:srgbClr val="BDCAD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9" name="Tartalom helye 2"/>
                  <p:cNvSpPr txBox="1">
                    <a:spLocks/>
                  </p:cNvSpPr>
                  <p:nvPr/>
                </p:nvSpPr>
                <p:spPr>
                  <a:xfrm>
                    <a:off x="6719536" y="2797831"/>
                    <a:ext cx="1958513" cy="1025620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rm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ctr">
                      <a:lnSpc>
                        <a:spcPct val="100000"/>
                      </a:lnSpc>
                      <a:buFont typeface="Arial" panose="020B0604020202020204" pitchFamily="34" charset="0"/>
                      <a:buNone/>
                    </a:pPr>
                    <a:r>
                      <a:rPr lang="hu-HU" sz="1600" dirty="0" smtClean="0">
                        <a:solidFill>
                          <a:srgbClr val="0C507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Közép-Európa</a:t>
                    </a:r>
                    <a:br>
                      <a:rPr lang="hu-HU" sz="1600" dirty="0" smtClean="0">
                        <a:solidFill>
                          <a:srgbClr val="0C507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</a:br>
                    <a:r>
                      <a:rPr lang="hu-HU" sz="2300" b="1" dirty="0" smtClean="0">
                        <a:solidFill>
                          <a:srgbClr val="0C507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16 országában</a:t>
                    </a:r>
                    <a:endParaRPr lang="hu-HU" sz="2300" b="1" dirty="0">
                      <a:solidFill>
                        <a:srgbClr val="0C507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5" name="Csoportba foglalás 14"/>
                <p:cNvGrpSpPr/>
                <p:nvPr/>
              </p:nvGrpSpPr>
              <p:grpSpPr>
                <a:xfrm>
                  <a:off x="7295105" y="3747304"/>
                  <a:ext cx="874028" cy="874028"/>
                  <a:chOff x="7317864" y="3754286"/>
                  <a:chExt cx="874028" cy="874028"/>
                </a:xfrm>
              </p:grpSpPr>
              <p:pic>
                <p:nvPicPr>
                  <p:cNvPr id="31" name="Kép 30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317864" y="3754286"/>
                    <a:ext cx="874028" cy="874028"/>
                  </a:xfrm>
                  <a:prstGeom prst="rect">
                    <a:avLst/>
                  </a:prstGeom>
                </p:spPr>
              </p:pic>
              <p:pic>
                <p:nvPicPr>
                  <p:cNvPr id="13" name="Kép 12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419675" y="3803041"/>
                    <a:ext cx="682471" cy="747684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8" name="Csoportba foglalás 7"/>
              <p:cNvGrpSpPr/>
              <p:nvPr/>
            </p:nvGrpSpPr>
            <p:grpSpPr>
              <a:xfrm>
                <a:off x="2348636" y="2029102"/>
                <a:ext cx="2568170" cy="1847755"/>
                <a:chOff x="6190633" y="315758"/>
                <a:chExt cx="2568170" cy="1847755"/>
              </a:xfrm>
            </p:grpSpPr>
            <p:sp>
              <p:nvSpPr>
                <p:cNvPr id="48" name="Ellipszis 47"/>
                <p:cNvSpPr/>
                <p:nvPr/>
              </p:nvSpPr>
              <p:spPr>
                <a:xfrm>
                  <a:off x="6808242" y="315758"/>
                  <a:ext cx="1847755" cy="1847755"/>
                </a:xfrm>
                <a:prstGeom prst="ellipse">
                  <a:avLst/>
                </a:prstGeom>
                <a:solidFill>
                  <a:srgbClr val="A6E5F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pic>
              <p:nvPicPr>
                <p:cNvPr id="7" name="Kép 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90633" y="410959"/>
                  <a:ext cx="1321630" cy="1337692"/>
                </a:xfrm>
                <a:prstGeom prst="rect">
                  <a:avLst/>
                </a:prstGeom>
              </p:spPr>
            </p:pic>
            <p:sp>
              <p:nvSpPr>
                <p:cNvPr id="62" name="Tartalom helye 2"/>
                <p:cNvSpPr txBox="1">
                  <a:spLocks/>
                </p:cNvSpPr>
                <p:nvPr/>
              </p:nvSpPr>
              <p:spPr>
                <a:xfrm>
                  <a:off x="7208844" y="853643"/>
                  <a:ext cx="1549959" cy="118540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lnSpc>
                      <a:spcPct val="100000"/>
                    </a:lnSpc>
                    <a:buFont typeface="Arial" panose="020B0604020202020204" pitchFamily="34" charset="0"/>
                    <a:buNone/>
                  </a:pPr>
                  <a:r>
                    <a:rPr lang="hu-HU" sz="1600" dirty="0" smtClean="0">
                      <a:solidFill>
                        <a:srgbClr val="0C507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több mint</a:t>
                  </a:r>
                  <a:r>
                    <a:rPr lang="hu-HU" sz="1600" b="1" dirty="0" smtClean="0">
                      <a:solidFill>
                        <a:srgbClr val="0C507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/>
                  </a:r>
                  <a:br>
                    <a:rPr lang="hu-HU" sz="1600" b="1" dirty="0" smtClean="0">
                      <a:solidFill>
                        <a:srgbClr val="0C507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hu-HU" b="1" dirty="0" smtClean="0">
                      <a:solidFill>
                        <a:srgbClr val="0C507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25 éve</a:t>
                  </a:r>
                  <a:endParaRPr lang="hu-HU" b="1" dirty="0">
                    <a:solidFill>
                      <a:srgbClr val="0C507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pic>
          <p:nvPicPr>
            <p:cNvPr id="18" name="Kép 1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71" t="29347" r="25629" b="30988"/>
            <a:stretch/>
          </p:blipFill>
          <p:spPr>
            <a:xfrm>
              <a:off x="10273478" y="4993310"/>
              <a:ext cx="828675" cy="704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65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Egyenes összekötő 47"/>
          <p:cNvCxnSpPr/>
          <p:nvPr/>
        </p:nvCxnSpPr>
        <p:spPr>
          <a:xfrm>
            <a:off x="4276336" y="1545996"/>
            <a:ext cx="6281220" cy="0"/>
          </a:xfrm>
          <a:prstGeom prst="line">
            <a:avLst/>
          </a:prstGeom>
          <a:ln w="82550" cap="rnd" cmpd="sng">
            <a:solidFill>
              <a:srgbClr val="DEF0F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églalap 40"/>
          <p:cNvSpPr/>
          <p:nvPr/>
        </p:nvSpPr>
        <p:spPr>
          <a:xfrm>
            <a:off x="4267200" y="1800520"/>
            <a:ext cx="7361382" cy="4535626"/>
          </a:xfrm>
          <a:prstGeom prst="rect">
            <a:avLst/>
          </a:prstGeom>
          <a:solidFill>
            <a:srgbClr val="F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95C120"/>
              </a:solidFill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Háromszög 32"/>
          <p:cNvSpPr/>
          <p:nvPr/>
        </p:nvSpPr>
        <p:spPr>
          <a:xfrm rot="5400000">
            <a:off x="-111335" y="810371"/>
            <a:ext cx="996485" cy="645551"/>
          </a:xfrm>
          <a:prstGeom prst="triangle">
            <a:avLst/>
          </a:prstGeom>
          <a:solidFill>
            <a:srgbClr val="E63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Téglalap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E63B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Szövegdoboz 39"/>
          <p:cNvSpPr txBox="1"/>
          <p:nvPr/>
        </p:nvSpPr>
        <p:spPr>
          <a:xfrm>
            <a:off x="4700231" y="1891046"/>
            <a:ext cx="6990259" cy="357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hu-HU" sz="1200" b="1" dirty="0" smtClean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2400" b="1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Féléváthallgatásra</a:t>
            </a:r>
            <a:r>
              <a:rPr lang="hu-HU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3-5 hónap)</a:t>
            </a:r>
          </a:p>
          <a:p>
            <a:pPr marL="342900" lvl="0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2400" b="1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Szakdolgozatírásra / disszertációírásra</a:t>
            </a:r>
            <a:r>
              <a:rPr lang="hu-HU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hu-HU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1-2 hónap)</a:t>
            </a:r>
          </a:p>
          <a:p>
            <a:pPr marL="342900" lvl="0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Nyári egyetemi </a:t>
            </a:r>
            <a:r>
              <a:rPr lang="hu-HU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részvételre (min. 6 nap)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Csoportos hallgatói szakmai kirándulásra </a:t>
            </a:r>
            <a:r>
              <a:rPr lang="hu-HU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(min. 3 nap)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2400" b="1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Freemover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hálózaton kívüli mobilitásra</a:t>
            </a:r>
          </a:p>
        </p:txBody>
      </p:sp>
      <p:cxnSp>
        <p:nvCxnSpPr>
          <p:cNvPr id="44" name="Egyenes összekötő 43"/>
          <p:cNvCxnSpPr/>
          <p:nvPr/>
        </p:nvCxnSpPr>
        <p:spPr>
          <a:xfrm>
            <a:off x="4276336" y="1545996"/>
            <a:ext cx="6281220" cy="0"/>
          </a:xfrm>
          <a:prstGeom prst="line">
            <a:avLst/>
          </a:prstGeom>
          <a:ln cmpd="sng">
            <a:solidFill>
              <a:srgbClr val="02ACD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Kép 3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308" y="116419"/>
            <a:ext cx="2094224" cy="2325608"/>
          </a:xfrm>
          <a:prstGeom prst="rect">
            <a:avLst/>
          </a:prstGeom>
        </p:spPr>
      </p:pic>
      <p:sp>
        <p:nvSpPr>
          <p:cNvPr id="45" name="Cím 1"/>
          <p:cNvSpPr txBox="1">
            <a:spLocks/>
          </p:cNvSpPr>
          <p:nvPr/>
        </p:nvSpPr>
        <p:spPr>
          <a:xfrm>
            <a:off x="891391" y="45392"/>
            <a:ext cx="5508584" cy="217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spc="80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MIRE LEHET </a:t>
            </a:r>
            <a:r>
              <a:rPr lang="hu-HU" sz="2800" spc="80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pályázni?</a:t>
            </a:r>
            <a:endParaRPr lang="hu-HU" sz="2800" spc="80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Kép 4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2" t="6053" r="32683"/>
          <a:stretch/>
        </p:blipFill>
        <p:spPr>
          <a:xfrm>
            <a:off x="517233" y="1800520"/>
            <a:ext cx="3696548" cy="453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8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Egyenes összekötő 14"/>
          <p:cNvCxnSpPr/>
          <p:nvPr/>
        </p:nvCxnSpPr>
        <p:spPr>
          <a:xfrm>
            <a:off x="4276336" y="1542031"/>
            <a:ext cx="6281220" cy="0"/>
          </a:xfrm>
          <a:prstGeom prst="line">
            <a:avLst/>
          </a:prstGeom>
          <a:ln w="82550" cap="rnd" cmpd="sng">
            <a:solidFill>
              <a:srgbClr val="DEF0F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56" t="12175" r="6602"/>
          <a:stretch/>
        </p:blipFill>
        <p:spPr>
          <a:xfrm>
            <a:off x="517233" y="1800520"/>
            <a:ext cx="3703783" cy="4531205"/>
          </a:xfrm>
          <a:prstGeom prst="rect">
            <a:avLst/>
          </a:prstGeom>
        </p:spPr>
      </p:pic>
      <p:sp>
        <p:nvSpPr>
          <p:cNvPr id="41" name="Téglalap 40"/>
          <p:cNvSpPr/>
          <p:nvPr/>
        </p:nvSpPr>
        <p:spPr>
          <a:xfrm>
            <a:off x="4267200" y="1800520"/>
            <a:ext cx="7361382" cy="4535626"/>
          </a:xfrm>
          <a:prstGeom prst="rect">
            <a:avLst/>
          </a:prstGeom>
          <a:solidFill>
            <a:srgbClr val="DE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95C120"/>
              </a:solidFill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Cím 1"/>
          <p:cNvSpPr txBox="1">
            <a:spLocks/>
          </p:cNvSpPr>
          <p:nvPr/>
        </p:nvSpPr>
        <p:spPr>
          <a:xfrm>
            <a:off x="891391" y="45392"/>
            <a:ext cx="4975878" cy="217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spc="80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Nincs más hátra, mint </a:t>
            </a:r>
          </a:p>
          <a:p>
            <a:r>
              <a:rPr lang="hu-HU" b="1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PÁLYÁZNI! </a:t>
            </a:r>
          </a:p>
        </p:txBody>
      </p:sp>
      <p:sp>
        <p:nvSpPr>
          <p:cNvPr id="33" name="Háromszög 32"/>
          <p:cNvSpPr/>
          <p:nvPr/>
        </p:nvSpPr>
        <p:spPr>
          <a:xfrm rot="5400000">
            <a:off x="-111335" y="810371"/>
            <a:ext cx="996485" cy="645551"/>
          </a:xfrm>
          <a:prstGeom prst="triangle">
            <a:avLst/>
          </a:prstGeom>
          <a:solidFill>
            <a:srgbClr val="E63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Téglalap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E63B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" name="Szövegdoboz 38"/>
          <p:cNvSpPr txBox="1"/>
          <p:nvPr/>
        </p:nvSpPr>
        <p:spPr>
          <a:xfrm>
            <a:off x="4700231" y="4422113"/>
            <a:ext cx="7107464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sz="2800" b="1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Fontos!</a:t>
            </a:r>
          </a:p>
          <a:p>
            <a:pPr>
              <a:lnSpc>
                <a:spcPts val="2400"/>
              </a:lnSpc>
            </a:pPr>
            <a:r>
              <a:rPr lang="hu-HU" sz="1600" b="1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6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pályázatot a küldő intézményed írja ki</a:t>
            </a:r>
            <a:r>
              <a:rPr lang="hu-HU" sz="16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1600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1600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600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ebben </a:t>
            </a:r>
            <a:r>
              <a:rPr lang="hu-HU" sz="16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meghatározza </a:t>
            </a:r>
            <a:r>
              <a:rPr lang="hu-HU" sz="1600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6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kiválasztási feltételeket is, majd a lehetséges ösztöndíjasokat a hálózat helyi koordinátora választja ki. </a:t>
            </a:r>
            <a:r>
              <a:rPr lang="hu-HU" sz="1600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1600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600" b="1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Ezt </a:t>
            </a:r>
            <a:r>
              <a:rPr lang="hu-HU" sz="16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követően pályázhatsz a </a:t>
            </a:r>
            <a:r>
              <a:rPr lang="hu-HU" sz="1600" b="1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ceepus.info</a:t>
            </a:r>
            <a:r>
              <a:rPr lang="hu-HU" sz="16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honlapon.</a:t>
            </a:r>
          </a:p>
        </p:txBody>
      </p:sp>
      <p:sp>
        <p:nvSpPr>
          <p:cNvPr id="40" name="Szövegdoboz 39"/>
          <p:cNvSpPr txBox="1"/>
          <p:nvPr/>
        </p:nvSpPr>
        <p:spPr>
          <a:xfrm>
            <a:off x="4700231" y="1891046"/>
            <a:ext cx="6990259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kell hozzá?</a:t>
            </a:r>
          </a:p>
          <a:p>
            <a:pPr algn="ctr"/>
            <a:endParaRPr lang="hu-HU" sz="1200" b="1" dirty="0" smtClean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000" indent="-2880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2400" b="1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aktív 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hallgatói </a:t>
            </a:r>
            <a:r>
              <a:rPr lang="hu-HU" sz="2400" b="1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jogviszony </a:t>
            </a:r>
            <a:r>
              <a:rPr lang="hu-HU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kiutazás ideje alatt</a:t>
            </a:r>
          </a:p>
          <a:p>
            <a:pPr marL="288000" indent="-2880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legalább</a:t>
            </a:r>
            <a:r>
              <a:rPr lang="hu-HU" sz="2400" b="1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lezárt félév </a:t>
            </a:r>
            <a:r>
              <a:rPr lang="hu-HU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kiutazás megkezdéséig</a:t>
            </a:r>
          </a:p>
          <a:p>
            <a:pPr marL="288000" indent="-2880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küldő és a kiválasztott fogadóintézmények </a:t>
            </a:r>
            <a:r>
              <a:rPr lang="hu-HU" sz="2400" b="1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koordinátorainak támogatása</a:t>
            </a:r>
            <a:endParaRPr lang="hu-HU" sz="2400" b="1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Háromszög 41"/>
          <p:cNvSpPr/>
          <p:nvPr/>
        </p:nvSpPr>
        <p:spPr>
          <a:xfrm rot="5400000">
            <a:off x="4179316" y="1958715"/>
            <a:ext cx="550980" cy="356940"/>
          </a:xfrm>
          <a:prstGeom prst="triangle">
            <a:avLst/>
          </a:prstGeom>
          <a:solidFill>
            <a:srgbClr val="028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Háromszög 42"/>
          <p:cNvSpPr/>
          <p:nvPr/>
        </p:nvSpPr>
        <p:spPr>
          <a:xfrm rot="5400000">
            <a:off x="4161106" y="4519924"/>
            <a:ext cx="550980" cy="356940"/>
          </a:xfrm>
          <a:prstGeom prst="triangle">
            <a:avLst/>
          </a:prstGeom>
          <a:solidFill>
            <a:srgbClr val="028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4" name="Egyenes összekötő 43"/>
          <p:cNvCxnSpPr/>
          <p:nvPr/>
        </p:nvCxnSpPr>
        <p:spPr>
          <a:xfrm>
            <a:off x="4276336" y="1545996"/>
            <a:ext cx="6281220" cy="0"/>
          </a:xfrm>
          <a:prstGeom prst="line">
            <a:avLst/>
          </a:prstGeom>
          <a:ln cmpd="sng">
            <a:solidFill>
              <a:srgbClr val="02ACD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Kép 3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308" y="116419"/>
            <a:ext cx="2094224" cy="232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AC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Egyenes összekötő 44"/>
          <p:cNvCxnSpPr/>
          <p:nvPr/>
        </p:nvCxnSpPr>
        <p:spPr>
          <a:xfrm>
            <a:off x="5483580" y="1536139"/>
            <a:ext cx="5073976" cy="21996"/>
          </a:xfrm>
          <a:prstGeom prst="line">
            <a:avLst/>
          </a:prstGeom>
          <a:ln w="82550" cap="rnd" cmpd="sng">
            <a:solidFill>
              <a:srgbClr val="02B9E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églalap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7" name="Csoportba foglalás 6"/>
          <p:cNvGrpSpPr/>
          <p:nvPr/>
        </p:nvGrpSpPr>
        <p:grpSpPr>
          <a:xfrm>
            <a:off x="6654399" y="2167237"/>
            <a:ext cx="3890979" cy="523220"/>
            <a:chOff x="6654399" y="2127565"/>
            <a:chExt cx="3890979" cy="523220"/>
          </a:xfrm>
        </p:grpSpPr>
        <p:sp>
          <p:nvSpPr>
            <p:cNvPr id="26" name="Téglalap 25"/>
            <p:cNvSpPr/>
            <p:nvPr/>
          </p:nvSpPr>
          <p:spPr>
            <a:xfrm rot="16200000">
              <a:off x="8380374" y="443685"/>
              <a:ext cx="439029" cy="3890978"/>
            </a:xfrm>
            <a:prstGeom prst="rect">
              <a:avLst/>
            </a:prstGeom>
            <a:solidFill>
              <a:srgbClr val="B7CE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" name="Szövegdoboz 27"/>
            <p:cNvSpPr txBox="1"/>
            <p:nvPr/>
          </p:nvSpPr>
          <p:spPr>
            <a:xfrm>
              <a:off x="6654399" y="2127565"/>
              <a:ext cx="3890979" cy="523220"/>
            </a:xfrm>
            <a:prstGeom prst="rect">
              <a:avLst/>
            </a:prstGeom>
            <a:solidFill>
              <a:srgbClr val="E63B1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800" spc="80" dirty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ONLINE</a:t>
              </a:r>
            </a:p>
          </p:txBody>
        </p:sp>
      </p:grpSp>
      <p:sp>
        <p:nvSpPr>
          <p:cNvPr id="24" name="Tartalom helye 2"/>
          <p:cNvSpPr>
            <a:spLocks noGrp="1"/>
          </p:cNvSpPr>
          <p:nvPr>
            <p:ph sz="half" idx="1"/>
          </p:nvPr>
        </p:nvSpPr>
        <p:spPr>
          <a:xfrm>
            <a:off x="1553148" y="3030347"/>
            <a:ext cx="3930432" cy="1658972"/>
          </a:xfrm>
        </p:spPr>
        <p:txBody>
          <a:bodyPr/>
          <a:lstStyle/>
          <a:p>
            <a:pPr marL="0" indent="0" algn="ctr">
              <a:lnSpc>
                <a:spcPts val="3800"/>
              </a:lnSpc>
              <a:buNone/>
            </a:pPr>
            <a:r>
              <a:rPr lang="hu-H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Intézményed CEEPUS koordinátoránál</a:t>
            </a:r>
            <a:endParaRPr lang="hu-HU" sz="36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75000"/>
              </a:lnSpc>
              <a:buNone/>
            </a:pPr>
            <a:endParaRPr lang="hu-HU" sz="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églalap 36"/>
          <p:cNvSpPr/>
          <p:nvPr/>
        </p:nvSpPr>
        <p:spPr>
          <a:xfrm rot="16200000" flipH="1">
            <a:off x="3530685" y="3043402"/>
            <a:ext cx="45719" cy="3890978"/>
          </a:xfrm>
          <a:prstGeom prst="rect">
            <a:avLst/>
          </a:prstGeom>
          <a:solidFill>
            <a:srgbClr val="0C5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Téglalap 37"/>
          <p:cNvSpPr/>
          <p:nvPr/>
        </p:nvSpPr>
        <p:spPr>
          <a:xfrm rot="16200000" flipH="1">
            <a:off x="8589207" y="3034471"/>
            <a:ext cx="45719" cy="3890978"/>
          </a:xfrm>
          <a:prstGeom prst="rect">
            <a:avLst/>
          </a:prstGeom>
          <a:solidFill>
            <a:srgbClr val="E63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6" name="Csoportba foglalás 5"/>
          <p:cNvGrpSpPr/>
          <p:nvPr/>
        </p:nvGrpSpPr>
        <p:grpSpPr>
          <a:xfrm>
            <a:off x="6920826" y="3189688"/>
            <a:ext cx="3331489" cy="600464"/>
            <a:chOff x="6920826" y="3245104"/>
            <a:chExt cx="3331489" cy="600464"/>
          </a:xfrm>
        </p:grpSpPr>
        <p:grpSp>
          <p:nvGrpSpPr>
            <p:cNvPr id="8" name="Csoportba foglalás 7"/>
            <p:cNvGrpSpPr/>
            <p:nvPr/>
          </p:nvGrpSpPr>
          <p:grpSpPr>
            <a:xfrm>
              <a:off x="6920826" y="3286970"/>
              <a:ext cx="525670" cy="525670"/>
              <a:chOff x="6628595" y="3048001"/>
              <a:chExt cx="525670" cy="525670"/>
            </a:xfrm>
          </p:grpSpPr>
          <p:sp>
            <p:nvSpPr>
              <p:cNvPr id="2" name="Lekerekített téglalap 1"/>
              <p:cNvSpPr/>
              <p:nvPr/>
            </p:nvSpPr>
            <p:spPr>
              <a:xfrm>
                <a:off x="6628595" y="3048001"/>
                <a:ext cx="525670" cy="525670"/>
              </a:xfrm>
              <a:prstGeom prst="roundRect">
                <a:avLst/>
              </a:prstGeom>
              <a:solidFill>
                <a:srgbClr val="02AC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3" name="Kép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5626" y="3101118"/>
                <a:ext cx="410499" cy="410499"/>
              </a:xfrm>
              <a:prstGeom prst="rect">
                <a:avLst/>
              </a:prstGeom>
            </p:spPr>
          </p:pic>
        </p:grpSp>
        <p:pic>
          <p:nvPicPr>
            <p:cNvPr id="30" name="Kép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5387" y="3245104"/>
              <a:ext cx="2806928" cy="600464"/>
            </a:xfrm>
            <a:prstGeom prst="rect">
              <a:avLst/>
            </a:prstGeom>
          </p:spPr>
        </p:pic>
      </p:grpSp>
      <p:sp>
        <p:nvSpPr>
          <p:cNvPr id="41" name="Cím 1"/>
          <p:cNvSpPr txBox="1">
            <a:spLocks/>
          </p:cNvSpPr>
          <p:nvPr/>
        </p:nvSpPr>
        <p:spPr>
          <a:xfrm>
            <a:off x="891391" y="45392"/>
            <a:ext cx="4975878" cy="217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CEEPUS </a:t>
            </a:r>
          </a:p>
          <a:p>
            <a:r>
              <a:rPr lang="hu-HU" sz="2800" spc="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u-HU" sz="2800" spc="8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nformációk első kézből</a:t>
            </a:r>
            <a:endParaRPr lang="hu-HU" sz="2800" spc="8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Háromszög 41"/>
          <p:cNvSpPr/>
          <p:nvPr/>
        </p:nvSpPr>
        <p:spPr>
          <a:xfrm rot="5400000">
            <a:off x="-111335" y="810371"/>
            <a:ext cx="996485" cy="64555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Szövegdoboz 42"/>
          <p:cNvSpPr txBox="1"/>
          <p:nvPr/>
        </p:nvSpPr>
        <p:spPr>
          <a:xfrm>
            <a:off x="1608055" y="2167203"/>
            <a:ext cx="3875525" cy="523220"/>
          </a:xfrm>
          <a:prstGeom prst="rect">
            <a:avLst/>
          </a:prstGeom>
          <a:solidFill>
            <a:srgbClr val="0C507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800" spc="8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SZEMÉLYESEN</a:t>
            </a:r>
            <a:endParaRPr lang="hu-HU" sz="2800" spc="8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44" name="Egyenes összekötő 43"/>
          <p:cNvCxnSpPr/>
          <p:nvPr/>
        </p:nvCxnSpPr>
        <p:spPr>
          <a:xfrm>
            <a:off x="5499034" y="1545996"/>
            <a:ext cx="5058522" cy="0"/>
          </a:xfrm>
          <a:prstGeom prst="line">
            <a:avLst/>
          </a:prstGeom>
          <a:ln cmpd="sng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Csoportba foglalás 8"/>
          <p:cNvGrpSpPr/>
          <p:nvPr/>
        </p:nvGrpSpPr>
        <p:grpSpPr>
          <a:xfrm>
            <a:off x="6925918" y="3695170"/>
            <a:ext cx="3324712" cy="722564"/>
            <a:chOff x="6925918" y="3750586"/>
            <a:chExt cx="3324712" cy="722564"/>
          </a:xfrm>
        </p:grpSpPr>
        <p:pic>
          <p:nvPicPr>
            <p:cNvPr id="5" name="Kép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3527" y="3750586"/>
              <a:ext cx="2747103" cy="722564"/>
            </a:xfrm>
            <a:prstGeom prst="rect">
              <a:avLst/>
            </a:prstGeom>
          </p:spPr>
        </p:pic>
        <p:grpSp>
          <p:nvGrpSpPr>
            <p:cNvPr id="20" name="Csoportba foglalás 19"/>
            <p:cNvGrpSpPr/>
            <p:nvPr/>
          </p:nvGrpSpPr>
          <p:grpSpPr>
            <a:xfrm>
              <a:off x="6925918" y="3862298"/>
              <a:ext cx="525670" cy="525670"/>
              <a:chOff x="6628595" y="3048001"/>
              <a:chExt cx="525670" cy="525670"/>
            </a:xfrm>
          </p:grpSpPr>
          <p:sp>
            <p:nvSpPr>
              <p:cNvPr id="21" name="Lekerekített téglalap 20"/>
              <p:cNvSpPr/>
              <p:nvPr/>
            </p:nvSpPr>
            <p:spPr>
              <a:xfrm>
                <a:off x="6628595" y="3048001"/>
                <a:ext cx="525670" cy="525670"/>
              </a:xfrm>
              <a:prstGeom prst="roundRect">
                <a:avLst/>
              </a:prstGeom>
              <a:solidFill>
                <a:srgbClr val="02AC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22" name="Kép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5626" y="3101118"/>
                <a:ext cx="410499" cy="41049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5562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1223</TotalTime>
  <Words>331</Words>
  <Application>Microsoft Office PowerPoint</Application>
  <PresentationFormat>Szélesvásznú</PresentationFormat>
  <Paragraphs>54</Paragraphs>
  <Slides>7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Office-téma</vt:lpstr>
      <vt:lpstr>CEEPUS KÖZÉP-EURÓPAI FELSŐOKTATÁSI  CSEREPROGRAM  Tanulj  Kelet-Közép-Európában vagy a Nyugat-Balkánon!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CAMPUS MUNDI</dc:title>
  <dc:creator>Tóth Bianka</dc:creator>
  <cp:lastModifiedBy>Vilimi Kata</cp:lastModifiedBy>
  <cp:revision>351</cp:revision>
  <dcterms:created xsi:type="dcterms:W3CDTF">2019-08-08T08:36:38Z</dcterms:created>
  <dcterms:modified xsi:type="dcterms:W3CDTF">2020-02-07T09:26:27Z</dcterms:modified>
</cp:coreProperties>
</file>